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0" r:id="rId5"/>
    <p:sldId id="262" r:id="rId6"/>
    <p:sldId id="258" r:id="rId7"/>
    <p:sldId id="263" r:id="rId8"/>
    <p:sldId id="265" r:id="rId9"/>
    <p:sldId id="264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4A"/>
    <a:srgbClr val="DFFDFD"/>
    <a:srgbClr val="FF99FF"/>
    <a:srgbClr val="FF6600"/>
    <a:srgbClr val="F47324"/>
    <a:srgbClr val="FFD0C5"/>
    <a:srgbClr val="F4A478"/>
    <a:srgbClr val="FFC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FB35-C55A-4216-8684-60ACD2D05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FE256-B7D0-454D-9872-8315432D8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0DCCB-E0A4-4127-8565-40B7FD0B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CDDC6-4B32-42E2-B336-F5717BD0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9797-0CF6-49E2-9916-34768876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361A-8AB1-46CD-B030-874C0519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AC17D-49B8-4652-8B30-7A8845F8F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551F-FB5B-4356-BEBB-2C7272DB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B92A-57F4-4A43-84AA-5640E677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37EA-73D5-4DA0-9E8C-C3CF0052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4355B-C413-4163-BEC0-F672C0C24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EA448-14C2-4D47-B07A-5497138F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2D0A-DD1F-4AFD-BBB0-6472D5A6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CC52-7E7B-4B14-AFEC-9A0FCDFC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5A3BD-2060-4063-9EC1-B27B3B9C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586F-2800-4DEC-8876-C5097AB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7897-CB0C-4505-915A-1C30199B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3FB2-8800-405B-B136-0435FF8D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2F8B-5523-453B-BD9D-ECD42FF3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1F5-CEBF-4184-991D-518465F2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E52C-6BBC-4DF6-95F3-2C6281C5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0050E-2205-46E2-BDCD-8F233849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7404B-FD04-449B-8A43-B2C8B709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32DDA-4CF5-43B3-99F2-6C07D114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15DF-FEE4-4817-97C1-6C0D8669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26FB-A0BF-4321-8917-AAA38439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33F9-22DA-4802-934F-697F4DE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49942-022B-4E49-B786-BDF9CABDC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1D88F-2145-4D12-961D-4C7C4794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9665-80E9-4634-A92C-97C5B988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789E-6F20-4570-AAD4-A2094A54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DBE9-AF28-46AE-90ED-9CD5CC33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21B3-18C3-406E-B05E-7CF170749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AC7E3-27F9-488A-9C96-1C8754C0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C36E7-A292-4DFD-A85D-F88885B91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129D-BF82-4DB4-B17B-A5426DFA1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9BFEA-89C1-453D-8FB4-DF1F0BD2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5663E-7C54-4E9F-8DF9-E2A974D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CE0FE-6536-47C5-9D34-18F156D2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FC6-4CE3-4697-B6FE-383198E1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77FEA-47A7-4213-847D-93293E66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2D38-4143-44FD-B790-D5DBE5D6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7A789-D887-429D-B6FB-05D09E31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8819A-E42D-4194-8965-D237476C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8D36A-8A84-4A5C-9BE5-FCB3D30D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374B2-880F-4EFE-B415-99FAE924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5ADB-9898-4F8D-8DC7-9695A6C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FCC3-B746-4CC6-9455-8CADE079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065A9-AE95-42A9-A738-17976AACA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03C-587F-4F9F-BB54-80016CE7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64D5-2DAE-40F4-B2CB-E2439D23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08888-BEB2-4CD6-90B5-6CBE3C5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E721-8ECD-4136-96D8-27E21971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82CC6-F8BF-4C6C-BB3E-2B2C5F6BB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A85A3-3CB9-469A-BDBF-D867AF953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1D0ED-64C4-443B-A9C9-BC2C2351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6461C-16C9-4D67-B544-856A4CA2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17BF2-AC63-4E86-B065-5602B741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2372E-768A-47FB-94C4-6EC193AC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6713E-23A2-47A5-BD15-FB67805D6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412F-3362-4792-A1C9-53C9A26C6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25B93-780D-4502-8ABE-D14E977BC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C1BA-9F88-4A77-AB11-FD48C6672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.uoc.gr/lapkin/VaporPressure_Virtual_Acquisition.pxp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emistry.uoc.gr/lapkin/VaporPressureAnalysis.px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gif"/><Relationship Id="rId7" Type="http://schemas.openxmlformats.org/officeDocument/2006/relationships/image" Target="../media/image5.jpg"/><Relationship Id="rId12" Type="http://schemas.openxmlformats.org/officeDocument/2006/relationships/hyperlink" Target="https://chem.libretexts.org/Courses/Sacramento_City_College/SCC%3A_Chem_420_-_Organic_Chemistry_I/Text/02%3A_Structure_and_Properties_of_Organic_Molecules/2.10%3A_Intermolecular_Forces_(IMFs)_-_Review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hyperlink" Target="https://chem.libretexts.org/Bookshelves/Physical_and_Theoretical_Chemistry_Textbook_Maps/Supplemental_Modules_(Physical_and_Theoretical_Chemistry)/Physical_Properties_of_Matter/Atomic_and_Molecular_Properties/Intermolecular_Forces/Specific_Interactions/Dipole-Dipole_Inter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em.libretexts.org/Courses/Lansing_Community_College/LCC%3A_Chem_151_-_General_Chemistry_I/Text/11%3A_Liquids_and_Intermolecular_Forces/11.05%3A_Vapor_Pressu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Courses/Lansing_Community_College/LCC%3A_Chem_151_-_General_Chemistry_I/Text/11%3A_Liquids_and_Intermolecular_Forces/11.05%3A_Vapor_Pressur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tificamerican.com/article/bring-science-home-steam-condensation/?fbclid=IwAR0dyQkAdevdXp_6ASXi-cAJmiwJvKq6RoaQtvI4TrBQIB5p0LchT_B2RAI" TargetMode="External"/><Relationship Id="rId13" Type="http://schemas.openxmlformats.org/officeDocument/2006/relationships/image" Target="../media/image20.jpg"/><Relationship Id="rId3" Type="http://schemas.openxmlformats.org/officeDocument/2006/relationships/image" Target="../media/image12.gif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em.purdue.edu/gchelp/liquids/vpress.html?fbclid=IwAR10nr7X84LjOAWZ3uyWH5vlOn2WLJtBQWip27wSW6CXqooZ7RBzewwCIOU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4.gif"/><Relationship Id="rId10" Type="http://schemas.openxmlformats.org/officeDocument/2006/relationships/image" Target="../media/image17.png"/><Relationship Id="rId4" Type="http://schemas.openxmlformats.org/officeDocument/2006/relationships/image" Target="../media/image13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em.libretexts.org/Courses/Lansing_Community_College/LCC%3A_Chem_151_-_General_Chemistry_I/Text/11%3A_Liquids_and_Intermolecular_Forces/11.05%3A_Vapor_Pressur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www.cup.gr/book/fisikochimia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m.libretexts.org/Bookshelves/Physical_and_Theoretical_Chemistry_Textbook_Maps/DeVoe's_%22Thermodynamics_and_Chemistry%22/08%3A_Phase_Transitions_and_Equilibria_of_Pure_Substances/8.4_Coexistence_Curves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A452E-76BF-420E-AEC0-3EE9DD6A8B7A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CC6B-FF80-4638-98C4-0A0974069CC2}"/>
              </a:ext>
            </a:extLst>
          </p:cNvPr>
          <p:cNvSpPr txBox="1"/>
          <p:nvPr/>
        </p:nvSpPr>
        <p:spPr>
          <a:xfrm>
            <a:off x="1037820" y="130293"/>
            <a:ext cx="10116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Τάση Ατμών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82EE7-790F-4629-A593-EEC5CE491020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D3D78-F9BC-4AF0-A90C-F388C04467EE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Διδάσκοντες: Δρ. Βασίλειος Παπαδημητρίου (</a:t>
            </a:r>
            <a:r>
              <a:rPr lang="el-GR" sz="2400" b="1" dirty="0" err="1"/>
              <a:t>Ε.Δι.Π</a:t>
            </a:r>
            <a:r>
              <a:rPr lang="el-GR" sz="2400" b="1" dirty="0"/>
              <a:t>.)</a:t>
            </a:r>
            <a:r>
              <a:rPr lang="en-US" sz="2400" b="1" dirty="0"/>
              <a:t>,</a:t>
            </a:r>
            <a:r>
              <a:rPr lang="en-US" sz="2400" b="1" baseline="30000" dirty="0"/>
              <a:t>a</a:t>
            </a:r>
            <a:r>
              <a:rPr lang="el-GR" sz="2400" b="1" dirty="0"/>
              <a:t> Νικόλαος </a:t>
            </a:r>
            <a:r>
              <a:rPr lang="el-GR" sz="2400" b="1" dirty="0" err="1"/>
              <a:t>Στρατηγάκης</a:t>
            </a:r>
            <a:r>
              <a:rPr lang="en-US" sz="2400" b="1" dirty="0"/>
              <a:t> (</a:t>
            </a:r>
            <a:r>
              <a:rPr lang="el-GR" sz="2400" b="1" dirty="0" err="1"/>
              <a:t>Ε.Δι.Π</a:t>
            </a:r>
            <a:r>
              <a:rPr lang="el-GR" sz="2400" b="1" dirty="0"/>
              <a:t>.</a:t>
            </a:r>
            <a:r>
              <a:rPr lang="en-US" sz="2400" b="1" dirty="0"/>
              <a:t>)</a:t>
            </a:r>
            <a:r>
              <a:rPr lang="en-US" sz="2400" b="1" baseline="30000" dirty="0"/>
              <a:t>b</a:t>
            </a:r>
            <a:endParaRPr lang="el-GR" sz="2400" b="1" baseline="30000" dirty="0"/>
          </a:p>
          <a:p>
            <a:r>
              <a:rPr lang="el-GR" sz="2400" b="1" dirty="0"/>
              <a:t>Υπεύθυνος Εργαστηρίου: </a:t>
            </a:r>
            <a:r>
              <a:rPr lang="el-GR" sz="2400" b="1" dirty="0" err="1"/>
              <a:t>καθ</a:t>
            </a:r>
            <a:r>
              <a:rPr lang="el-GR" sz="2400" b="1" dirty="0"/>
              <a:t>. Γεώργιος </a:t>
            </a:r>
            <a:r>
              <a:rPr lang="el-GR" sz="2400" b="1" dirty="0" err="1"/>
              <a:t>Φρουδάκης</a:t>
            </a:r>
            <a:endParaRPr lang="el-GR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0ED63-F3B7-4F80-8DA6-AF59AC03714C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e-mail: </a:t>
            </a:r>
            <a:r>
              <a:rPr lang="en-US" sz="2400" b="1" baseline="30000" dirty="0"/>
              <a:t>a</a:t>
            </a:r>
            <a:r>
              <a:rPr lang="en-US" sz="2400" b="1" dirty="0"/>
              <a:t>bpapadim@uoc.gr, </a:t>
            </a:r>
            <a:r>
              <a:rPr lang="en-US" sz="2400" b="1" baseline="30000" dirty="0"/>
              <a:t>b</a:t>
            </a:r>
            <a:r>
              <a:rPr lang="en-US" sz="2400" b="1" dirty="0"/>
              <a:t>stratign@uoc.gr, </a:t>
            </a:r>
            <a:r>
              <a:rPr lang="en-US" sz="2400" b="1" baseline="30000" dirty="0"/>
              <a:t>c</a:t>
            </a:r>
            <a:r>
              <a:rPr lang="en-US" sz="2400" b="1" dirty="0"/>
              <a:t>frudakis@uoc.gr</a:t>
            </a:r>
            <a:endParaRPr lang="el-GR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0FB95-BA7F-47E9-9E0B-C6CCCC7BB39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 Links: Unified and Communication Platform </a:t>
            </a:r>
            <a:r>
              <a:rPr lang="en-US" sz="2400" b="1" dirty="0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 dirty="0"/>
              <a:t>	        </a:t>
            </a:r>
            <a:r>
              <a:rPr lang="en-US" sz="2400" b="1" dirty="0">
                <a:solidFill>
                  <a:srgbClr val="FF0000"/>
                </a:solidFill>
              </a:rPr>
              <a:t>e-class</a:t>
            </a:r>
            <a:r>
              <a:rPr lang="en-US" sz="2400" b="1" dirty="0"/>
              <a:t> (</a:t>
            </a:r>
            <a:r>
              <a:rPr lang="el-GR" sz="2400" b="1" dirty="0"/>
              <a:t>eilotas.chemistry.uoc.gr/</a:t>
            </a:r>
            <a:r>
              <a:rPr lang="el-GR" sz="2400" b="1" dirty="0" err="1"/>
              <a:t>eclass</a:t>
            </a:r>
            <a:r>
              <a:rPr lang="el-GR" sz="2400" b="1" dirty="0"/>
              <a:t>/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EB8C1-1042-4DFC-B7B5-4C15A02023B6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260611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05572-35F3-4F1F-B440-0BE017DC4D2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2F0026-B45D-4DCC-81DD-E396C4E79974}"/>
              </a:ext>
            </a:extLst>
          </p:cNvPr>
          <p:cNvGrpSpPr/>
          <p:nvPr/>
        </p:nvGrpSpPr>
        <p:grpSpPr>
          <a:xfrm>
            <a:off x="2167891" y="849891"/>
            <a:ext cx="6902720" cy="5589180"/>
            <a:chOff x="2167891" y="849891"/>
            <a:chExt cx="6902720" cy="5589180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ECC350C-4257-47E6-8B90-1EE1FB4DCA6F}"/>
                </a:ext>
              </a:extLst>
            </p:cNvPr>
            <p:cNvSpPr/>
            <p:nvPr/>
          </p:nvSpPr>
          <p:spPr>
            <a:xfrm>
              <a:off x="3234749" y="4794666"/>
              <a:ext cx="5824571" cy="1644405"/>
            </a:xfrm>
            <a:prstGeom prst="cube">
              <a:avLst>
                <a:gd name="adj" fmla="val 365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9CAC059-A356-4F7F-8A7B-59431C6E065F}"/>
                </a:ext>
              </a:extLst>
            </p:cNvPr>
            <p:cNvSpPr/>
            <p:nvPr/>
          </p:nvSpPr>
          <p:spPr>
            <a:xfrm rot="16200000">
              <a:off x="5419580" y="1037490"/>
              <a:ext cx="1614268" cy="4835773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513F7BA-B960-4E28-8DF1-B472A7BDC7C4}"/>
                </a:ext>
              </a:extLst>
            </p:cNvPr>
            <p:cNvSpPr/>
            <p:nvPr/>
          </p:nvSpPr>
          <p:spPr>
            <a:xfrm flipH="1">
              <a:off x="3851910" y="2975610"/>
              <a:ext cx="4792688" cy="495300"/>
            </a:xfrm>
            <a:prstGeom prst="parallelogram">
              <a:avLst>
                <a:gd name="adj" fmla="val 75427"/>
              </a:avLst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EED6A0-3311-49BB-B394-FFBB7D6098E6}"/>
                </a:ext>
              </a:extLst>
            </p:cNvPr>
            <p:cNvSpPr/>
            <p:nvPr/>
          </p:nvSpPr>
          <p:spPr>
            <a:xfrm>
              <a:off x="3924589" y="3398520"/>
              <a:ext cx="160020" cy="144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2A99179-751D-48C2-86EC-3096F856242F}"/>
                </a:ext>
              </a:extLst>
            </p:cNvPr>
            <p:cNvSpPr/>
            <p:nvPr/>
          </p:nvSpPr>
          <p:spPr>
            <a:xfrm>
              <a:off x="7433684" y="3223260"/>
              <a:ext cx="187235" cy="482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814578-3A21-4680-8B65-B96E52452E58}"/>
                </a:ext>
              </a:extLst>
            </p:cNvPr>
            <p:cNvGrpSpPr/>
            <p:nvPr/>
          </p:nvGrpSpPr>
          <p:grpSpPr>
            <a:xfrm>
              <a:off x="7433684" y="1071489"/>
              <a:ext cx="187235" cy="2176463"/>
              <a:chOff x="10328365" y="579120"/>
              <a:chExt cx="187235" cy="2176463"/>
            </a:xfrm>
          </p:grpSpPr>
          <p:sp>
            <p:nvSpPr>
              <p:cNvPr id="44" name="Cylinder 43">
                <a:extLst>
                  <a:ext uri="{FF2B5EF4-FFF2-40B4-BE49-F238E27FC236}">
                    <a16:creationId xmlns:a16="http://schemas.microsoft.com/office/drawing/2014/main" id="{D2B17379-B0F5-4061-A971-6F80EC348C63}"/>
                  </a:ext>
                </a:extLst>
              </p:cNvPr>
              <p:cNvSpPr/>
              <p:nvPr/>
            </p:nvSpPr>
            <p:spPr>
              <a:xfrm flipV="1">
                <a:off x="10328365" y="579120"/>
                <a:ext cx="187235" cy="1965960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Cylinder 44">
                <a:extLst>
                  <a:ext uri="{FF2B5EF4-FFF2-40B4-BE49-F238E27FC236}">
                    <a16:creationId xmlns:a16="http://schemas.microsoft.com/office/drawing/2014/main" id="{071EAC4F-DA2F-4290-B0B8-F9751ED5116B}"/>
                  </a:ext>
                </a:extLst>
              </p:cNvPr>
              <p:cNvSpPr/>
              <p:nvPr/>
            </p:nvSpPr>
            <p:spPr>
              <a:xfrm flipV="1">
                <a:off x="10376679" y="2525078"/>
                <a:ext cx="94962" cy="230505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53EF7EE-AFC7-45B6-8E92-80B0B6F48892}"/>
                  </a:ext>
                </a:extLst>
              </p:cNvPr>
              <p:cNvCxnSpPr/>
              <p:nvPr/>
            </p:nvCxnSpPr>
            <p:spPr>
              <a:xfrm>
                <a:off x="10410681" y="583882"/>
                <a:ext cx="0" cy="19002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1E49CF6-E46F-474A-8485-70D1D8D09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6401" y="583882"/>
                <a:ext cx="0" cy="19002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3E6AD20-9542-4496-911A-338F3943A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802729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35602A9-7434-4849-BCBC-50FA8923E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1059793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7050F4F-610D-4567-A569-AE098AD4C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1316857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26B023F-182E-47B5-B8DA-631F60901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1573921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D801A6F-DB46-43FF-8183-13BA095EB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1830985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948553F-A61D-4102-A079-20DACAC1F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2088049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3408AAB-9AA9-4126-82FC-DD41BB67C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2345116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36D03A2-AAC5-41CC-B2D2-2E26DA8D5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45" b="-1"/>
            <a:stretch/>
          </p:blipFill>
          <p:spPr>
            <a:xfrm>
              <a:off x="3804374" y="3489160"/>
              <a:ext cx="4840224" cy="76210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9C7462-17C5-4285-AF69-B5B3E670E77A}"/>
                </a:ext>
              </a:extLst>
            </p:cNvPr>
            <p:cNvSpPr/>
            <p:nvPr/>
          </p:nvSpPr>
          <p:spPr>
            <a:xfrm>
              <a:off x="8225502" y="2661430"/>
              <a:ext cx="419099" cy="158789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4C0A448B-145F-4F17-8049-B78FFAA4B00E}"/>
                </a:ext>
              </a:extLst>
            </p:cNvPr>
            <p:cNvSpPr/>
            <p:nvPr/>
          </p:nvSpPr>
          <p:spPr>
            <a:xfrm flipV="1">
              <a:off x="8214071" y="2951870"/>
              <a:ext cx="419100" cy="1310640"/>
            </a:xfrm>
            <a:prstGeom prst="arc">
              <a:avLst>
                <a:gd name="adj1" fmla="val 16356154"/>
                <a:gd name="adj2" fmla="val 119411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46CB8EDF-42F0-45E8-BD5D-FCB112A9FA21}"/>
                </a:ext>
              </a:extLst>
            </p:cNvPr>
            <p:cNvSpPr/>
            <p:nvPr/>
          </p:nvSpPr>
          <p:spPr>
            <a:xfrm flipH="1" flipV="1">
              <a:off x="3810000" y="2910840"/>
              <a:ext cx="387448" cy="1356360"/>
            </a:xfrm>
            <a:prstGeom prst="arc">
              <a:avLst>
                <a:gd name="adj1" fmla="val 15992529"/>
                <a:gd name="adj2" fmla="val 75204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E1E669BB-E1C9-4A7C-AA29-433BD36FFFD7}"/>
                </a:ext>
              </a:extLst>
            </p:cNvPr>
            <p:cNvSpPr/>
            <p:nvPr/>
          </p:nvSpPr>
          <p:spPr>
            <a:xfrm flipV="1">
              <a:off x="3734390" y="2957361"/>
              <a:ext cx="478298" cy="1310640"/>
            </a:xfrm>
            <a:prstGeom prst="arc">
              <a:avLst>
                <a:gd name="adj1" fmla="val 16356154"/>
                <a:gd name="adj2" fmla="val 1007666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65C4A8-8511-483F-8657-DEC09282BE14}"/>
                </a:ext>
              </a:extLst>
            </p:cNvPr>
            <p:cNvSpPr txBox="1"/>
            <p:nvPr/>
          </p:nvSpPr>
          <p:spPr>
            <a:xfrm>
              <a:off x="7686234" y="937230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 (K)</a:t>
              </a: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B0B4BBE-DA15-4A79-99C3-1D35FF464696}"/>
                </a:ext>
              </a:extLst>
            </p:cNvPr>
            <p:cNvSpPr/>
            <p:nvPr/>
          </p:nvSpPr>
          <p:spPr>
            <a:xfrm>
              <a:off x="5085481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C130988-B753-43AE-A030-EF80CB1D6CB8}"/>
                </a:ext>
              </a:extLst>
            </p:cNvPr>
            <p:cNvSpPr/>
            <p:nvPr/>
          </p:nvSpPr>
          <p:spPr>
            <a:xfrm>
              <a:off x="5764047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A811AE9-B153-49D4-85D3-0CC32D695E86}"/>
                </a:ext>
              </a:extLst>
            </p:cNvPr>
            <p:cNvSpPr/>
            <p:nvPr/>
          </p:nvSpPr>
          <p:spPr>
            <a:xfrm>
              <a:off x="6442613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405BC42-B037-40DA-BE2A-FB02BB498950}"/>
                </a:ext>
              </a:extLst>
            </p:cNvPr>
            <p:cNvSpPr/>
            <p:nvPr/>
          </p:nvSpPr>
          <p:spPr>
            <a:xfrm>
              <a:off x="7121179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A6715E9-BA48-4CC1-ADD2-3125295EBB16}"/>
                </a:ext>
              </a:extLst>
            </p:cNvPr>
            <p:cNvSpPr/>
            <p:nvPr/>
          </p:nvSpPr>
          <p:spPr>
            <a:xfrm>
              <a:off x="7799747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BA47208-C3B3-4DE7-9D99-5AF867BBEB00}"/>
                </a:ext>
              </a:extLst>
            </p:cNvPr>
            <p:cNvSpPr/>
            <p:nvPr/>
          </p:nvSpPr>
          <p:spPr>
            <a:xfrm>
              <a:off x="4406915" y="3090204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DA9973-D521-40C3-BAD1-DB019DEBB72A}"/>
                </a:ext>
              </a:extLst>
            </p:cNvPr>
            <p:cNvSpPr txBox="1"/>
            <p:nvPr/>
          </p:nvSpPr>
          <p:spPr>
            <a:xfrm>
              <a:off x="6466422" y="3789360"/>
              <a:ext cx="1168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O (</a:t>
              </a:r>
              <a:r>
                <a:rPr lang="en-US" sz="2800" b="1" dirty="0">
                  <a:latin typeface="French Script MT" panose="03020402040607040605" pitchFamily="66" charset="0"/>
                </a:rPr>
                <a:t>l</a:t>
              </a:r>
              <a:r>
                <a:rPr lang="en-US" sz="2800" b="1" dirty="0"/>
                <a:t>)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90E89C-7291-4B53-8534-E44ECD8EF008}"/>
                </a:ext>
              </a:extLst>
            </p:cNvPr>
            <p:cNvSpPr txBox="1"/>
            <p:nvPr/>
          </p:nvSpPr>
          <p:spPr>
            <a:xfrm>
              <a:off x="2532891" y="3997238"/>
              <a:ext cx="1207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O (</a:t>
              </a:r>
              <a:r>
                <a:rPr lang="en-US" sz="2800" b="1" dirty="0">
                  <a:latin typeface="French Script MT" panose="03020402040607040605" pitchFamily="66" charset="0"/>
                </a:rPr>
                <a:t>g</a:t>
              </a:r>
              <a:r>
                <a:rPr lang="en-US" sz="2800" b="1" dirty="0"/>
                <a:t>)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9A5BD43-3F30-4493-A8E6-B967B8074A9A}"/>
                </a:ext>
              </a:extLst>
            </p:cNvPr>
            <p:cNvCxnSpPr/>
            <p:nvPr/>
          </p:nvCxnSpPr>
          <p:spPr>
            <a:xfrm flipH="1">
              <a:off x="3082578" y="3567862"/>
              <a:ext cx="21045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17B3942-BA26-4267-92FC-1D0F832F3C74}"/>
                </a:ext>
              </a:extLst>
            </p:cNvPr>
            <p:cNvCxnSpPr/>
            <p:nvPr/>
          </p:nvCxnSpPr>
          <p:spPr>
            <a:xfrm>
              <a:off x="3092024" y="3568065"/>
              <a:ext cx="0" cy="4644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Direct Access Storage 42">
              <a:extLst>
                <a:ext uri="{FF2B5EF4-FFF2-40B4-BE49-F238E27FC236}">
                  <a16:creationId xmlns:a16="http://schemas.microsoft.com/office/drawing/2014/main" id="{F6D45E83-D396-43AA-8EE7-9119D2032FC3}"/>
                </a:ext>
              </a:extLst>
            </p:cNvPr>
            <p:cNvSpPr/>
            <p:nvPr/>
          </p:nvSpPr>
          <p:spPr>
            <a:xfrm flipH="1">
              <a:off x="3955069" y="3329940"/>
              <a:ext cx="160020" cy="274320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F8B74538-12A7-4AF4-BC4D-C4A61943D832}"/>
                </a:ext>
              </a:extLst>
            </p:cNvPr>
            <p:cNvSpPr/>
            <p:nvPr/>
          </p:nvSpPr>
          <p:spPr>
            <a:xfrm rot="16200000">
              <a:off x="3414207" y="2916829"/>
              <a:ext cx="91124" cy="1089662"/>
            </a:xfrm>
            <a:prstGeom prst="ca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E32D233A-BF98-446E-9981-0EEBA00A63D8}"/>
                </a:ext>
              </a:extLst>
            </p:cNvPr>
            <p:cNvSpPr/>
            <p:nvPr/>
          </p:nvSpPr>
          <p:spPr>
            <a:xfrm>
              <a:off x="2914939" y="2362200"/>
              <a:ext cx="94962" cy="1135552"/>
            </a:xfrm>
            <a:prstGeom prst="ca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8C6D51C-80C3-4272-93C8-4E716698D2C5}"/>
                </a:ext>
              </a:extLst>
            </p:cNvPr>
            <p:cNvGrpSpPr/>
            <p:nvPr/>
          </p:nvGrpSpPr>
          <p:grpSpPr>
            <a:xfrm>
              <a:off x="2167891" y="1059329"/>
              <a:ext cx="1684020" cy="1368670"/>
              <a:chOff x="5867400" y="769619"/>
              <a:chExt cx="1684020" cy="1368670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43829BF-3A9F-4E46-981D-482E00190EE3}"/>
                  </a:ext>
                </a:extLst>
              </p:cNvPr>
              <p:cNvCxnSpPr/>
              <p:nvPr/>
            </p:nvCxnSpPr>
            <p:spPr>
              <a:xfrm flipV="1">
                <a:off x="5867400" y="830579"/>
                <a:ext cx="1684020" cy="11987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1E424B1-278C-4191-A42B-A7AA69AC3BAF}"/>
                  </a:ext>
                </a:extLst>
              </p:cNvPr>
              <p:cNvSpPr/>
              <p:nvPr/>
            </p:nvSpPr>
            <p:spPr>
              <a:xfrm>
                <a:off x="5989320" y="769619"/>
                <a:ext cx="1341120" cy="136867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2932253-B770-48B2-A764-6856EDFFF56A}"/>
                  </a:ext>
                </a:extLst>
              </p:cNvPr>
              <p:cNvSpPr/>
              <p:nvPr/>
            </p:nvSpPr>
            <p:spPr>
              <a:xfrm>
                <a:off x="6105079" y="909130"/>
                <a:ext cx="1094362" cy="11078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BAD108-67E4-4431-B857-91F028DFA44E}"/>
                  </a:ext>
                </a:extLst>
              </p:cNvPr>
              <p:cNvSpPr txBox="1"/>
              <p:nvPr/>
            </p:nvSpPr>
            <p:spPr>
              <a:xfrm>
                <a:off x="6294364" y="1540085"/>
                <a:ext cx="346618" cy="428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0</a:t>
                </a:r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E2760D-A111-42EC-AE2E-260AF498D7B1}"/>
                  </a:ext>
                </a:extLst>
              </p:cNvPr>
              <p:cNvSpPr txBox="1"/>
              <p:nvPr/>
            </p:nvSpPr>
            <p:spPr>
              <a:xfrm>
                <a:off x="6431194" y="989818"/>
                <a:ext cx="481064" cy="428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20</a:t>
                </a:r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7D2DBD-6E72-4579-8B2A-E7BE1E0D0813}"/>
                  </a:ext>
                </a:extLst>
              </p:cNvPr>
              <p:cNvSpPr txBox="1"/>
              <p:nvPr/>
            </p:nvSpPr>
            <p:spPr>
              <a:xfrm>
                <a:off x="6623893" y="1540085"/>
                <a:ext cx="481064" cy="428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40</a:t>
                </a:r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F5D4DD0-FED7-4307-BD90-FFD134600F2F}"/>
                  </a:ext>
                </a:extLst>
              </p:cNvPr>
              <p:cNvCxnSpPr>
                <a:cxnSpLocks/>
                <a:stCxn id="20" idx="5"/>
              </p:cNvCxnSpPr>
              <p:nvPr/>
            </p:nvCxnSpPr>
            <p:spPr>
              <a:xfrm flipH="1" flipV="1">
                <a:off x="6945549" y="1751889"/>
                <a:ext cx="93627" cy="1028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260A743-5BF0-4AC0-ADAF-1CCC2FA0CA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5259" y="1782428"/>
                <a:ext cx="93627" cy="1028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8AF17A2-A1B7-4E6A-9378-6276C8136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2260" y="832930"/>
                <a:ext cx="0" cy="1889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DD0C44-D39E-43D5-A79F-9026A2ACD5DB}"/>
                  </a:ext>
                </a:extLst>
              </p:cNvPr>
              <p:cNvSpPr txBox="1"/>
              <p:nvPr/>
            </p:nvSpPr>
            <p:spPr>
              <a:xfrm>
                <a:off x="6403634" y="1262846"/>
                <a:ext cx="497252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bar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211EC81-E35C-486C-BB9E-79AD55D6825F}"/>
                </a:ext>
              </a:extLst>
            </p:cNvPr>
            <p:cNvSpPr txBox="1"/>
            <p:nvPr/>
          </p:nvSpPr>
          <p:spPr>
            <a:xfrm>
              <a:off x="3839336" y="849891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P (bar)</a:t>
              </a: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525BBC46-3B5C-4EAF-B571-0250E24FDDB2}"/>
                </a:ext>
              </a:extLst>
            </p:cNvPr>
            <p:cNvSpPr/>
            <p:nvPr/>
          </p:nvSpPr>
          <p:spPr>
            <a:xfrm>
              <a:off x="3246040" y="4458740"/>
              <a:ext cx="5824571" cy="822930"/>
            </a:xfrm>
            <a:prstGeom prst="cube">
              <a:avLst>
                <a:gd name="adj" fmla="val 70372"/>
              </a:avLst>
            </a:prstGeom>
            <a:solidFill>
              <a:srgbClr val="FFC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Bracket 96">
              <a:extLst>
                <a:ext uri="{FF2B5EF4-FFF2-40B4-BE49-F238E27FC236}">
                  <a16:creationId xmlns:a16="http://schemas.microsoft.com/office/drawing/2014/main" id="{654DDD33-7569-4523-9BB1-F305594FF166}"/>
                </a:ext>
              </a:extLst>
            </p:cNvPr>
            <p:cNvSpPr/>
            <p:nvPr/>
          </p:nvSpPr>
          <p:spPr>
            <a:xfrm>
              <a:off x="3980934" y="4558169"/>
              <a:ext cx="4668955" cy="254916"/>
            </a:xfrm>
            <a:prstGeom prst="rightBracket">
              <a:avLst>
                <a:gd name="adj" fmla="val 0"/>
              </a:avLst>
            </a:prstGeom>
            <a:ln w="50800">
              <a:solidFill>
                <a:srgbClr val="F47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Bracket 97">
              <a:extLst>
                <a:ext uri="{FF2B5EF4-FFF2-40B4-BE49-F238E27FC236}">
                  <a16:creationId xmlns:a16="http://schemas.microsoft.com/office/drawing/2014/main" id="{F0537AAE-4076-4E2E-AFB1-C05A413B57A1}"/>
                </a:ext>
              </a:extLst>
            </p:cNvPr>
            <p:cNvSpPr/>
            <p:nvPr/>
          </p:nvSpPr>
          <p:spPr>
            <a:xfrm flipH="1">
              <a:off x="3683659" y="4677627"/>
              <a:ext cx="4668955" cy="254263"/>
            </a:xfrm>
            <a:prstGeom prst="rightBracket">
              <a:avLst>
                <a:gd name="adj" fmla="val 2767"/>
              </a:avLst>
            </a:prstGeom>
            <a:ln w="50800">
              <a:solidFill>
                <a:srgbClr val="F47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EE2285C-C2BD-4E58-8C09-5104D990F987}"/>
                </a:ext>
              </a:extLst>
            </p:cNvPr>
            <p:cNvSpPr/>
            <p:nvPr/>
          </p:nvSpPr>
          <p:spPr>
            <a:xfrm>
              <a:off x="4743992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53C65AE-223D-4C5A-87C1-B28AB259C202}"/>
                </a:ext>
              </a:extLst>
            </p:cNvPr>
            <p:cNvSpPr/>
            <p:nvPr/>
          </p:nvSpPr>
          <p:spPr>
            <a:xfrm>
              <a:off x="4197448" y="4278111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1EE8642-5F99-4A80-828B-F5EB04F34777}"/>
                </a:ext>
              </a:extLst>
            </p:cNvPr>
            <p:cNvSpPr/>
            <p:nvPr/>
          </p:nvSpPr>
          <p:spPr>
            <a:xfrm>
              <a:off x="5290536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0B04DFB-E7EF-452B-B139-31947628CEA0}"/>
                </a:ext>
              </a:extLst>
            </p:cNvPr>
            <p:cNvSpPr/>
            <p:nvPr/>
          </p:nvSpPr>
          <p:spPr>
            <a:xfrm>
              <a:off x="5837080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751A24-B7C8-4737-944C-3960A0980EB8}"/>
                </a:ext>
              </a:extLst>
            </p:cNvPr>
            <p:cNvSpPr/>
            <p:nvPr/>
          </p:nvSpPr>
          <p:spPr>
            <a:xfrm>
              <a:off x="8023255" y="4278111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3AD7842-6B86-4ECF-84DF-35C3004CE91C}"/>
                </a:ext>
              </a:extLst>
            </p:cNvPr>
            <p:cNvSpPr/>
            <p:nvPr/>
          </p:nvSpPr>
          <p:spPr>
            <a:xfrm>
              <a:off x="6383624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FFF60B2-09F9-4F22-946E-B2B73BE13F4E}"/>
                </a:ext>
              </a:extLst>
            </p:cNvPr>
            <p:cNvSpPr/>
            <p:nvPr/>
          </p:nvSpPr>
          <p:spPr>
            <a:xfrm>
              <a:off x="6930168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881225B-4239-4D90-8DEC-0B1158A0D7EF}"/>
                </a:ext>
              </a:extLst>
            </p:cNvPr>
            <p:cNvSpPr/>
            <p:nvPr/>
          </p:nvSpPr>
          <p:spPr>
            <a:xfrm>
              <a:off x="7476712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B43AB189-8025-49D8-971A-BE68C5F65E8E}"/>
                </a:ext>
              </a:extLst>
            </p:cNvPr>
            <p:cNvSpPr/>
            <p:nvPr/>
          </p:nvSpPr>
          <p:spPr>
            <a:xfrm>
              <a:off x="3642725" y="5606078"/>
              <a:ext cx="676418" cy="296845"/>
            </a:xfrm>
            <a:prstGeom prst="cube">
              <a:avLst>
                <a:gd name="adj" fmla="val 2038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7735EAF0-FD83-4543-A54D-3EBEF00881AE}"/>
                </a:ext>
              </a:extLst>
            </p:cNvPr>
            <p:cNvSpPr/>
            <p:nvPr/>
          </p:nvSpPr>
          <p:spPr>
            <a:xfrm>
              <a:off x="3642725" y="5941274"/>
              <a:ext cx="676418" cy="296845"/>
            </a:xfrm>
            <a:prstGeom prst="cube">
              <a:avLst>
                <a:gd name="adj" fmla="val 1781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58988F3-96BC-48F1-8669-1A2A5F6BAAA3}"/>
                </a:ext>
              </a:extLst>
            </p:cNvPr>
            <p:cNvSpPr txBox="1"/>
            <p:nvPr/>
          </p:nvSpPr>
          <p:spPr>
            <a:xfrm>
              <a:off x="4395259" y="5584866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OFF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FB945B2-3AB1-4FDF-BBCE-E54D28D8BE29}"/>
                </a:ext>
              </a:extLst>
            </p:cNvPr>
            <p:cNvSpPr txBox="1"/>
            <p:nvPr/>
          </p:nvSpPr>
          <p:spPr>
            <a:xfrm>
              <a:off x="4395259" y="590686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CE8B407-855F-4D9D-AA93-731A2380CAEE}"/>
                </a:ext>
              </a:extLst>
            </p:cNvPr>
            <p:cNvSpPr/>
            <p:nvPr/>
          </p:nvSpPr>
          <p:spPr>
            <a:xfrm>
              <a:off x="7433685" y="2636617"/>
              <a:ext cx="178690" cy="35423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0E46C11-6B99-440A-B5A5-39A635014D56}"/>
                </a:ext>
              </a:extLst>
            </p:cNvPr>
            <p:cNvSpPr txBox="1"/>
            <p:nvPr/>
          </p:nvSpPr>
          <p:spPr>
            <a:xfrm>
              <a:off x="5085481" y="5641313"/>
              <a:ext cx="30419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>
                  <a:solidFill>
                    <a:srgbClr val="FFFF00"/>
                  </a:solidFill>
                </a:rPr>
                <a:t>Θερμαντική Πλάκα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Action Button: Document 1">
            <a:hlinkClick r:id="rId3" highlightClick="1"/>
            <a:extLst>
              <a:ext uri="{FF2B5EF4-FFF2-40B4-BE49-F238E27FC236}">
                <a16:creationId xmlns:a16="http://schemas.microsoft.com/office/drawing/2014/main" id="{423E6CD6-335F-499C-BA04-15A566919D1D}"/>
              </a:ext>
            </a:extLst>
          </p:cNvPr>
          <p:cNvSpPr/>
          <p:nvPr/>
        </p:nvSpPr>
        <p:spPr>
          <a:xfrm>
            <a:off x="925691" y="5176911"/>
            <a:ext cx="1253491" cy="1336431"/>
          </a:xfrm>
          <a:prstGeom prst="actionButtonDocumen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1</a:t>
            </a:r>
            <a:endParaRPr lang="en-US" sz="2800" b="1" dirty="0"/>
          </a:p>
        </p:txBody>
      </p:sp>
      <p:sp>
        <p:nvSpPr>
          <p:cNvPr id="3" name="Action Button: Document 2">
            <a:hlinkClick r:id="rId4" highlightClick="1"/>
            <a:extLst>
              <a:ext uri="{FF2B5EF4-FFF2-40B4-BE49-F238E27FC236}">
                <a16:creationId xmlns:a16="http://schemas.microsoft.com/office/drawing/2014/main" id="{E76D2977-A475-49BE-B220-ADDB73808758}"/>
              </a:ext>
            </a:extLst>
          </p:cNvPr>
          <p:cNvSpPr/>
          <p:nvPr/>
        </p:nvSpPr>
        <p:spPr>
          <a:xfrm>
            <a:off x="10174905" y="5176911"/>
            <a:ext cx="1174652" cy="1447808"/>
          </a:xfrm>
          <a:prstGeom prst="actionButtonDocumen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2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0D243-259F-4AE7-A6A8-51DE5373D244}"/>
              </a:ext>
            </a:extLst>
          </p:cNvPr>
          <p:cNvSpPr txBox="1"/>
          <p:nvPr/>
        </p:nvSpPr>
        <p:spPr>
          <a:xfrm>
            <a:off x="1765790" y="109069"/>
            <a:ext cx="806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Virtual Lab: </a:t>
            </a:r>
            <a:r>
              <a:rPr lang="el-GR" sz="2800" b="1" dirty="0"/>
              <a:t>Προσομοίωση Πειράματος Τάσης Ατμών</a:t>
            </a:r>
            <a:endParaRPr lang="en-US" sz="2800" b="1" dirty="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6CF16CD1-F239-4165-BC3C-F9E8F1D8B0C8}"/>
              </a:ext>
            </a:extLst>
          </p:cNvPr>
          <p:cNvSpPr txBox="1"/>
          <p:nvPr/>
        </p:nvSpPr>
        <p:spPr>
          <a:xfrm>
            <a:off x="389376" y="4654286"/>
            <a:ext cx="222342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Data Acquisition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B04C24-2546-4D85-8454-6968419DBDC9}"/>
              </a:ext>
            </a:extLst>
          </p:cNvPr>
          <p:cNvSpPr txBox="1"/>
          <p:nvPr/>
        </p:nvSpPr>
        <p:spPr>
          <a:xfrm>
            <a:off x="9842716" y="4654286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157157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4138165-06C1-4077-8A89-6276EA653217}"/>
              </a:ext>
            </a:extLst>
          </p:cNvPr>
          <p:cNvSpPr/>
          <p:nvPr/>
        </p:nvSpPr>
        <p:spPr>
          <a:xfrm>
            <a:off x="7079011" y="1324154"/>
            <a:ext cx="2037454" cy="4616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74662-6D8E-4B17-A7C4-6434C705C91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1E92B-BDD4-4CD0-BBBC-4B6AB023AE5E}"/>
              </a:ext>
            </a:extLst>
          </p:cNvPr>
          <p:cNvSpPr txBox="1"/>
          <p:nvPr/>
        </p:nvSpPr>
        <p:spPr>
          <a:xfrm>
            <a:off x="2375783" y="135675"/>
            <a:ext cx="7811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Καταστάσεις Ύλης – </a:t>
            </a:r>
            <a:r>
              <a:rPr lang="el-GR" sz="2800" b="1" dirty="0" err="1"/>
              <a:t>Διαμοριακές</a:t>
            </a:r>
            <a:r>
              <a:rPr lang="el-GR" sz="2800" b="1" dirty="0"/>
              <a:t> Αλληλεπιδράσεις</a:t>
            </a:r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D8E076-5F74-4150-A5E3-1DEDE5480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9" y="1266883"/>
            <a:ext cx="5324475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2D3A77-54E4-4C88-8F25-C2BD13096F08}"/>
              </a:ext>
            </a:extLst>
          </p:cNvPr>
          <p:cNvSpPr txBox="1"/>
          <p:nvPr/>
        </p:nvSpPr>
        <p:spPr>
          <a:xfrm>
            <a:off x="284874" y="765078"/>
            <a:ext cx="592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Καταστάσεις Ύλης – Ισχύς Αλληλεπιδράσεων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33F01-780A-4A79-8CB7-D9B3FF9AED01}"/>
              </a:ext>
            </a:extLst>
          </p:cNvPr>
          <p:cNvSpPr/>
          <p:nvPr/>
        </p:nvSpPr>
        <p:spPr>
          <a:xfrm>
            <a:off x="1959428" y="1170064"/>
            <a:ext cx="3550536" cy="200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3E02A2-A63F-4EE9-AA4F-989A97B83D9D}"/>
              </a:ext>
            </a:extLst>
          </p:cNvPr>
          <p:cNvSpPr/>
          <p:nvPr/>
        </p:nvSpPr>
        <p:spPr>
          <a:xfrm>
            <a:off x="3740726" y="1170064"/>
            <a:ext cx="1769237" cy="200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B1040-CF0E-4A4F-BED0-65CEAFAD2394}"/>
              </a:ext>
            </a:extLst>
          </p:cNvPr>
          <p:cNvSpPr txBox="1"/>
          <p:nvPr/>
        </p:nvSpPr>
        <p:spPr>
          <a:xfrm>
            <a:off x="7149349" y="1360160"/>
            <a:ext cx="189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Ελκτικές Δυνάμεις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C27D58-F0FC-41C2-9477-1FA712D68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26" y="960787"/>
            <a:ext cx="2279076" cy="2279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15F1C1-0393-4158-A3B5-A590C7AC0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17" t="17101" r="42689" b="13960"/>
          <a:stretch/>
        </p:blipFill>
        <p:spPr>
          <a:xfrm>
            <a:off x="4290525" y="5529962"/>
            <a:ext cx="2090476" cy="575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4B2437-0B4E-44F3-A573-794D6BA9BDFD}"/>
                  </a:ext>
                </a:extLst>
              </p:cNvPr>
              <p:cNvSpPr txBox="1"/>
              <p:nvPr/>
            </p:nvSpPr>
            <p:spPr>
              <a:xfrm>
                <a:off x="4317409" y="3840466"/>
                <a:ext cx="1971630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4B2437-0B4E-44F3-A573-794D6BA9B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09" y="3840466"/>
                <a:ext cx="1971630" cy="676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5DDDD31-A58B-4E89-BBA8-9497A1FF4AFB}"/>
              </a:ext>
            </a:extLst>
          </p:cNvPr>
          <p:cNvSpPr txBox="1"/>
          <p:nvPr/>
        </p:nvSpPr>
        <p:spPr>
          <a:xfrm>
            <a:off x="168711" y="3196991"/>
            <a:ext cx="556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Μοριακές Αλληλεπιδράσεις – Μόνιμη Διπολική Ροπή, </a:t>
            </a:r>
            <a:r>
              <a:rPr lang="el-GR" b="1" i="1" dirty="0">
                <a:solidFill>
                  <a:srgbClr val="FF0000"/>
                </a:solidFill>
              </a:rPr>
              <a:t>μ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33D3C54-5348-4BFC-BB8B-8EEA1704E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" y="3672845"/>
            <a:ext cx="3550536" cy="10119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E5B06F-DBEE-4C0E-A958-4F1388CD4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9" y="5101072"/>
            <a:ext cx="1524276" cy="16640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878BBA0-6BAA-4418-930E-166C2647EC4B}"/>
              </a:ext>
            </a:extLst>
          </p:cNvPr>
          <p:cNvSpPr txBox="1"/>
          <p:nvPr/>
        </p:nvSpPr>
        <p:spPr>
          <a:xfrm>
            <a:off x="82515" y="4745774"/>
            <a:ext cx="555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Μακροσκοπική Προσέγγιση – Μόνιμη Διπολική Ροπή, </a:t>
            </a:r>
            <a:r>
              <a:rPr lang="el-GR" b="1" i="1" dirty="0">
                <a:solidFill>
                  <a:srgbClr val="FF0000"/>
                </a:solidFill>
              </a:rPr>
              <a:t>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A8067F-011A-4791-BBBD-178B72658049}"/>
              </a:ext>
            </a:extLst>
          </p:cNvPr>
          <p:cNvSpPr/>
          <p:nvPr/>
        </p:nvSpPr>
        <p:spPr>
          <a:xfrm>
            <a:off x="1943979" y="5361820"/>
            <a:ext cx="2090476" cy="9114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923E9C-8D70-4DC0-A87E-F7B1E7D973C9}"/>
              </a:ext>
            </a:extLst>
          </p:cNvPr>
          <p:cNvSpPr txBox="1"/>
          <p:nvPr/>
        </p:nvSpPr>
        <p:spPr>
          <a:xfrm>
            <a:off x="2060341" y="5494361"/>
            <a:ext cx="185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Στατιστική Μέση </a:t>
            </a:r>
          </a:p>
          <a:p>
            <a:pPr algn="ctr"/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Τιμή Δυναμικού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5307BA-B873-4285-A2FC-9B4B53C3D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14" y="3730445"/>
            <a:ext cx="1891044" cy="2902318"/>
          </a:xfrm>
          <a:prstGeom prst="rect">
            <a:avLst/>
          </a:prstGeom>
        </p:spPr>
      </p:pic>
      <p:sp>
        <p:nvSpPr>
          <p:cNvPr id="39" name="Arrow: Down 38">
            <a:extLst>
              <a:ext uri="{FF2B5EF4-FFF2-40B4-BE49-F238E27FC236}">
                <a16:creationId xmlns:a16="http://schemas.microsoft.com/office/drawing/2014/main" id="{B764E264-8DAB-452A-8297-E3C52914DAB3}"/>
              </a:ext>
            </a:extLst>
          </p:cNvPr>
          <p:cNvSpPr/>
          <p:nvPr/>
        </p:nvSpPr>
        <p:spPr>
          <a:xfrm>
            <a:off x="7818080" y="1774331"/>
            <a:ext cx="420074" cy="5744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83F4C3D-0793-41F8-B647-C365DAFBB4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90" y="3956759"/>
            <a:ext cx="3015699" cy="249392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38C1EA7-A31F-478D-8A50-1213616B34FB}"/>
              </a:ext>
            </a:extLst>
          </p:cNvPr>
          <p:cNvSpPr txBox="1"/>
          <p:nvPr/>
        </p:nvSpPr>
        <p:spPr>
          <a:xfrm>
            <a:off x="6442268" y="3330958"/>
            <a:ext cx="593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Δυνάμεις Διασποράς </a:t>
            </a:r>
            <a:r>
              <a:rPr lang="en-US" b="1" dirty="0">
                <a:solidFill>
                  <a:srgbClr val="FF0000"/>
                </a:solidFill>
              </a:rPr>
              <a:t>London</a:t>
            </a:r>
            <a:r>
              <a:rPr lang="el-GR" b="1" dirty="0">
                <a:solidFill>
                  <a:srgbClr val="FF0000"/>
                </a:solidFill>
              </a:rPr>
              <a:t> – Επαγόμενη Διπολική Ροπή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077B5DC-D266-4C1D-844B-FCD4CCFE2B0F}"/>
              </a:ext>
            </a:extLst>
          </p:cNvPr>
          <p:cNvSpPr/>
          <p:nvPr/>
        </p:nvSpPr>
        <p:spPr>
          <a:xfrm>
            <a:off x="7037820" y="2357595"/>
            <a:ext cx="2037454" cy="4616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60BD67-FFB7-4482-A19E-4F673D40891A}"/>
              </a:ext>
            </a:extLst>
          </p:cNvPr>
          <p:cNvSpPr txBox="1"/>
          <p:nvPr/>
        </p:nvSpPr>
        <p:spPr>
          <a:xfrm>
            <a:off x="7108158" y="2393601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Μείωση Εντροπίας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4F1CF8-B79E-4673-8350-E93F026C856A}"/>
                  </a:ext>
                </a:extLst>
              </p:cNvPr>
              <p:cNvSpPr txBox="1"/>
              <p:nvPr/>
            </p:nvSpPr>
            <p:spPr>
              <a:xfrm>
                <a:off x="10051659" y="3779874"/>
                <a:ext cx="142417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4F1CF8-B79E-4673-8350-E93F026C8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59" y="3779874"/>
                <a:ext cx="1424172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ction Button: Get Information 49">
            <a:hlinkClick r:id="rId11" highlightClick="1"/>
            <a:extLst>
              <a:ext uri="{FF2B5EF4-FFF2-40B4-BE49-F238E27FC236}">
                <a16:creationId xmlns:a16="http://schemas.microsoft.com/office/drawing/2014/main" id="{DC16D0C8-F709-49C9-AD5B-6D98534ECAA0}"/>
              </a:ext>
            </a:extLst>
          </p:cNvPr>
          <p:cNvSpPr/>
          <p:nvPr/>
        </p:nvSpPr>
        <p:spPr>
          <a:xfrm>
            <a:off x="9280360" y="960787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ction Button: Get Information 51">
            <a:hlinkClick r:id="rId12" highlightClick="1"/>
            <a:extLst>
              <a:ext uri="{FF2B5EF4-FFF2-40B4-BE49-F238E27FC236}">
                <a16:creationId xmlns:a16="http://schemas.microsoft.com/office/drawing/2014/main" id="{E65580C4-98AB-43C8-B517-3B1363A694C1}"/>
              </a:ext>
            </a:extLst>
          </p:cNvPr>
          <p:cNvSpPr/>
          <p:nvPr/>
        </p:nvSpPr>
        <p:spPr>
          <a:xfrm>
            <a:off x="3815189" y="3929145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6" grpId="0" animBg="1"/>
      <p:bldP spid="17" grpId="0" animBg="1"/>
      <p:bldP spid="19" grpId="0"/>
      <p:bldP spid="24" grpId="0"/>
      <p:bldP spid="25" grpId="0"/>
      <p:bldP spid="32" grpId="0"/>
      <p:bldP spid="33" grpId="0" animBg="1"/>
      <p:bldP spid="34" grpId="0"/>
      <p:bldP spid="39" grpId="0" animBg="1"/>
      <p:bldP spid="43" grpId="0"/>
      <p:bldP spid="45" grpId="0" animBg="1"/>
      <p:bldP spid="46" grpId="0"/>
      <p:bldP spid="47" grpId="0"/>
      <p:bldP spid="50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D96800-2675-4144-B649-0C4B93FB6C66}"/>
              </a:ext>
            </a:extLst>
          </p:cNvPr>
          <p:cNvSpPr/>
          <p:nvPr/>
        </p:nvSpPr>
        <p:spPr>
          <a:xfrm>
            <a:off x="69342" y="4994031"/>
            <a:ext cx="5276381" cy="6115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02FBB-4B82-49DF-A7C1-A6F51B7A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01" y="1892542"/>
            <a:ext cx="5413248" cy="2980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49F0EB-2042-4E5B-98CC-8EB98826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5" y="1252462"/>
            <a:ext cx="4078224" cy="3621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2839C5-5FC2-4BEF-9636-0BBA7F371229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09622-9BA0-40E9-8746-2377B5D9D43D}"/>
              </a:ext>
            </a:extLst>
          </p:cNvPr>
          <p:cNvSpPr txBox="1"/>
          <p:nvPr/>
        </p:nvSpPr>
        <p:spPr>
          <a:xfrm>
            <a:off x="1062800" y="135675"/>
            <a:ext cx="1014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Τάση Ατμών – Διασύνδεση Μοριακής και Μακροσκοπικής Εικόνας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51C31-0FE8-4191-BE0A-0281321655E3}"/>
              </a:ext>
            </a:extLst>
          </p:cNvPr>
          <p:cNvSpPr txBox="1"/>
          <p:nvPr/>
        </p:nvSpPr>
        <p:spPr>
          <a:xfrm>
            <a:off x="0" y="866276"/>
            <a:ext cx="551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Υγρά: Παρεμφερής Κατανομή Ενέργειας με Αέρια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2BDB4-C044-492D-8356-6E1EF5464DC3}"/>
              </a:ext>
            </a:extLst>
          </p:cNvPr>
          <p:cNvSpPr txBox="1"/>
          <p:nvPr/>
        </p:nvSpPr>
        <p:spPr>
          <a:xfrm>
            <a:off x="6134701" y="866276"/>
            <a:ext cx="493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Περιγραφή Φαινομένου Εξάτμισης – ΚΕ &gt; Ε</a:t>
            </a:r>
            <a:r>
              <a:rPr lang="el-GR" sz="2000" b="1" baseline="-25000" dirty="0">
                <a:solidFill>
                  <a:srgbClr val="FF0000"/>
                </a:solidFill>
              </a:rPr>
              <a:t>0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4A707-6E67-451F-92B3-CF459A9E5672}"/>
              </a:ext>
            </a:extLst>
          </p:cNvPr>
          <p:cNvSpPr txBox="1"/>
          <p:nvPr/>
        </p:nvSpPr>
        <p:spPr>
          <a:xfrm>
            <a:off x="446847" y="5111261"/>
            <a:ext cx="482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Μόρια με </a:t>
            </a:r>
            <a:r>
              <a:rPr lang="el-GR" i="1" dirty="0"/>
              <a:t>ΚΕ</a:t>
            </a:r>
            <a:r>
              <a:rPr lang="el-GR" dirty="0"/>
              <a:t> &gt; Ελκτικό Δυναμικό των Μορίων, </a:t>
            </a:r>
            <a:r>
              <a:rPr lang="el-GR" i="1" dirty="0"/>
              <a:t>Ε</a:t>
            </a:r>
            <a:r>
              <a:rPr lang="el-GR" i="1" baseline="-25000" dirty="0"/>
              <a:t>0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386F5-F96D-4E3E-9518-DAC7FD9FD33C}"/>
              </a:ext>
            </a:extLst>
          </p:cNvPr>
          <p:cNvSpPr/>
          <p:nvPr/>
        </p:nvSpPr>
        <p:spPr>
          <a:xfrm>
            <a:off x="3001108" y="1617784"/>
            <a:ext cx="1461951" cy="294577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0E0E9F-E27C-4DAA-A649-8F29EF23C63E}"/>
              </a:ext>
            </a:extLst>
          </p:cNvPr>
          <p:cNvSpPr/>
          <p:nvPr/>
        </p:nvSpPr>
        <p:spPr>
          <a:xfrm>
            <a:off x="69342" y="5735725"/>
            <a:ext cx="5276381" cy="8643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5D08E-1A94-49B1-94D8-54F566F312E7}"/>
              </a:ext>
            </a:extLst>
          </p:cNvPr>
          <p:cNvSpPr txBox="1"/>
          <p:nvPr/>
        </p:nvSpPr>
        <p:spPr>
          <a:xfrm>
            <a:off x="70340" y="5852955"/>
            <a:ext cx="527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Αύξηση </a:t>
            </a:r>
            <a:r>
              <a:rPr lang="el-GR" i="1" dirty="0"/>
              <a:t>Τ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 Αύξηση #Μορίων με </a:t>
            </a:r>
            <a:r>
              <a:rPr lang="el-GR" i="1" dirty="0">
                <a:sym typeface="Symbol" panose="05050102010706020507" pitchFamily="18" charset="2"/>
              </a:rPr>
              <a:t>ΚΕ</a:t>
            </a:r>
            <a:r>
              <a:rPr lang="el-GR" dirty="0">
                <a:sym typeface="Symbol" panose="05050102010706020507" pitchFamily="18" charset="2"/>
              </a:rPr>
              <a:t> &gt; </a:t>
            </a:r>
            <a:r>
              <a:rPr lang="el-GR" i="1" dirty="0">
                <a:sym typeface="Symbol" panose="05050102010706020507" pitchFamily="18" charset="2"/>
              </a:rPr>
              <a:t>Ε</a:t>
            </a:r>
            <a:r>
              <a:rPr lang="el-GR" i="1" baseline="-25000" dirty="0">
                <a:sym typeface="Symbol" panose="05050102010706020507" pitchFamily="18" charset="2"/>
              </a:rPr>
              <a:t>0</a:t>
            </a:r>
            <a:endParaRPr lang="el-GR" i="1" dirty="0">
              <a:sym typeface="Symbol" panose="05050102010706020507" pitchFamily="18" charset="2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sym typeface="Symbol" panose="05050102010706020507" pitchFamily="18" charset="2"/>
              </a:rPr>
              <a:t>Εντονότερη Εξάτμιση Μορίων από την Επιφάνεια (ℓ)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55662D-70BD-455D-ABA8-3A774632C967}"/>
              </a:ext>
            </a:extLst>
          </p:cNvPr>
          <p:cNvSpPr/>
          <p:nvPr/>
        </p:nvSpPr>
        <p:spPr>
          <a:xfrm>
            <a:off x="8894419" y="1659334"/>
            <a:ext cx="2850734" cy="337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A0C164-BD72-40DD-98FC-CC88C7BFC987}"/>
              </a:ext>
            </a:extLst>
          </p:cNvPr>
          <p:cNvSpPr/>
          <p:nvPr/>
        </p:nvSpPr>
        <p:spPr>
          <a:xfrm>
            <a:off x="6389077" y="4994031"/>
            <a:ext cx="5134707" cy="6115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F2E6D-1584-4691-A5F5-95FD65EE05B1}"/>
              </a:ext>
            </a:extLst>
          </p:cNvPr>
          <p:cNvSpPr txBox="1"/>
          <p:nvPr/>
        </p:nvSpPr>
        <p:spPr>
          <a:xfrm>
            <a:off x="6885799" y="5115118"/>
            <a:ext cx="414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Συναγωνισμός Εξάτμισης – Συμπύκνωσης 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C4506C-7CD2-438B-A8C5-54FD434E8641}"/>
              </a:ext>
            </a:extLst>
          </p:cNvPr>
          <p:cNvSpPr/>
          <p:nvPr/>
        </p:nvSpPr>
        <p:spPr>
          <a:xfrm>
            <a:off x="6260123" y="5852955"/>
            <a:ext cx="5485030" cy="8643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9DA22-B1C3-4CAF-BECC-C43BE397ACBB}"/>
              </a:ext>
            </a:extLst>
          </p:cNvPr>
          <p:cNvSpPr txBox="1"/>
          <p:nvPr/>
        </p:nvSpPr>
        <p:spPr>
          <a:xfrm>
            <a:off x="6759204" y="5885028"/>
            <a:ext cx="4486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Θερμοδυναμική Κατάσταση Ισορροπίας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812BF-8978-4F2B-9A26-F8D16585E296}"/>
              </a:ext>
            </a:extLst>
          </p:cNvPr>
          <p:cNvSpPr txBox="1"/>
          <p:nvPr/>
        </p:nvSpPr>
        <p:spPr>
          <a:xfrm>
            <a:off x="8120954" y="6176120"/>
            <a:ext cx="176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Τάση Ατμών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3AFE6B-5230-44B6-AE3E-91FF1266CFD9}"/>
              </a:ext>
            </a:extLst>
          </p:cNvPr>
          <p:cNvSpPr/>
          <p:nvPr/>
        </p:nvSpPr>
        <p:spPr>
          <a:xfrm>
            <a:off x="10364822" y="2450123"/>
            <a:ext cx="1287916" cy="101990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FFB09-4911-40AC-8D06-D2FFB9194F1E}"/>
              </a:ext>
            </a:extLst>
          </p:cNvPr>
          <p:cNvSpPr txBox="1"/>
          <p:nvPr/>
        </p:nvSpPr>
        <p:spPr>
          <a:xfrm>
            <a:off x="1090371" y="3958593"/>
            <a:ext cx="12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&lt;KE&gt; = </a:t>
            </a:r>
            <a:r>
              <a:rPr lang="en-US" b="1" i="1" dirty="0" err="1">
                <a:solidFill>
                  <a:srgbClr val="7030A0"/>
                </a:solidFill>
              </a:rPr>
              <a:t>k</a:t>
            </a:r>
            <a:r>
              <a:rPr lang="en-US" b="1" i="1" baseline="-25000" dirty="0" err="1">
                <a:solidFill>
                  <a:srgbClr val="7030A0"/>
                </a:solidFill>
              </a:rPr>
              <a:t>B</a:t>
            </a:r>
            <a:r>
              <a:rPr lang="en-US" b="1" i="1" dirty="0" err="1">
                <a:solidFill>
                  <a:srgbClr val="7030A0"/>
                </a:solidFill>
              </a:rPr>
              <a:t>T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5" name="Action Button: Get Information 24">
            <a:hlinkClick r:id="rId4" highlightClick="1"/>
            <a:extLst>
              <a:ext uri="{FF2B5EF4-FFF2-40B4-BE49-F238E27FC236}">
                <a16:creationId xmlns:a16="http://schemas.microsoft.com/office/drawing/2014/main" id="{DBC0962F-C7AA-4518-8E50-ED2F593E9CD2}"/>
              </a:ext>
            </a:extLst>
          </p:cNvPr>
          <p:cNvSpPr/>
          <p:nvPr/>
        </p:nvSpPr>
        <p:spPr>
          <a:xfrm>
            <a:off x="297063" y="1340851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Get Information 25">
            <a:hlinkClick r:id="rId4" highlightClick="1"/>
            <a:extLst>
              <a:ext uri="{FF2B5EF4-FFF2-40B4-BE49-F238E27FC236}">
                <a16:creationId xmlns:a16="http://schemas.microsoft.com/office/drawing/2014/main" id="{86D1FDDD-4B9C-4EDC-96B5-C49943E8AAD9}"/>
              </a:ext>
            </a:extLst>
          </p:cNvPr>
          <p:cNvSpPr/>
          <p:nvPr/>
        </p:nvSpPr>
        <p:spPr>
          <a:xfrm>
            <a:off x="6190374" y="1499614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9" grpId="0"/>
      <p:bldP spid="10" grpId="0" animBg="1"/>
      <p:bldP spid="12" grpId="0" animBg="1"/>
      <p:bldP spid="13" grpId="0"/>
      <p:bldP spid="16" grpId="0" animBg="1"/>
      <p:bldP spid="17" grpId="0" animBg="1"/>
      <p:bldP spid="18" grpId="0"/>
      <p:bldP spid="19" grpId="0" animBg="1"/>
      <p:bldP spid="20" grpId="0"/>
      <p:bldP spid="21" grpId="0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AAC9F9-8898-4955-9EED-CF125FA4CB79}"/>
              </a:ext>
            </a:extLst>
          </p:cNvPr>
          <p:cNvSpPr/>
          <p:nvPr/>
        </p:nvSpPr>
        <p:spPr>
          <a:xfrm>
            <a:off x="7109699" y="1535717"/>
            <a:ext cx="4630614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FC367-DD70-4161-84B5-53E27E5B6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/>
          <a:stretch/>
        </p:blipFill>
        <p:spPr>
          <a:xfrm>
            <a:off x="209081" y="1577374"/>
            <a:ext cx="4700016" cy="3142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DFC996-D13E-4877-9315-F21E80EA736F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41CD4-CE7E-4C80-B9F6-CEF3B270629F}"/>
              </a:ext>
            </a:extLst>
          </p:cNvPr>
          <p:cNvSpPr txBox="1"/>
          <p:nvPr/>
        </p:nvSpPr>
        <p:spPr>
          <a:xfrm>
            <a:off x="1615400" y="134955"/>
            <a:ext cx="8771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Ποιοτική Διερεύνηση Τάσης Ατμών Καθαρού Υγρού, Μ(</a:t>
            </a:r>
            <a:r>
              <a:rPr lang="en-US" sz="2800" dirty="0">
                <a:latin typeface="Caladea" panose="02040503050406030204" pitchFamily="18" charset="0"/>
                <a:sym typeface="Symbol" panose="05050102010706020507" pitchFamily="18" charset="2"/>
              </a:rPr>
              <a:t>ℓ</a:t>
            </a:r>
            <a:r>
              <a:rPr lang="el-GR" sz="2800" b="1" dirty="0"/>
              <a:t>)</a:t>
            </a:r>
            <a:endParaRPr lang="en-US" sz="28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48E087-9B9D-436B-A463-4789DBBE3583}"/>
              </a:ext>
            </a:extLst>
          </p:cNvPr>
          <p:cNvCxnSpPr/>
          <p:nvPr/>
        </p:nvCxnSpPr>
        <p:spPr>
          <a:xfrm flipV="1">
            <a:off x="7092462" y="1535723"/>
            <a:ext cx="0" cy="274320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B0343-384F-4EC4-B617-9AC36D6C8E47}"/>
              </a:ext>
            </a:extLst>
          </p:cNvPr>
          <p:cNvCxnSpPr/>
          <p:nvPr/>
        </p:nvCxnSpPr>
        <p:spPr>
          <a:xfrm>
            <a:off x="7092462" y="4278923"/>
            <a:ext cx="46306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1462B8-4B1E-4A4A-87B6-FD74DD1746D1}"/>
              </a:ext>
            </a:extLst>
          </p:cNvPr>
          <p:cNvSpPr txBox="1"/>
          <p:nvPr/>
        </p:nvSpPr>
        <p:spPr>
          <a:xfrm>
            <a:off x="6238627" y="1313142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(Torr)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623AC-C88C-4A95-93BB-6B6E5CC1DEC5}"/>
              </a:ext>
            </a:extLst>
          </p:cNvPr>
          <p:cNvSpPr txBox="1"/>
          <p:nvPr/>
        </p:nvSpPr>
        <p:spPr>
          <a:xfrm>
            <a:off x="8972233" y="453740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0042CC-B540-467E-93EE-11435D02ABA6}"/>
              </a:ext>
            </a:extLst>
          </p:cNvPr>
          <p:cNvCxnSpPr/>
          <p:nvPr/>
        </p:nvCxnSpPr>
        <p:spPr>
          <a:xfrm>
            <a:off x="7526216" y="3552092"/>
            <a:ext cx="9847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803F37-4493-4562-84D0-D2487D856565}"/>
              </a:ext>
            </a:extLst>
          </p:cNvPr>
          <p:cNvSpPr txBox="1"/>
          <p:nvPr/>
        </p:nvSpPr>
        <p:spPr>
          <a:xfrm>
            <a:off x="8596809" y="336742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AA236F-49B4-4781-B86C-71AF40747F3B}"/>
              </a:ext>
            </a:extLst>
          </p:cNvPr>
          <p:cNvCxnSpPr/>
          <p:nvPr/>
        </p:nvCxnSpPr>
        <p:spPr>
          <a:xfrm>
            <a:off x="9975840" y="2039815"/>
            <a:ext cx="9847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359CB4-5F3E-45C4-BA80-16CB1D4A34B9}"/>
              </a:ext>
            </a:extLst>
          </p:cNvPr>
          <p:cNvSpPr txBox="1"/>
          <p:nvPr/>
        </p:nvSpPr>
        <p:spPr>
          <a:xfrm>
            <a:off x="11022987" y="185514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732ECD1-21A4-42D3-8A89-02E3D3AD1C80}"/>
              </a:ext>
            </a:extLst>
          </p:cNvPr>
          <p:cNvSpPr/>
          <p:nvPr/>
        </p:nvSpPr>
        <p:spPr>
          <a:xfrm>
            <a:off x="8510955" y="2039809"/>
            <a:ext cx="1464886" cy="1512283"/>
          </a:xfrm>
          <a:custGeom>
            <a:avLst/>
            <a:gdLst>
              <a:gd name="connsiteX0" fmla="*/ 0 w 1770184"/>
              <a:gd name="connsiteY0" fmla="*/ 1055762 h 1055762"/>
              <a:gd name="connsiteX1" fmla="*/ 199292 w 1770184"/>
              <a:gd name="connsiteY1" fmla="*/ 704070 h 1055762"/>
              <a:gd name="connsiteX2" fmla="*/ 457200 w 1770184"/>
              <a:gd name="connsiteY2" fmla="*/ 387547 h 1055762"/>
              <a:gd name="connsiteX3" fmla="*/ 797169 w 1770184"/>
              <a:gd name="connsiteY3" fmla="*/ 141362 h 1055762"/>
              <a:gd name="connsiteX4" fmla="*/ 1219200 w 1770184"/>
              <a:gd name="connsiteY4" fmla="*/ 12408 h 1055762"/>
              <a:gd name="connsiteX5" fmla="*/ 1770184 w 1770184"/>
              <a:gd name="connsiteY5" fmla="*/ 12408 h 1055762"/>
              <a:gd name="connsiteX0" fmla="*/ 0 w 1781907"/>
              <a:gd name="connsiteY0" fmla="*/ 1066375 h 1066375"/>
              <a:gd name="connsiteX1" fmla="*/ 199292 w 1781907"/>
              <a:gd name="connsiteY1" fmla="*/ 714683 h 1066375"/>
              <a:gd name="connsiteX2" fmla="*/ 457200 w 1781907"/>
              <a:gd name="connsiteY2" fmla="*/ 398160 h 1066375"/>
              <a:gd name="connsiteX3" fmla="*/ 797169 w 1781907"/>
              <a:gd name="connsiteY3" fmla="*/ 151975 h 1066375"/>
              <a:gd name="connsiteX4" fmla="*/ 1219200 w 1781907"/>
              <a:gd name="connsiteY4" fmla="*/ 23021 h 1066375"/>
              <a:gd name="connsiteX5" fmla="*/ 1781907 w 1781907"/>
              <a:gd name="connsiteY5" fmla="*/ 5714 h 1066375"/>
              <a:gd name="connsiteX0" fmla="*/ 0 w 1781907"/>
              <a:gd name="connsiteY0" fmla="*/ 1066375 h 1066375"/>
              <a:gd name="connsiteX1" fmla="*/ 199292 w 1781907"/>
              <a:gd name="connsiteY1" fmla="*/ 714683 h 1066375"/>
              <a:gd name="connsiteX2" fmla="*/ 457200 w 1781907"/>
              <a:gd name="connsiteY2" fmla="*/ 398160 h 1066375"/>
              <a:gd name="connsiteX3" fmla="*/ 797169 w 1781907"/>
              <a:gd name="connsiteY3" fmla="*/ 151975 h 1066375"/>
              <a:gd name="connsiteX4" fmla="*/ 1219200 w 1781907"/>
              <a:gd name="connsiteY4" fmla="*/ 23021 h 1066375"/>
              <a:gd name="connsiteX5" fmla="*/ 1781907 w 1781907"/>
              <a:gd name="connsiteY5" fmla="*/ 5714 h 1066375"/>
              <a:gd name="connsiteX0" fmla="*/ 0 w 1781907"/>
              <a:gd name="connsiteY0" fmla="*/ 1062996 h 1062996"/>
              <a:gd name="connsiteX1" fmla="*/ 199292 w 1781907"/>
              <a:gd name="connsiteY1" fmla="*/ 711304 h 1062996"/>
              <a:gd name="connsiteX2" fmla="*/ 457200 w 1781907"/>
              <a:gd name="connsiteY2" fmla="*/ 394781 h 1062996"/>
              <a:gd name="connsiteX3" fmla="*/ 797169 w 1781907"/>
              <a:gd name="connsiteY3" fmla="*/ 148596 h 1062996"/>
              <a:gd name="connsiteX4" fmla="*/ 1219200 w 1781907"/>
              <a:gd name="connsiteY4" fmla="*/ 44441 h 1062996"/>
              <a:gd name="connsiteX5" fmla="*/ 1781907 w 1781907"/>
              <a:gd name="connsiteY5" fmla="*/ 2335 h 1062996"/>
              <a:gd name="connsiteX0" fmla="*/ 0 w 1781907"/>
              <a:gd name="connsiteY0" fmla="*/ 1066375 h 1066375"/>
              <a:gd name="connsiteX1" fmla="*/ 199292 w 1781907"/>
              <a:gd name="connsiteY1" fmla="*/ 714683 h 1066375"/>
              <a:gd name="connsiteX2" fmla="*/ 457200 w 1781907"/>
              <a:gd name="connsiteY2" fmla="*/ 398160 h 1066375"/>
              <a:gd name="connsiteX3" fmla="*/ 797169 w 1781907"/>
              <a:gd name="connsiteY3" fmla="*/ 151975 h 1066375"/>
              <a:gd name="connsiteX4" fmla="*/ 1219200 w 1781907"/>
              <a:gd name="connsiteY4" fmla="*/ 23020 h 1066375"/>
              <a:gd name="connsiteX5" fmla="*/ 1781907 w 1781907"/>
              <a:gd name="connsiteY5" fmla="*/ 5714 h 1066375"/>
              <a:gd name="connsiteX0" fmla="*/ 0 w 1781907"/>
              <a:gd name="connsiteY0" fmla="*/ 1060626 h 1060626"/>
              <a:gd name="connsiteX1" fmla="*/ 199292 w 1781907"/>
              <a:gd name="connsiteY1" fmla="*/ 708934 h 1060626"/>
              <a:gd name="connsiteX2" fmla="*/ 457200 w 1781907"/>
              <a:gd name="connsiteY2" fmla="*/ 392411 h 1060626"/>
              <a:gd name="connsiteX3" fmla="*/ 797169 w 1781907"/>
              <a:gd name="connsiteY3" fmla="*/ 146226 h 1060626"/>
              <a:gd name="connsiteX4" fmla="*/ 1219200 w 1781907"/>
              <a:gd name="connsiteY4" fmla="*/ 17271 h 1060626"/>
              <a:gd name="connsiteX5" fmla="*/ 1781907 w 1781907"/>
              <a:gd name="connsiteY5" fmla="*/ 8231 h 1060626"/>
              <a:gd name="connsiteX0" fmla="*/ 0 w 1781907"/>
              <a:gd name="connsiteY0" fmla="*/ 1052395 h 1052395"/>
              <a:gd name="connsiteX1" fmla="*/ 199292 w 1781907"/>
              <a:gd name="connsiteY1" fmla="*/ 700703 h 1052395"/>
              <a:gd name="connsiteX2" fmla="*/ 457200 w 1781907"/>
              <a:gd name="connsiteY2" fmla="*/ 384180 h 1052395"/>
              <a:gd name="connsiteX3" fmla="*/ 797169 w 1781907"/>
              <a:gd name="connsiteY3" fmla="*/ 137995 h 1052395"/>
              <a:gd name="connsiteX4" fmla="*/ 1219200 w 1781907"/>
              <a:gd name="connsiteY4" fmla="*/ 9040 h 1052395"/>
              <a:gd name="connsiteX5" fmla="*/ 1781907 w 1781907"/>
              <a:gd name="connsiteY5" fmla="*/ 0 h 1052395"/>
              <a:gd name="connsiteX0" fmla="*/ 0 w 1781907"/>
              <a:gd name="connsiteY0" fmla="*/ 1060625 h 1060625"/>
              <a:gd name="connsiteX1" fmla="*/ 199292 w 1781907"/>
              <a:gd name="connsiteY1" fmla="*/ 708933 h 1060625"/>
              <a:gd name="connsiteX2" fmla="*/ 457200 w 1781907"/>
              <a:gd name="connsiteY2" fmla="*/ 392410 h 1060625"/>
              <a:gd name="connsiteX3" fmla="*/ 797169 w 1781907"/>
              <a:gd name="connsiteY3" fmla="*/ 146225 h 1060625"/>
              <a:gd name="connsiteX4" fmla="*/ 1219200 w 1781907"/>
              <a:gd name="connsiteY4" fmla="*/ 17270 h 1060625"/>
              <a:gd name="connsiteX5" fmla="*/ 1781907 w 1781907"/>
              <a:gd name="connsiteY5" fmla="*/ 8230 h 1060625"/>
              <a:gd name="connsiteX0" fmla="*/ 0 w 1781907"/>
              <a:gd name="connsiteY0" fmla="*/ 1060625 h 1060625"/>
              <a:gd name="connsiteX1" fmla="*/ 199292 w 1781907"/>
              <a:gd name="connsiteY1" fmla="*/ 708933 h 1060625"/>
              <a:gd name="connsiteX2" fmla="*/ 457200 w 1781907"/>
              <a:gd name="connsiteY2" fmla="*/ 392410 h 1060625"/>
              <a:gd name="connsiteX3" fmla="*/ 797169 w 1781907"/>
              <a:gd name="connsiteY3" fmla="*/ 146225 h 1060625"/>
              <a:gd name="connsiteX4" fmla="*/ 1219200 w 1781907"/>
              <a:gd name="connsiteY4" fmla="*/ 17270 h 1060625"/>
              <a:gd name="connsiteX5" fmla="*/ 1781907 w 1781907"/>
              <a:gd name="connsiteY5" fmla="*/ 8230 h 1060625"/>
              <a:gd name="connsiteX0" fmla="*/ 0 w 1781907"/>
              <a:gd name="connsiteY0" fmla="*/ 1060625 h 1060625"/>
              <a:gd name="connsiteX1" fmla="*/ 199292 w 1781907"/>
              <a:gd name="connsiteY1" fmla="*/ 708933 h 1060625"/>
              <a:gd name="connsiteX2" fmla="*/ 457200 w 1781907"/>
              <a:gd name="connsiteY2" fmla="*/ 392410 h 1060625"/>
              <a:gd name="connsiteX3" fmla="*/ 797169 w 1781907"/>
              <a:gd name="connsiteY3" fmla="*/ 146225 h 1060625"/>
              <a:gd name="connsiteX4" fmla="*/ 1219200 w 1781907"/>
              <a:gd name="connsiteY4" fmla="*/ 17270 h 1060625"/>
              <a:gd name="connsiteX5" fmla="*/ 1781907 w 1781907"/>
              <a:gd name="connsiteY5" fmla="*/ 8230 h 1060625"/>
              <a:gd name="connsiteX0" fmla="*/ 0 w 1781907"/>
              <a:gd name="connsiteY0" fmla="*/ 1060625 h 1060625"/>
              <a:gd name="connsiteX1" fmla="*/ 199292 w 1781907"/>
              <a:gd name="connsiteY1" fmla="*/ 708933 h 1060625"/>
              <a:gd name="connsiteX2" fmla="*/ 457200 w 1781907"/>
              <a:gd name="connsiteY2" fmla="*/ 392410 h 1060625"/>
              <a:gd name="connsiteX3" fmla="*/ 797169 w 1781907"/>
              <a:gd name="connsiteY3" fmla="*/ 146225 h 1060625"/>
              <a:gd name="connsiteX4" fmla="*/ 1219200 w 1781907"/>
              <a:gd name="connsiteY4" fmla="*/ 17270 h 1060625"/>
              <a:gd name="connsiteX5" fmla="*/ 1781907 w 1781907"/>
              <a:gd name="connsiteY5" fmla="*/ 8230 h 1060625"/>
              <a:gd name="connsiteX0" fmla="*/ 0 w 1781907"/>
              <a:gd name="connsiteY0" fmla="*/ 1066376 h 1066376"/>
              <a:gd name="connsiteX1" fmla="*/ 199292 w 1781907"/>
              <a:gd name="connsiteY1" fmla="*/ 714684 h 1066376"/>
              <a:gd name="connsiteX2" fmla="*/ 457200 w 1781907"/>
              <a:gd name="connsiteY2" fmla="*/ 398161 h 1066376"/>
              <a:gd name="connsiteX3" fmla="*/ 797169 w 1781907"/>
              <a:gd name="connsiteY3" fmla="*/ 151976 h 1066376"/>
              <a:gd name="connsiteX4" fmla="*/ 1219200 w 1781907"/>
              <a:gd name="connsiteY4" fmla="*/ 23021 h 1066376"/>
              <a:gd name="connsiteX5" fmla="*/ 1781907 w 1781907"/>
              <a:gd name="connsiteY5" fmla="*/ 5714 h 1066376"/>
              <a:gd name="connsiteX0" fmla="*/ 0 w 1781907"/>
              <a:gd name="connsiteY0" fmla="*/ 1088053 h 1088053"/>
              <a:gd name="connsiteX1" fmla="*/ 199292 w 1781907"/>
              <a:gd name="connsiteY1" fmla="*/ 736361 h 1088053"/>
              <a:gd name="connsiteX2" fmla="*/ 457200 w 1781907"/>
              <a:gd name="connsiteY2" fmla="*/ 419838 h 1088053"/>
              <a:gd name="connsiteX3" fmla="*/ 797169 w 1781907"/>
              <a:gd name="connsiteY3" fmla="*/ 173653 h 1088053"/>
              <a:gd name="connsiteX4" fmla="*/ 1219200 w 1781907"/>
              <a:gd name="connsiteY4" fmla="*/ 44698 h 1088053"/>
              <a:gd name="connsiteX5" fmla="*/ 1781907 w 1781907"/>
              <a:gd name="connsiteY5" fmla="*/ 2592 h 10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907" h="1088053">
                <a:moveTo>
                  <a:pt x="0" y="1088053"/>
                </a:moveTo>
                <a:cubicBezTo>
                  <a:pt x="61546" y="967891"/>
                  <a:pt x="123092" y="847730"/>
                  <a:pt x="199292" y="736361"/>
                </a:cubicBezTo>
                <a:cubicBezTo>
                  <a:pt x="275492" y="624992"/>
                  <a:pt x="357554" y="513623"/>
                  <a:pt x="457200" y="419838"/>
                </a:cubicBezTo>
                <a:cubicBezTo>
                  <a:pt x="556846" y="326053"/>
                  <a:pt x="670169" y="236176"/>
                  <a:pt x="797169" y="173653"/>
                </a:cubicBezTo>
                <a:cubicBezTo>
                  <a:pt x="924169" y="111130"/>
                  <a:pt x="1055077" y="73208"/>
                  <a:pt x="1219200" y="44698"/>
                </a:cubicBezTo>
                <a:cubicBezTo>
                  <a:pt x="1383323" y="16188"/>
                  <a:pt x="1573239" y="-8154"/>
                  <a:pt x="1781907" y="2592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76CF4F-8CF6-4C39-B92C-5E200246FA99}"/>
              </a:ext>
            </a:extLst>
          </p:cNvPr>
          <p:cNvCxnSpPr/>
          <p:nvPr/>
        </p:nvCxnSpPr>
        <p:spPr>
          <a:xfrm flipH="1">
            <a:off x="7109699" y="2039809"/>
            <a:ext cx="28661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D80F6F-466C-4A81-AF05-B906E8179064}"/>
              </a:ext>
            </a:extLst>
          </p:cNvPr>
          <p:cNvCxnSpPr>
            <a:cxnSpLocks/>
          </p:cNvCxnSpPr>
          <p:nvPr/>
        </p:nvCxnSpPr>
        <p:spPr>
          <a:xfrm flipH="1">
            <a:off x="7092463" y="3552092"/>
            <a:ext cx="433753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AC489B2-B9AA-40FE-9469-2F0FEFCD0CAD}"/>
              </a:ext>
            </a:extLst>
          </p:cNvPr>
          <p:cNvSpPr txBox="1"/>
          <p:nvPr/>
        </p:nvSpPr>
        <p:spPr>
          <a:xfrm>
            <a:off x="6611845" y="176374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D5D753-6299-4068-8FF2-B6E954D7E762}"/>
              </a:ext>
            </a:extLst>
          </p:cNvPr>
          <p:cNvSpPr txBox="1"/>
          <p:nvPr/>
        </p:nvSpPr>
        <p:spPr>
          <a:xfrm>
            <a:off x="6611845" y="336151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vp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2641F996-2563-4B84-AA14-01BEEEDAE62F}"/>
              </a:ext>
            </a:extLst>
          </p:cNvPr>
          <p:cNvSpPr/>
          <p:nvPr/>
        </p:nvSpPr>
        <p:spPr>
          <a:xfrm>
            <a:off x="565348" y="2705928"/>
            <a:ext cx="187570" cy="83854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124D7A48-C318-4505-8A35-9A16B7A667BC}"/>
              </a:ext>
            </a:extLst>
          </p:cNvPr>
          <p:cNvSpPr/>
          <p:nvPr/>
        </p:nvSpPr>
        <p:spPr>
          <a:xfrm>
            <a:off x="792167" y="2885023"/>
            <a:ext cx="201618" cy="474785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764339-D00B-4BAB-B02C-74B88091A2FC}"/>
              </a:ext>
            </a:extLst>
          </p:cNvPr>
          <p:cNvSpPr txBox="1"/>
          <p:nvPr/>
        </p:nvSpPr>
        <p:spPr>
          <a:xfrm>
            <a:off x="0" y="795938"/>
            <a:ext cx="3726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Δυναμική</a:t>
            </a:r>
            <a:r>
              <a:rPr lang="en-GB" sz="2000" b="1" dirty="0">
                <a:solidFill>
                  <a:srgbClr val="FF0000"/>
                </a:solidFill>
              </a:rPr>
              <a:t>,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f</a:t>
            </a:r>
            <a:r>
              <a:rPr lang="el-GR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l-GR" sz="2000" b="1" dirty="0">
                <a:solidFill>
                  <a:srgbClr val="FF0000"/>
                </a:solidFill>
              </a:rPr>
              <a:t>)</a:t>
            </a:r>
            <a:r>
              <a:rPr lang="en-GB" sz="2000" b="1" dirty="0">
                <a:solidFill>
                  <a:srgbClr val="FF0000"/>
                </a:solidFill>
              </a:rPr>
              <a:t>, </a:t>
            </a:r>
            <a:r>
              <a:rPr lang="el-GR" sz="2000" b="1" dirty="0">
                <a:solidFill>
                  <a:srgbClr val="FF0000"/>
                </a:solidFill>
              </a:rPr>
              <a:t>Μεταβολή Πίεσης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016DF5-9721-4F9A-8F60-0C21E714C240}"/>
              </a:ext>
            </a:extLst>
          </p:cNvPr>
          <p:cNvSpPr txBox="1"/>
          <p:nvPr/>
        </p:nvSpPr>
        <p:spPr>
          <a:xfrm>
            <a:off x="6737807" y="798244"/>
            <a:ext cx="533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Μεταβολή Τάσης Ατμών με τη Θερμοκρασία </a:t>
            </a:r>
            <a:r>
              <a:rPr lang="en-US" sz="2000" b="1" dirty="0">
                <a:solidFill>
                  <a:srgbClr val="FF0000"/>
                </a:solidFill>
              </a:rPr>
              <a:t>f(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0AD5CB-E19F-4E27-867C-74F126AA8080}"/>
              </a:ext>
            </a:extLst>
          </p:cNvPr>
          <p:cNvSpPr/>
          <p:nvPr/>
        </p:nvSpPr>
        <p:spPr>
          <a:xfrm>
            <a:off x="3289411" y="1591545"/>
            <a:ext cx="1617662" cy="274598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350C098-66F2-4C35-A17E-AEBA1E3B88DE}"/>
              </a:ext>
            </a:extLst>
          </p:cNvPr>
          <p:cNvSpPr/>
          <p:nvPr/>
        </p:nvSpPr>
        <p:spPr>
          <a:xfrm>
            <a:off x="47566" y="4994031"/>
            <a:ext cx="5882636" cy="6115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82B608-85B4-4792-B99F-2E6C17619167}"/>
              </a:ext>
            </a:extLst>
          </p:cNvPr>
          <p:cNvSpPr txBox="1"/>
          <p:nvPr/>
        </p:nvSpPr>
        <p:spPr>
          <a:xfrm>
            <a:off x="194969" y="5115118"/>
            <a:ext cx="516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Αποκατάσταση Δυναμικής Ισορροπίας – </a:t>
            </a:r>
            <a:r>
              <a:rPr lang="el-GR" b="1" dirty="0">
                <a:solidFill>
                  <a:srgbClr val="FF0000"/>
                </a:solidFill>
              </a:rPr>
              <a:t>Τάση Ατμών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9E0E4E-F5B1-4EE8-A4D9-F8FEEF593712}"/>
              </a:ext>
            </a:extLst>
          </p:cNvPr>
          <p:cNvSpPr txBox="1"/>
          <p:nvPr/>
        </p:nvSpPr>
        <p:spPr>
          <a:xfrm>
            <a:off x="2988884" y="1231094"/>
            <a:ext cx="217585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Θερμοδυναμική Ισορροπία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8092827-2DA3-4381-B245-59417F72F3DB}"/>
              </a:ext>
            </a:extLst>
          </p:cNvPr>
          <p:cNvCxnSpPr/>
          <p:nvPr/>
        </p:nvCxnSpPr>
        <p:spPr>
          <a:xfrm>
            <a:off x="3280152" y="1489013"/>
            <a:ext cx="0" cy="284907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97AC2B2-D503-4D47-950E-20D4E46244FB}"/>
              </a:ext>
            </a:extLst>
          </p:cNvPr>
          <p:cNvSpPr/>
          <p:nvPr/>
        </p:nvSpPr>
        <p:spPr>
          <a:xfrm>
            <a:off x="8876887" y="2669690"/>
            <a:ext cx="1348147" cy="54296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4B69CD-D3B8-4F88-8D0F-E7366F78D023}"/>
              </a:ext>
            </a:extLst>
          </p:cNvPr>
          <p:cNvSpPr txBox="1"/>
          <p:nvPr/>
        </p:nvSpPr>
        <p:spPr>
          <a:xfrm>
            <a:off x="8918960" y="2679564"/>
            <a:ext cx="1264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</a:rPr>
              <a:t>Μεταβολή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</a:rPr>
              <a:t>Θερμοκρασίας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AF26D6-ED5D-4E52-A19C-2FA01F743A8E}"/>
              </a:ext>
            </a:extLst>
          </p:cNvPr>
          <p:cNvSpPr/>
          <p:nvPr/>
        </p:nvSpPr>
        <p:spPr>
          <a:xfrm>
            <a:off x="47566" y="5731175"/>
            <a:ext cx="5882636" cy="8643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86DFD0-B139-49A9-BA47-4CA78189AECD}"/>
              </a:ext>
            </a:extLst>
          </p:cNvPr>
          <p:cNvSpPr txBox="1"/>
          <p:nvPr/>
        </p:nvSpPr>
        <p:spPr>
          <a:xfrm>
            <a:off x="47566" y="5840193"/>
            <a:ext cx="5953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Συμπύκνωση</a:t>
            </a:r>
            <a:r>
              <a:rPr lang="el-GR" dirty="0"/>
              <a:t>: </a:t>
            </a:r>
            <a:r>
              <a:rPr lang="el-GR" dirty="0">
                <a:sym typeface="Symbol" panose="05050102010706020507" pitchFamily="18" charset="2"/>
              </a:rPr>
              <a:t>Αποτέλεσμα Κρούσεων Μ(</a:t>
            </a:r>
            <a:r>
              <a:rPr lang="en-US" i="1" dirty="0">
                <a:sym typeface="Symbol" panose="05050102010706020507" pitchFamily="18" charset="2"/>
              </a:rPr>
              <a:t>g</a:t>
            </a:r>
            <a:r>
              <a:rPr lang="en-US" dirty="0">
                <a:sym typeface="Symbol" panose="05050102010706020507" pitchFamily="18" charset="2"/>
              </a:rPr>
              <a:t>) – </a:t>
            </a:r>
            <a:r>
              <a:rPr lang="el-GR" dirty="0">
                <a:sym typeface="Symbol" panose="05050102010706020507" pitchFamily="18" charset="2"/>
              </a:rPr>
              <a:t>Επιφάνεια </a:t>
            </a:r>
            <a:r>
              <a:rPr lang="en-US" dirty="0">
                <a:sym typeface="Symbol" panose="05050102010706020507" pitchFamily="18" charset="2"/>
              </a:rPr>
              <a:t>M</a:t>
            </a:r>
            <a:r>
              <a:rPr lang="el-GR" dirty="0">
                <a:sym typeface="Symbol" panose="05050102010706020507" pitchFamily="18" charset="2"/>
              </a:rPr>
              <a:t>(</a:t>
            </a:r>
            <a:r>
              <a:rPr lang="en-US" dirty="0">
                <a:latin typeface="Caladea" panose="02040503050406030204" pitchFamily="18" charset="0"/>
                <a:sym typeface="Symbol" panose="05050102010706020507" pitchFamily="18" charset="2"/>
              </a:rPr>
              <a:t>ℓ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l-GR" i="1" dirty="0">
              <a:sym typeface="Symbol" panose="05050102010706020507" pitchFamily="18" charset="2"/>
            </a:endParaRPr>
          </a:p>
          <a:p>
            <a:pPr algn="ctr"/>
            <a:r>
              <a:rPr lang="el-GR" b="1" dirty="0">
                <a:solidFill>
                  <a:srgbClr val="7030A0"/>
                </a:solidFill>
                <a:sym typeface="Symbol" panose="05050102010706020507" pitchFamily="18" charset="2"/>
              </a:rPr>
              <a:t>Η </a:t>
            </a:r>
            <a:r>
              <a:rPr lang="el-GR" b="1" dirty="0">
                <a:solidFill>
                  <a:srgbClr val="FF0000"/>
                </a:solidFill>
                <a:sym typeface="Symbol" panose="05050102010706020507" pitchFamily="18" charset="2"/>
              </a:rPr>
              <a:t>Τάση Ατμών </a:t>
            </a:r>
            <a:r>
              <a:rPr lang="el-GR" b="1" dirty="0">
                <a:solidFill>
                  <a:srgbClr val="7030A0"/>
                </a:solidFill>
                <a:sym typeface="Symbol" panose="05050102010706020507" pitchFamily="18" charset="2"/>
              </a:rPr>
              <a:t>Αφορά Ισορροπία Μορίων Ίδιας Ένωσης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99318B-909A-44DF-BD8B-0C8CAFBEDA7E}"/>
              </a:ext>
            </a:extLst>
          </p:cNvPr>
          <p:cNvSpPr/>
          <p:nvPr/>
        </p:nvSpPr>
        <p:spPr>
          <a:xfrm>
            <a:off x="6463970" y="5206871"/>
            <a:ext cx="5680464" cy="11696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62AC61-28B7-4028-B2A5-E97DD98B805C}"/>
              </a:ext>
            </a:extLst>
          </p:cNvPr>
          <p:cNvSpPr txBox="1"/>
          <p:nvPr/>
        </p:nvSpPr>
        <p:spPr>
          <a:xfrm>
            <a:off x="6842182" y="5350303"/>
            <a:ext cx="492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sym typeface="Symbol" panose="05050102010706020507" pitchFamily="18" charset="2"/>
              </a:rPr>
              <a:t> </a:t>
            </a:r>
            <a:r>
              <a:rPr lang="el-GR" sz="2000" dirty="0">
                <a:solidFill>
                  <a:schemeClr val="bg1"/>
                </a:solidFill>
              </a:rPr>
              <a:t>Τ (</a:t>
            </a:r>
            <a:r>
              <a:rPr lang="en-US" sz="2000" i="1" dirty="0">
                <a:solidFill>
                  <a:schemeClr val="bg1"/>
                </a:solidFill>
              </a:rPr>
              <a:t>k</a:t>
            </a:r>
            <a:r>
              <a:rPr lang="en-US" sz="2000" i="1" baseline="-25000" dirty="0">
                <a:solidFill>
                  <a:schemeClr val="bg1"/>
                </a:solidFill>
              </a:rPr>
              <a:t>B</a:t>
            </a:r>
            <a:r>
              <a:rPr lang="el-GR" sz="2000" dirty="0">
                <a:solidFill>
                  <a:schemeClr val="bg1"/>
                </a:solidFill>
              </a:rPr>
              <a:t>Τ) </a:t>
            </a:r>
            <a:r>
              <a:rPr lang="el-GR" sz="2000" dirty="0">
                <a:solidFill>
                  <a:schemeClr val="bg1"/>
                </a:solidFill>
                <a:sym typeface="Symbol" panose="05050102010706020507" pitchFamily="18" charset="2"/>
              </a:rPr>
              <a:t>   Εξάτμισης και  Συμπύκνωσης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2194A0-3CF3-496B-8093-473F5D72782F}"/>
              </a:ext>
            </a:extLst>
          </p:cNvPr>
          <p:cNvSpPr txBox="1"/>
          <p:nvPr/>
        </p:nvSpPr>
        <p:spPr>
          <a:xfrm>
            <a:off x="6499460" y="5821800"/>
            <a:ext cx="560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FF00"/>
                </a:solidFill>
              </a:rPr>
              <a:t>Υψηλότερη Τάση Ατμών με Αύξηση Θερμοκρασίας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B5E0494D-9A0C-491D-B40D-8D8C605F6680}"/>
              </a:ext>
            </a:extLst>
          </p:cNvPr>
          <p:cNvSpPr/>
          <p:nvPr/>
        </p:nvSpPr>
        <p:spPr>
          <a:xfrm>
            <a:off x="3425779" y="2038113"/>
            <a:ext cx="187570" cy="83854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D946EABB-5721-412C-A015-0D6EC4A21A3B}"/>
              </a:ext>
            </a:extLst>
          </p:cNvPr>
          <p:cNvSpPr/>
          <p:nvPr/>
        </p:nvSpPr>
        <p:spPr>
          <a:xfrm flipV="1">
            <a:off x="4598088" y="2038113"/>
            <a:ext cx="187570" cy="838545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16CBA1-EC58-4A57-AC0C-D54F46416594}"/>
              </a:ext>
            </a:extLst>
          </p:cNvPr>
          <p:cNvSpPr/>
          <p:nvPr/>
        </p:nvSpPr>
        <p:spPr>
          <a:xfrm>
            <a:off x="3256706" y="1556423"/>
            <a:ext cx="1738242" cy="293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ction Button: Get Information 57">
            <a:hlinkClick r:id="rId3" highlightClick="1"/>
            <a:extLst>
              <a:ext uri="{FF2B5EF4-FFF2-40B4-BE49-F238E27FC236}">
                <a16:creationId xmlns:a16="http://schemas.microsoft.com/office/drawing/2014/main" id="{2A171ECC-B5B3-4767-A4F3-B21AC7373280}"/>
              </a:ext>
            </a:extLst>
          </p:cNvPr>
          <p:cNvSpPr/>
          <p:nvPr/>
        </p:nvSpPr>
        <p:spPr>
          <a:xfrm>
            <a:off x="25781" y="1600522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/>
      <p:bldP spid="15" grpId="0"/>
      <p:bldP spid="17" grpId="0"/>
      <p:bldP spid="28" grpId="0" animBg="1"/>
      <p:bldP spid="33" grpId="0"/>
      <p:bldP spid="34" grpId="0"/>
      <p:bldP spid="42" grpId="0"/>
      <p:bldP spid="43" grpId="0" animBg="1"/>
      <p:bldP spid="44" grpId="0" animBg="1"/>
      <p:bldP spid="45" grpId="0"/>
      <p:bldP spid="46" grpId="0" animBg="1"/>
      <p:bldP spid="46" grpId="1" animBg="1"/>
      <p:bldP spid="46" grpId="2" animBg="1"/>
      <p:bldP spid="50" grpId="0" animBg="1"/>
      <p:bldP spid="49" grpId="0"/>
      <p:bldP spid="51" grpId="0" animBg="1"/>
      <p:bldP spid="52" grpId="0"/>
      <p:bldP spid="53" grpId="0" animBg="1"/>
      <p:bldP spid="54" grpId="0"/>
      <p:bldP spid="56" grpId="0"/>
      <p:bldP spid="37" grpId="0" animBg="1"/>
      <p:bldP spid="38" grpId="0" animBg="1"/>
      <p:bldP spid="39" grpId="0" animBg="1"/>
      <p:bldP spid="39" grpId="1" animBg="1"/>
      <p:bldP spid="39" grpId="2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8326B-2688-403B-885F-F62D4785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0" y="1391419"/>
            <a:ext cx="1704975" cy="1704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56618-AB6C-4DA5-B3DE-1FDF4A2C2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98" y="1390454"/>
            <a:ext cx="1704975" cy="1704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FD562-7077-4857-90D3-0E3E8442E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6" y="4510970"/>
            <a:ext cx="1704975" cy="1704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063737-DA7C-4F76-9ECF-0D7EEB7DD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13" y="4510969"/>
            <a:ext cx="1704975" cy="1704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A737DA-CA25-4EC6-8545-8D55D042226C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A64CF-0C32-4013-93EF-EC6682AB3064}"/>
              </a:ext>
            </a:extLst>
          </p:cNvPr>
          <p:cNvSpPr txBox="1"/>
          <p:nvPr/>
        </p:nvSpPr>
        <p:spPr>
          <a:xfrm>
            <a:off x="824749" y="135675"/>
            <a:ext cx="10542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Μικροσκοπική Αναπαράσταση Τάσης Ατμών</a:t>
            </a:r>
            <a:r>
              <a:rPr lang="en-US" sz="2800" b="1" dirty="0"/>
              <a:t> </a:t>
            </a:r>
            <a:r>
              <a:rPr lang="el-GR" sz="2800" b="1" dirty="0"/>
              <a:t>Στερεού – Υγρού και </a:t>
            </a:r>
            <a:r>
              <a:rPr lang="en-US" sz="2800" b="1" dirty="0"/>
              <a:t>f(T)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15A78D-18A9-47A6-B709-A0A331089936}"/>
              </a:ext>
            </a:extLst>
          </p:cNvPr>
          <p:cNvSpPr/>
          <p:nvPr/>
        </p:nvSpPr>
        <p:spPr>
          <a:xfrm>
            <a:off x="234462" y="1243889"/>
            <a:ext cx="4937760" cy="233822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E6BE6-A2B4-4F0E-BC9B-2D4CE4432F16}"/>
              </a:ext>
            </a:extLst>
          </p:cNvPr>
          <p:cNvSpPr txBox="1"/>
          <p:nvPr/>
        </p:nvSpPr>
        <p:spPr>
          <a:xfrm>
            <a:off x="919626" y="3171528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ΥΓΡΟ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CCC63F-D9A0-4DA5-82C3-F0AC679F6BD3}"/>
              </a:ext>
            </a:extLst>
          </p:cNvPr>
          <p:cNvSpPr txBox="1"/>
          <p:nvPr/>
        </p:nvSpPr>
        <p:spPr>
          <a:xfrm>
            <a:off x="3310672" y="3148615"/>
            <a:ext cx="114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ΣΤΕΡΕΟ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F7B73-BF1A-4286-8C4D-9DE311175D85}"/>
              </a:ext>
            </a:extLst>
          </p:cNvPr>
          <p:cNvSpPr txBox="1"/>
          <p:nvPr/>
        </p:nvSpPr>
        <p:spPr>
          <a:xfrm>
            <a:off x="234462" y="847964"/>
            <a:ext cx="317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Σταθερή και Ίδια Θερμοκρασία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A32D49C-37F0-4363-B398-ECD8991B3D87}"/>
              </a:ext>
            </a:extLst>
          </p:cNvPr>
          <p:cNvSpPr/>
          <p:nvPr/>
        </p:nvSpPr>
        <p:spPr>
          <a:xfrm>
            <a:off x="234462" y="4376649"/>
            <a:ext cx="4937760" cy="2338223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03B7CF-D0D2-4CB7-ABAA-66B4FFF3CE76}"/>
              </a:ext>
            </a:extLst>
          </p:cNvPr>
          <p:cNvSpPr txBox="1"/>
          <p:nvPr/>
        </p:nvSpPr>
        <p:spPr>
          <a:xfrm>
            <a:off x="1115580" y="624880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Τ</a:t>
            </a:r>
            <a:r>
              <a:rPr lang="el-GR" sz="2400" b="1" baseline="-25000" dirty="0">
                <a:solidFill>
                  <a:srgbClr val="C00000"/>
                </a:solidFill>
              </a:rPr>
              <a:t>1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5EEDF-71FD-4E99-AA2A-C3E7D01FD868}"/>
              </a:ext>
            </a:extLst>
          </p:cNvPr>
          <p:cNvSpPr txBox="1"/>
          <p:nvPr/>
        </p:nvSpPr>
        <p:spPr>
          <a:xfrm>
            <a:off x="3577427" y="624170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Τ</a:t>
            </a:r>
            <a:r>
              <a:rPr lang="el-GR" sz="2400" b="1" baseline="-25000" dirty="0">
                <a:solidFill>
                  <a:srgbClr val="C00000"/>
                </a:solidFill>
              </a:rPr>
              <a:t>2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ED56EC-E9E6-499F-AA17-CE15B3B3AED8}"/>
              </a:ext>
            </a:extLst>
          </p:cNvPr>
          <p:cNvSpPr/>
          <p:nvPr/>
        </p:nvSpPr>
        <p:spPr>
          <a:xfrm>
            <a:off x="2011242" y="5879474"/>
            <a:ext cx="1081146" cy="36933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28676D-C598-40D2-AF65-90DE268138D0}"/>
              </a:ext>
            </a:extLst>
          </p:cNvPr>
          <p:cNvSpPr txBox="1"/>
          <p:nvPr/>
        </p:nvSpPr>
        <p:spPr>
          <a:xfrm>
            <a:off x="2158118" y="58794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Τ</a:t>
            </a:r>
            <a:r>
              <a:rPr lang="el-GR" b="1" baseline="-25000" dirty="0">
                <a:solidFill>
                  <a:schemeClr val="bg1"/>
                </a:solidFill>
              </a:rPr>
              <a:t>1</a:t>
            </a:r>
            <a:r>
              <a:rPr lang="el-GR" b="1" dirty="0">
                <a:solidFill>
                  <a:schemeClr val="bg1"/>
                </a:solidFill>
              </a:rPr>
              <a:t> &lt; Τ</a:t>
            </a:r>
            <a:r>
              <a:rPr lang="el-GR" b="1" baseline="-25000" dirty="0">
                <a:solidFill>
                  <a:schemeClr val="bg1"/>
                </a:solidFill>
              </a:rPr>
              <a:t>2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D3D9EB-F23D-4B79-8E5A-5C094C06878B}"/>
              </a:ext>
            </a:extLst>
          </p:cNvPr>
          <p:cNvSpPr txBox="1"/>
          <p:nvPr/>
        </p:nvSpPr>
        <p:spPr>
          <a:xfrm>
            <a:off x="234462" y="3873521"/>
            <a:ext cx="374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Υγρό σε Διαφορετικές Θερμοκρασίες</a:t>
            </a:r>
            <a:endParaRPr lang="en-US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C797400-0F8C-45E8-9517-610790985353}"/>
              </a:ext>
            </a:extLst>
          </p:cNvPr>
          <p:cNvSpPr/>
          <p:nvPr/>
        </p:nvSpPr>
        <p:spPr>
          <a:xfrm>
            <a:off x="6717323" y="1396288"/>
            <a:ext cx="5111262" cy="52624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B8AE67-4094-4653-A308-BF97B1D5D0BE}"/>
              </a:ext>
            </a:extLst>
          </p:cNvPr>
          <p:cNvSpPr txBox="1"/>
          <p:nvPr/>
        </p:nvSpPr>
        <p:spPr>
          <a:xfrm>
            <a:off x="6720802" y="879700"/>
            <a:ext cx="490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Πείραμα Κατανόησης Συμπύκνωσης - </a:t>
            </a:r>
            <a:r>
              <a:rPr lang="en-US" b="1" dirty="0"/>
              <a:t>Homework</a:t>
            </a:r>
          </a:p>
        </p:txBody>
      </p:sp>
      <p:sp>
        <p:nvSpPr>
          <p:cNvPr id="28" name="Action Button: Get Information 27">
            <a:hlinkClick r:id="rId6" highlightClick="1"/>
            <a:extLst>
              <a:ext uri="{FF2B5EF4-FFF2-40B4-BE49-F238E27FC236}">
                <a16:creationId xmlns:a16="http://schemas.microsoft.com/office/drawing/2014/main" id="{3CF4E1EB-1C9B-467E-AD12-290E76ABF4D3}"/>
              </a:ext>
            </a:extLst>
          </p:cNvPr>
          <p:cNvSpPr/>
          <p:nvPr/>
        </p:nvSpPr>
        <p:spPr>
          <a:xfrm>
            <a:off x="2307632" y="1438911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Get Information 28">
            <a:hlinkClick r:id="rId6" highlightClick="1"/>
            <a:extLst>
              <a:ext uri="{FF2B5EF4-FFF2-40B4-BE49-F238E27FC236}">
                <a16:creationId xmlns:a16="http://schemas.microsoft.com/office/drawing/2014/main" id="{52FB9021-0900-48A0-A168-152D3682BD5F}"/>
              </a:ext>
            </a:extLst>
          </p:cNvPr>
          <p:cNvSpPr/>
          <p:nvPr/>
        </p:nvSpPr>
        <p:spPr>
          <a:xfrm>
            <a:off x="2307631" y="4589728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091EC1F-F988-4D41-906B-742706BBB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300" y="2036947"/>
            <a:ext cx="4895856" cy="2271594"/>
          </a:xfrm>
          <a:prstGeom prst="rect">
            <a:avLst/>
          </a:prstGeom>
        </p:spPr>
      </p:pic>
      <p:sp>
        <p:nvSpPr>
          <p:cNvPr id="32" name="Action Button: Get Information 31">
            <a:hlinkClick r:id="rId8" highlightClick="1"/>
            <a:extLst>
              <a:ext uri="{FF2B5EF4-FFF2-40B4-BE49-F238E27FC236}">
                <a16:creationId xmlns:a16="http://schemas.microsoft.com/office/drawing/2014/main" id="{26D6E032-4D10-4429-8E3B-894C7D0D0FC4}"/>
              </a:ext>
            </a:extLst>
          </p:cNvPr>
          <p:cNvSpPr/>
          <p:nvPr/>
        </p:nvSpPr>
        <p:spPr>
          <a:xfrm>
            <a:off x="8989046" y="1591309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4257EDA-CCEF-4492-9405-70307442F6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267" r="15452"/>
          <a:stretch/>
        </p:blipFill>
        <p:spPr>
          <a:xfrm>
            <a:off x="8140196" y="4484779"/>
            <a:ext cx="1050789" cy="16459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936ED3-B9AE-41E4-89FE-85B1C6B854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339" r="6741"/>
          <a:stretch/>
        </p:blipFill>
        <p:spPr>
          <a:xfrm>
            <a:off x="9398871" y="4484779"/>
            <a:ext cx="1050788" cy="16459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A81D88-98C8-45BC-80FA-A0FB19B7C4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329" r="9858"/>
          <a:stretch/>
        </p:blipFill>
        <p:spPr>
          <a:xfrm>
            <a:off x="6881521" y="4484779"/>
            <a:ext cx="1050789" cy="16459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4D029C-EE5E-4370-B51A-3FC986DD44E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549" t="800" r="7825" b="-800"/>
          <a:stretch/>
        </p:blipFill>
        <p:spPr>
          <a:xfrm>
            <a:off x="10657545" y="4484779"/>
            <a:ext cx="1050789" cy="164592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B609104B-D53B-49E5-A0D0-B00BF28A0B0F}"/>
              </a:ext>
            </a:extLst>
          </p:cNvPr>
          <p:cNvSpPr/>
          <p:nvPr/>
        </p:nvSpPr>
        <p:spPr>
          <a:xfrm>
            <a:off x="8146937" y="4503479"/>
            <a:ext cx="301686" cy="31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ECF265-DE5F-4354-857A-BECC65368CA4}"/>
              </a:ext>
            </a:extLst>
          </p:cNvPr>
          <p:cNvSpPr txBox="1"/>
          <p:nvPr/>
        </p:nvSpPr>
        <p:spPr>
          <a:xfrm>
            <a:off x="8146937" y="4478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9A7A7B-A332-40D1-BA2D-2A15256C34F1}"/>
              </a:ext>
            </a:extLst>
          </p:cNvPr>
          <p:cNvSpPr/>
          <p:nvPr/>
        </p:nvSpPr>
        <p:spPr>
          <a:xfrm>
            <a:off x="6887960" y="4503479"/>
            <a:ext cx="301686" cy="31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EEDCF4-F9BC-4A3C-92F2-9E873E9D547E}"/>
              </a:ext>
            </a:extLst>
          </p:cNvPr>
          <p:cNvSpPr txBox="1"/>
          <p:nvPr/>
        </p:nvSpPr>
        <p:spPr>
          <a:xfrm>
            <a:off x="6887960" y="4478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0565921-1929-4B28-9436-7B7C44444669}"/>
              </a:ext>
            </a:extLst>
          </p:cNvPr>
          <p:cNvSpPr/>
          <p:nvPr/>
        </p:nvSpPr>
        <p:spPr>
          <a:xfrm>
            <a:off x="9413183" y="4503479"/>
            <a:ext cx="301686" cy="31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87136E-A27F-4264-B288-C6AA3B4336B9}"/>
              </a:ext>
            </a:extLst>
          </p:cNvPr>
          <p:cNvSpPr txBox="1"/>
          <p:nvPr/>
        </p:nvSpPr>
        <p:spPr>
          <a:xfrm>
            <a:off x="9413183" y="4478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87E4DD-8174-436A-8401-96594D7D00D6}"/>
              </a:ext>
            </a:extLst>
          </p:cNvPr>
          <p:cNvSpPr/>
          <p:nvPr/>
        </p:nvSpPr>
        <p:spPr>
          <a:xfrm>
            <a:off x="10670274" y="4503479"/>
            <a:ext cx="301686" cy="31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3BF0F5-560D-494A-AA4A-31094B476B65}"/>
              </a:ext>
            </a:extLst>
          </p:cNvPr>
          <p:cNvSpPr txBox="1"/>
          <p:nvPr/>
        </p:nvSpPr>
        <p:spPr>
          <a:xfrm>
            <a:off x="10670274" y="4478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AC7DAF6-D017-4F2F-A00D-6B7190B81DC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27281" r="26790" b="34333"/>
          <a:stretch/>
        </p:blipFill>
        <p:spPr>
          <a:xfrm>
            <a:off x="7148061" y="1588198"/>
            <a:ext cx="1055778" cy="9511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8276E4F-6CFD-43BB-8043-9151F2A162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8573" y="1588198"/>
            <a:ext cx="967728" cy="9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 animBg="1"/>
      <p:bldP spid="24" grpId="0"/>
      <p:bldP spid="25" grpId="0"/>
      <p:bldP spid="26" grpId="0" animBg="1"/>
      <p:bldP spid="27" grpId="0"/>
      <p:bldP spid="28" grpId="0" animBg="1"/>
      <p:bldP spid="29" grpId="0" animBg="1"/>
      <p:bldP spid="32" grpId="0" animBg="1"/>
      <p:bldP spid="38" grpId="0" animBg="1"/>
      <p:bldP spid="37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527BC-9513-4EFF-A453-9D6B9483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50" y="1333091"/>
            <a:ext cx="6932073" cy="3471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4B4868-FB87-4CCF-816B-4A295FC108F7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8660E-9040-43F4-813E-46EFDF04AD15}"/>
              </a:ext>
            </a:extLst>
          </p:cNvPr>
          <p:cNvSpPr txBox="1"/>
          <p:nvPr/>
        </p:nvSpPr>
        <p:spPr>
          <a:xfrm>
            <a:off x="3043897" y="135675"/>
            <a:ext cx="630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Από την Τάση Ατμών … στο Σημείο Ζέσης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834AC-B7B2-408B-AC6B-6C664A13D2E0}"/>
              </a:ext>
            </a:extLst>
          </p:cNvPr>
          <p:cNvSpPr txBox="1"/>
          <p:nvPr/>
        </p:nvSpPr>
        <p:spPr>
          <a:xfrm>
            <a:off x="2492047" y="810041"/>
            <a:ext cx="7404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Ανοιχτό Δοχείο: Μη Αποκατάσταση Ισορροπίας</a:t>
            </a:r>
            <a:r>
              <a:rPr lang="en-US" sz="2000" b="1" dirty="0">
                <a:solidFill>
                  <a:srgbClr val="FF0000"/>
                </a:solidFill>
              </a:rPr>
              <a:t> – </a:t>
            </a:r>
            <a:r>
              <a:rPr lang="el-GR" sz="2000" b="1" dirty="0">
                <a:solidFill>
                  <a:srgbClr val="FF0000"/>
                </a:solidFill>
              </a:rPr>
              <a:t>Συνεχής Εξάτμιση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08E87-3F48-42CF-8B6F-7A7E4C8EE4AA}"/>
              </a:ext>
            </a:extLst>
          </p:cNvPr>
          <p:cNvSpPr txBox="1"/>
          <p:nvPr/>
        </p:nvSpPr>
        <p:spPr>
          <a:xfrm>
            <a:off x="111077" y="1522150"/>
            <a:ext cx="4951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Σημείο Ζέσεως Υγρού:</a:t>
            </a:r>
          </a:p>
          <a:p>
            <a:r>
              <a:rPr lang="el-GR" i="1" dirty="0"/>
              <a:t>Η θερμοκρασία κατά την οποία η τάση ατμών</a:t>
            </a:r>
          </a:p>
          <a:p>
            <a:r>
              <a:rPr lang="el-GR" i="1" dirty="0"/>
              <a:t>ενός υγρού γίνεται ίση με την ατμοσφαιρική πίεση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EAE16-642C-423A-8F79-83937B31BCA7}"/>
              </a:ext>
            </a:extLst>
          </p:cNvPr>
          <p:cNvSpPr/>
          <p:nvPr/>
        </p:nvSpPr>
        <p:spPr>
          <a:xfrm>
            <a:off x="5843954" y="1995538"/>
            <a:ext cx="4533900" cy="149785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C628EB-0B3D-4328-BE17-9ADA9FB19F2B}"/>
              </a:ext>
            </a:extLst>
          </p:cNvPr>
          <p:cNvCxnSpPr>
            <a:cxnSpLocks/>
          </p:cNvCxnSpPr>
          <p:nvPr/>
        </p:nvCxnSpPr>
        <p:spPr>
          <a:xfrm flipV="1">
            <a:off x="7608277" y="2086708"/>
            <a:ext cx="0" cy="213360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2C0F5C7-F313-41EA-A9C3-E5ED112DBDD2}"/>
              </a:ext>
            </a:extLst>
          </p:cNvPr>
          <p:cNvSpPr/>
          <p:nvPr/>
        </p:nvSpPr>
        <p:spPr>
          <a:xfrm>
            <a:off x="2346686" y="2511353"/>
            <a:ext cx="480136" cy="52045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EE1D02-8628-4371-A699-23B3FCD018A5}"/>
              </a:ext>
            </a:extLst>
          </p:cNvPr>
          <p:cNvSpPr/>
          <p:nvPr/>
        </p:nvSpPr>
        <p:spPr>
          <a:xfrm>
            <a:off x="111076" y="3059724"/>
            <a:ext cx="5037773" cy="165078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49F4A-046B-473E-AC82-0543863A3EAD}"/>
              </a:ext>
            </a:extLst>
          </p:cNvPr>
          <p:cNvSpPr txBox="1"/>
          <p:nvPr/>
        </p:nvSpPr>
        <p:spPr>
          <a:xfrm>
            <a:off x="111074" y="3075070"/>
            <a:ext cx="5068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l-GR" b="1" dirty="0">
                <a:solidFill>
                  <a:srgbClr val="FFFF00"/>
                </a:solidFill>
              </a:rPr>
              <a:t>Σημείο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Ζέσεως</a:t>
            </a:r>
            <a:r>
              <a:rPr lang="el-GR" dirty="0">
                <a:solidFill>
                  <a:schemeClr val="bg1"/>
                </a:solidFill>
              </a:rPr>
              <a:t> Εξαρτάται από την </a:t>
            </a:r>
            <a:r>
              <a:rPr lang="el-GR" b="1" dirty="0">
                <a:solidFill>
                  <a:srgbClr val="FF99FF"/>
                </a:solidFill>
              </a:rPr>
              <a:t>Ατμοσφαιρική</a:t>
            </a:r>
          </a:p>
          <a:p>
            <a:pPr algn="just"/>
            <a:r>
              <a:rPr lang="el-GR" b="1" dirty="0">
                <a:solidFill>
                  <a:srgbClr val="FF99FF"/>
                </a:solidFill>
              </a:rPr>
              <a:t>Πίεση</a:t>
            </a:r>
            <a:r>
              <a:rPr lang="el-GR" dirty="0">
                <a:solidFill>
                  <a:schemeClr val="bg1"/>
                </a:solidFill>
              </a:rPr>
              <a:t> και ως εκ Τούτου και από το Υψόμετρο των </a:t>
            </a:r>
          </a:p>
          <a:p>
            <a:pPr algn="just"/>
            <a:r>
              <a:rPr lang="el-GR" dirty="0">
                <a:solidFill>
                  <a:schemeClr val="bg1"/>
                </a:solidFill>
              </a:rPr>
              <a:t>Γεωγραφικών Σημείων Αναφοράς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202B14-F0AF-4C9A-B092-7F347511E11C}"/>
              </a:ext>
            </a:extLst>
          </p:cNvPr>
          <p:cNvSpPr/>
          <p:nvPr/>
        </p:nvSpPr>
        <p:spPr>
          <a:xfrm>
            <a:off x="35169" y="1458397"/>
            <a:ext cx="5068503" cy="1052956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436C1-3ECF-4C87-9F75-0A03D2473E2F}"/>
              </a:ext>
            </a:extLst>
          </p:cNvPr>
          <p:cNvSpPr txBox="1"/>
          <p:nvPr/>
        </p:nvSpPr>
        <p:spPr>
          <a:xfrm>
            <a:off x="134621" y="4046112"/>
            <a:ext cx="509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i="1" dirty="0">
                <a:solidFill>
                  <a:srgbClr val="FFFF00"/>
                </a:solidFill>
              </a:rPr>
              <a:t>Το Νερό Βράζει σε Διαφορετική Θερμοκρασία και οι </a:t>
            </a:r>
          </a:p>
          <a:p>
            <a:pPr algn="just"/>
            <a:r>
              <a:rPr lang="el-GR" i="1" dirty="0">
                <a:solidFill>
                  <a:srgbClr val="FFFF00"/>
                </a:solidFill>
              </a:rPr>
              <a:t>Μαγειρικές Οδηγίες Αλλάζουν… με το Υψόμετρο!!!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99657C-4406-459B-8171-E2D5DC849693}"/>
              </a:ext>
            </a:extLst>
          </p:cNvPr>
          <p:cNvSpPr txBox="1"/>
          <p:nvPr/>
        </p:nvSpPr>
        <p:spPr>
          <a:xfrm>
            <a:off x="8733692" y="1626206"/>
            <a:ext cx="96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760 </a:t>
            </a:r>
            <a:r>
              <a:rPr lang="en-US" b="1" dirty="0">
                <a:solidFill>
                  <a:srgbClr val="C00000"/>
                </a:solidFill>
              </a:rPr>
              <a:t>Torr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BCD5FD-C82B-4E64-9F44-842B048F8C92}"/>
              </a:ext>
            </a:extLst>
          </p:cNvPr>
          <p:cNvGrpSpPr/>
          <p:nvPr/>
        </p:nvGrpSpPr>
        <p:grpSpPr>
          <a:xfrm>
            <a:off x="308023" y="4954795"/>
            <a:ext cx="11772900" cy="1759561"/>
            <a:chOff x="308023" y="4954795"/>
            <a:chExt cx="11772900" cy="17595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A58381-204F-40C6-9D92-D72F26598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3" y="4966518"/>
              <a:ext cx="11772900" cy="174783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932FC5-69BC-4505-98D3-6F4B17AA8E81}"/>
                </a:ext>
              </a:extLst>
            </p:cNvPr>
            <p:cNvSpPr/>
            <p:nvPr/>
          </p:nvSpPr>
          <p:spPr>
            <a:xfrm>
              <a:off x="3043897" y="4954795"/>
              <a:ext cx="375548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ction Button: Get Information 23">
            <a:hlinkClick r:id="rId4" highlightClick="1"/>
            <a:extLst>
              <a:ext uri="{FF2B5EF4-FFF2-40B4-BE49-F238E27FC236}">
                <a16:creationId xmlns:a16="http://schemas.microsoft.com/office/drawing/2014/main" id="{BB80CAC8-0782-4338-8E8F-7112D4A2EFFC}"/>
              </a:ext>
            </a:extLst>
          </p:cNvPr>
          <p:cNvSpPr/>
          <p:nvPr/>
        </p:nvSpPr>
        <p:spPr>
          <a:xfrm>
            <a:off x="10467099" y="1210151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Get Information 24">
            <a:hlinkClick r:id="rId4" highlightClick="1"/>
            <a:extLst>
              <a:ext uri="{FF2B5EF4-FFF2-40B4-BE49-F238E27FC236}">
                <a16:creationId xmlns:a16="http://schemas.microsoft.com/office/drawing/2014/main" id="{99EAC092-D2BD-4627-88C9-4299E2B51AF0}"/>
              </a:ext>
            </a:extLst>
          </p:cNvPr>
          <p:cNvSpPr/>
          <p:nvPr/>
        </p:nvSpPr>
        <p:spPr>
          <a:xfrm>
            <a:off x="367620" y="4991310"/>
            <a:ext cx="488365" cy="461665"/>
          </a:xfrm>
          <a:prstGeom prst="actionButtonInformation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/>
      <p:bldP spid="20" grpId="0"/>
      <p:bldP spid="21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A95111-7F39-4499-BF4D-6968A955CBB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4A01A-0602-4253-86E5-C3C19DF6D0F4}"/>
              </a:ext>
            </a:extLst>
          </p:cNvPr>
          <p:cNvSpPr txBox="1"/>
          <p:nvPr/>
        </p:nvSpPr>
        <p:spPr>
          <a:xfrm>
            <a:off x="2145335" y="135675"/>
            <a:ext cx="783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Ποσοτικοποίηση Τάσης Ατμών</a:t>
            </a:r>
            <a:r>
              <a:rPr lang="en-US" sz="2800" b="1" dirty="0"/>
              <a:t>: Clausius–Clapeyron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837-28B5-4236-A262-BDF3AFE7C571}"/>
              </a:ext>
            </a:extLst>
          </p:cNvPr>
          <p:cNvSpPr txBox="1"/>
          <p:nvPr/>
        </p:nvSpPr>
        <p:spPr>
          <a:xfrm>
            <a:off x="73851" y="798777"/>
            <a:ext cx="55433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7030A0"/>
                </a:solidFill>
              </a:rPr>
              <a:t>Χημικό Δυναμικό Φάσεων σε Ισορροπία, </a:t>
            </a:r>
            <a:r>
              <a:rPr lang="en-GB" sz="2200" b="1" i="1" dirty="0">
                <a:solidFill>
                  <a:srgbClr val="7030A0"/>
                </a:solidFill>
              </a:rPr>
              <a:t>P</a:t>
            </a:r>
            <a:r>
              <a:rPr lang="el-GR" sz="2200" b="1" i="1" dirty="0">
                <a:solidFill>
                  <a:srgbClr val="7030A0"/>
                </a:solidFill>
              </a:rPr>
              <a:t>(Τ)</a:t>
            </a:r>
            <a:endParaRPr lang="en-US" sz="2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5C1C37-A5B4-4BF6-83CC-99EA5F3CBA49}"/>
                  </a:ext>
                </a:extLst>
              </p:cNvPr>
              <p:cNvSpPr txBox="1"/>
              <p:nvPr/>
            </p:nvSpPr>
            <p:spPr>
              <a:xfrm>
                <a:off x="73851" y="1553699"/>
                <a:ext cx="6126774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Caladea" panose="02040503050406030204" pitchFamily="18" charset="0"/>
                              <a:sym typeface="Symbol" panose="05050102010706020507" pitchFamily="18" charset="2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Σημείωση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5C1C37-A5B4-4BF6-83CC-99EA5F3CB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1" y="1553699"/>
                <a:ext cx="6126774" cy="619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A78732C-5BDF-4022-BF20-D94E8F326A2A}"/>
              </a:ext>
            </a:extLst>
          </p:cNvPr>
          <p:cNvSpPr txBox="1"/>
          <p:nvPr/>
        </p:nvSpPr>
        <p:spPr>
          <a:xfrm>
            <a:off x="73851" y="1237189"/>
            <a:ext cx="469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Χημικό Δυναμικό και Ελεύθερη Ενέργεια </a:t>
            </a:r>
            <a:r>
              <a:rPr lang="en-US" b="1" dirty="0">
                <a:solidFill>
                  <a:srgbClr val="FF0000"/>
                </a:solidFill>
              </a:rPr>
              <a:t>Gibbs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3D7754-89F2-44CB-B58A-B0296117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1" y="2163593"/>
            <a:ext cx="3905250" cy="683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68405-3788-4661-B369-3C18F5D76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54"/>
          <a:stretch/>
        </p:blipFill>
        <p:spPr>
          <a:xfrm>
            <a:off x="181261" y="3093353"/>
            <a:ext cx="3278282" cy="830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5EC33-B473-48B3-98B4-DFF150724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1"/>
          <a:stretch/>
        </p:blipFill>
        <p:spPr>
          <a:xfrm>
            <a:off x="26165" y="3828571"/>
            <a:ext cx="5364235" cy="1059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E529AF-DADC-4AB9-8C2B-5101C640C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1" y="4916401"/>
            <a:ext cx="3031881" cy="1941599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AC52B0F8-FA13-44C2-A5BA-E7A3BBC3B9AA}"/>
              </a:ext>
            </a:extLst>
          </p:cNvPr>
          <p:cNvSpPr/>
          <p:nvPr/>
        </p:nvSpPr>
        <p:spPr>
          <a:xfrm>
            <a:off x="2903504" y="4986740"/>
            <a:ext cx="202228" cy="180592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B8B43B-FFAF-467B-BE20-7FB94D5C57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54"/>
          <a:stretch/>
        </p:blipFill>
        <p:spPr>
          <a:xfrm>
            <a:off x="3213006" y="5450857"/>
            <a:ext cx="2882994" cy="88810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9CE433-C809-464A-9D43-78C8B427B30C}"/>
              </a:ext>
            </a:extLst>
          </p:cNvPr>
          <p:cNvSpPr/>
          <p:nvPr/>
        </p:nvSpPr>
        <p:spPr>
          <a:xfrm>
            <a:off x="3137238" y="5503587"/>
            <a:ext cx="2958762" cy="791706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3AFD3F-C74A-4AB8-AFA8-1782397AE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388" y="962693"/>
            <a:ext cx="3050000" cy="10947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EE5EDC-5E52-4890-82A9-7F149D4C9F92}"/>
              </a:ext>
            </a:extLst>
          </p:cNvPr>
          <p:cNvSpPr txBox="1"/>
          <p:nvPr/>
        </p:nvSpPr>
        <p:spPr>
          <a:xfrm>
            <a:off x="0" y="2796027"/>
            <a:ext cx="5219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Ισορροπία Οποιονδήποτε Δύο Φάσεων </a:t>
            </a:r>
            <a:r>
              <a:rPr lang="el-GR" sz="2000" b="1" i="1" dirty="0">
                <a:solidFill>
                  <a:srgbClr val="FF0000"/>
                </a:solidFill>
              </a:rPr>
              <a:t>α</a:t>
            </a:r>
            <a:r>
              <a:rPr lang="el-GR" sz="2000" b="1" dirty="0">
                <a:solidFill>
                  <a:srgbClr val="FF0000"/>
                </a:solidFill>
              </a:rPr>
              <a:t> και </a:t>
            </a:r>
            <a:r>
              <a:rPr lang="el-GR" sz="2000" b="1" i="1" dirty="0">
                <a:solidFill>
                  <a:srgbClr val="FF0000"/>
                </a:solidFill>
              </a:rPr>
              <a:t>β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34B8F6-9A8F-414F-B8BA-47A24DADDA5B}"/>
                  </a:ext>
                </a:extLst>
              </p:cNvPr>
              <p:cNvSpPr txBox="1"/>
              <p:nvPr/>
            </p:nvSpPr>
            <p:spPr>
              <a:xfrm>
                <a:off x="9483369" y="1323666"/>
                <a:ext cx="1973681" cy="450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𝜇𝜀</m:t>
                          </m:r>
                          <m: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l-G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  <a:latin typeface="Caladea" panose="02040503050406030204" pitchFamily="18" charset="0"/>
                              <a:sym typeface="Symbol" panose="05050102010706020507" pitchFamily="18" charset="2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34B8F6-9A8F-414F-B8BA-47A24DADD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69" y="1323666"/>
                <a:ext cx="1973681" cy="450123"/>
              </a:xfrm>
              <a:prstGeom prst="rect">
                <a:avLst/>
              </a:prstGeom>
              <a:blipFill>
                <a:blip r:embed="rId9"/>
                <a:stretch>
                  <a:fillRect r="-5882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A0B232F-E7FE-4A7F-86D3-12354CA805EC}"/>
              </a:ext>
            </a:extLst>
          </p:cNvPr>
          <p:cNvSpPr txBox="1"/>
          <p:nvPr/>
        </p:nvSpPr>
        <p:spPr>
          <a:xfrm>
            <a:off x="6899988" y="792456"/>
            <a:ext cx="536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Clausius – Clapeyron</a:t>
            </a:r>
            <a:r>
              <a:rPr lang="el-GR" sz="2000" b="1" dirty="0">
                <a:solidFill>
                  <a:srgbClr val="FF0000"/>
                </a:solidFill>
              </a:rPr>
              <a:t>: Ισορροπία Υγρού – Αερίου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AD1FF7-2B95-4BE5-BB33-11C92BFCEE49}"/>
              </a:ext>
            </a:extLst>
          </p:cNvPr>
          <p:cNvSpPr/>
          <p:nvPr/>
        </p:nvSpPr>
        <p:spPr>
          <a:xfrm>
            <a:off x="7795298" y="2114997"/>
            <a:ext cx="3050000" cy="1094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0F3E48-4CF7-40E4-AFCF-84105A3D77E9}"/>
                  </a:ext>
                </a:extLst>
              </p:cNvPr>
              <p:cNvSpPr txBox="1"/>
              <p:nvPr/>
            </p:nvSpPr>
            <p:spPr>
              <a:xfrm>
                <a:off x="8055077" y="2158368"/>
                <a:ext cx="2530442" cy="10079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0F3E48-4CF7-40E4-AFCF-84105A3D7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077" y="2158368"/>
                <a:ext cx="2530442" cy="10079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7B9AC0CE-F65C-455F-88A5-5FE73EA5B46B}"/>
              </a:ext>
            </a:extLst>
          </p:cNvPr>
          <p:cNvSpPr/>
          <p:nvPr/>
        </p:nvSpPr>
        <p:spPr>
          <a:xfrm>
            <a:off x="9146845" y="3209707"/>
            <a:ext cx="346907" cy="5307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875986-DC5A-4A8C-85DA-9E07463D479D}"/>
                  </a:ext>
                </a:extLst>
              </p:cNvPr>
              <p:cNvSpPr txBox="1"/>
              <p:nvPr/>
            </p:nvSpPr>
            <p:spPr>
              <a:xfrm>
                <a:off x="8119892" y="3694555"/>
                <a:ext cx="2400812" cy="580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ln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875986-DC5A-4A8C-85DA-9E07463D4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92" y="3694555"/>
                <a:ext cx="2400812" cy="580159"/>
              </a:xfrm>
              <a:prstGeom prst="rect">
                <a:avLst/>
              </a:prstGeom>
              <a:blipFill>
                <a:blip r:embed="rId11"/>
                <a:stretch>
                  <a:fillRect l="-7614" b="-1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5E6C9F-B1E8-4C18-B49B-FDEBE0A4E17F}"/>
                  </a:ext>
                </a:extLst>
              </p:cNvPr>
              <p:cNvSpPr txBox="1"/>
              <p:nvPr/>
            </p:nvSpPr>
            <p:spPr>
              <a:xfrm>
                <a:off x="9433022" y="3207386"/>
                <a:ext cx="1283557" cy="396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5E6C9F-B1E8-4C18-B49B-FDEBE0A4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22" y="3207386"/>
                <a:ext cx="1283557" cy="396968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D824CB8-BA8E-4882-A46D-934375218356}"/>
              </a:ext>
            </a:extLst>
          </p:cNvPr>
          <p:cNvSpPr/>
          <p:nvPr/>
        </p:nvSpPr>
        <p:spPr>
          <a:xfrm>
            <a:off x="6840868" y="4431324"/>
            <a:ext cx="4958861" cy="160606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FA0F0F-D409-44F0-AF7F-F82D7B8DFF8D}"/>
              </a:ext>
            </a:extLst>
          </p:cNvPr>
          <p:cNvSpPr txBox="1"/>
          <p:nvPr/>
        </p:nvSpPr>
        <p:spPr>
          <a:xfrm>
            <a:off x="7075286" y="4662781"/>
            <a:ext cx="3912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η Τάση Ατμών σε Θερμοκρασία </a:t>
            </a:r>
            <a:r>
              <a:rPr lang="el-GR" sz="2000" b="1" i="1" dirty="0">
                <a:solidFill>
                  <a:srgbClr val="FF0000"/>
                </a:solidFill>
              </a:rPr>
              <a:t>Τ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4E093A-36DA-40DE-B946-A8B9F55CAB0D}"/>
                  </a:ext>
                </a:extLst>
              </p:cNvPr>
              <p:cNvSpPr txBox="1"/>
              <p:nvPr/>
            </p:nvSpPr>
            <p:spPr>
              <a:xfrm>
                <a:off x="7075286" y="5078233"/>
                <a:ext cx="350198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𝒗𝒂𝒑</m:t>
                        </m:r>
                      </m:sub>
                    </m:sSub>
                  </m:oMath>
                </a14:m>
                <a:r>
                  <a:rPr lang="el-GR" b="1" dirty="0">
                    <a:solidFill>
                      <a:srgbClr val="FF0000"/>
                    </a:solidFill>
                  </a:rPr>
                  <a:t>: </a:t>
                </a:r>
                <a:r>
                  <a:rPr lang="el-GR" dirty="0"/>
                  <a:t>η Ενθαλπία Εξάτμισης </a:t>
                </a:r>
                <a:r>
                  <a:rPr lang="el-GR" b="1" dirty="0">
                    <a:solidFill>
                      <a:srgbClr val="FF0000"/>
                    </a:solidFill>
                  </a:rPr>
                  <a:t>(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Ε</a:t>
                </a:r>
                <a:r>
                  <a:rPr lang="el-GR" b="1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l-GR" b="1" dirty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4E093A-36DA-40DE-B946-A8B9F55C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286" y="5078233"/>
                <a:ext cx="3501984" cy="399276"/>
              </a:xfrm>
              <a:prstGeom prst="rect">
                <a:avLst/>
              </a:prstGeom>
              <a:blipFill>
                <a:blip r:embed="rId13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6F0B3EB-4D87-4BFD-9E05-C4729BCFA64D}"/>
              </a:ext>
            </a:extLst>
          </p:cNvPr>
          <p:cNvSpPr txBox="1"/>
          <p:nvPr/>
        </p:nvSpPr>
        <p:spPr>
          <a:xfrm>
            <a:off x="7101869" y="5489589"/>
            <a:ext cx="4351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Q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Παράγοντας Προσανατολισμού, </a:t>
            </a:r>
            <a:r>
              <a:rPr lang="en-US" sz="2000" i="1" dirty="0"/>
              <a:t>Q(T)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EC0269-1C6E-497C-9CF8-F0FFF52A1B23}"/>
                  </a:ext>
                </a:extLst>
              </p:cNvPr>
              <p:cNvSpPr txBox="1"/>
              <p:nvPr/>
            </p:nvSpPr>
            <p:spPr>
              <a:xfrm>
                <a:off x="6081961" y="6154976"/>
                <a:ext cx="2882993" cy="515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𝚫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𝒗𝒂𝒑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EC0269-1C6E-497C-9CF8-F0FFF52A1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961" y="6154976"/>
                <a:ext cx="2882993" cy="5156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350C64F2-E093-4C12-8334-D621715B678D}"/>
              </a:ext>
            </a:extLst>
          </p:cNvPr>
          <p:cNvSpPr/>
          <p:nvPr/>
        </p:nvSpPr>
        <p:spPr>
          <a:xfrm>
            <a:off x="8789049" y="6335277"/>
            <a:ext cx="367127" cy="31335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8D406D-A583-40D6-80A5-E881F5813DDA}"/>
              </a:ext>
            </a:extLst>
          </p:cNvPr>
          <p:cNvSpPr/>
          <p:nvPr/>
        </p:nvSpPr>
        <p:spPr>
          <a:xfrm>
            <a:off x="9288496" y="6121156"/>
            <a:ext cx="2829653" cy="6715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6BE0DC-7B6E-4165-9E42-54C2D372069E}"/>
                  </a:ext>
                </a:extLst>
              </p:cNvPr>
              <p:cNvSpPr txBox="1"/>
              <p:nvPr/>
            </p:nvSpPr>
            <p:spPr>
              <a:xfrm>
                <a:off x="9362347" y="6140918"/>
                <a:ext cx="28296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chemeClr val="bg1"/>
                    </a:solidFill>
                  </a:rPr>
                  <a:t>Στατιστική Πιθανότητα</a:t>
                </a:r>
              </a:p>
              <a:p>
                <a:r>
                  <a:rPr lang="el-GR" b="1" dirty="0">
                    <a:solidFill>
                      <a:schemeClr val="bg1"/>
                    </a:solidFill>
                  </a:rPr>
                  <a:t>Μετάβασης </a:t>
                </a:r>
                <a:r>
                  <a:rPr lang="en-US" b="1" dirty="0">
                    <a:solidFill>
                      <a:schemeClr val="bg1"/>
                    </a:solidFill>
                  </a:rPr>
                  <a:t>M(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bg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</a:t>
                </a:r>
                <a:r>
                  <a:rPr lang="en-US" b="1" dirty="0">
                    <a:solidFill>
                      <a:schemeClr val="bg1"/>
                    </a:solidFill>
                  </a:rPr>
                  <a:t> M(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bg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g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6BE0DC-7B6E-4165-9E42-54C2D3720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347" y="6140918"/>
                <a:ext cx="2829653" cy="646331"/>
              </a:xfrm>
              <a:prstGeom prst="rect">
                <a:avLst/>
              </a:prstGeom>
              <a:blipFill>
                <a:blip r:embed="rId15"/>
                <a:stretch>
                  <a:fillRect l="-194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97D4C273-CC1F-45DF-87C1-426FDEE68E17}"/>
              </a:ext>
            </a:extLst>
          </p:cNvPr>
          <p:cNvSpPr/>
          <p:nvPr/>
        </p:nvSpPr>
        <p:spPr>
          <a:xfrm>
            <a:off x="7420708" y="6085987"/>
            <a:ext cx="1247744" cy="736844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  <p:bldP spid="19" grpId="0"/>
      <p:bldP spid="20" grpId="0"/>
      <p:bldP spid="22" grpId="0" animBg="1"/>
      <p:bldP spid="21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5" grpId="0" animBg="1"/>
      <p:bldP spid="36" grpId="0" animBg="1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23211-FA7C-44C6-A394-5BE93B1D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0" y="1440317"/>
            <a:ext cx="3769905" cy="4391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48AEC6-FCAF-4A4C-94C4-65CCF57A0601}"/>
                  </a:ext>
                </a:extLst>
              </p:cNvPr>
              <p:cNvSpPr txBox="1"/>
              <p:nvPr/>
            </p:nvSpPr>
            <p:spPr>
              <a:xfrm>
                <a:off x="0" y="5832230"/>
                <a:ext cx="5456750" cy="877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𝛋𝛂𝛊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𝒈𝒂𝒔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𝒍𝒊𝒒𝒖𝒊𝒅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𝒔𝒐𝒍𝒊𝒅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48AEC6-FCAF-4A4C-94C4-65CCF57A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2230"/>
                <a:ext cx="5456750" cy="877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EB8552B-C104-4354-AE7D-C45185D28B8C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2C55E-9B45-4AA5-BB76-75F1B8954F68}"/>
              </a:ext>
            </a:extLst>
          </p:cNvPr>
          <p:cNvSpPr txBox="1"/>
          <p:nvPr/>
        </p:nvSpPr>
        <p:spPr>
          <a:xfrm>
            <a:off x="2145335" y="135675"/>
            <a:ext cx="7589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Διαγράμματα Φάσεων Στερεού – Υγρού – Αερίου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524E1-15AD-4D9E-83C7-5A51394D5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97" y="4090061"/>
            <a:ext cx="5231404" cy="2767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DBB313-D037-41BE-BD96-AE0E13E9B86B}"/>
              </a:ext>
            </a:extLst>
          </p:cNvPr>
          <p:cNvSpPr txBox="1"/>
          <p:nvPr/>
        </p:nvSpPr>
        <p:spPr>
          <a:xfrm>
            <a:off x="6096000" y="829554"/>
            <a:ext cx="5413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Διαγράμματα Φάσεων του Καθαρού Ύδατος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558A6-0BF9-40D6-8AC2-4D932E2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97" y="1424879"/>
            <a:ext cx="1913050" cy="2595562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824FF997-E6A3-45AF-8A8B-C4B30087B855}"/>
              </a:ext>
            </a:extLst>
          </p:cNvPr>
          <p:cNvSpPr/>
          <p:nvPr/>
        </p:nvSpPr>
        <p:spPr>
          <a:xfrm>
            <a:off x="7268308" y="2816444"/>
            <a:ext cx="304800" cy="706340"/>
          </a:xfrm>
          <a:prstGeom prst="downArrow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0485AF40-D408-425F-80E5-3B7A6C517AA3}"/>
              </a:ext>
            </a:extLst>
          </p:cNvPr>
          <p:cNvSpPr/>
          <p:nvPr/>
        </p:nvSpPr>
        <p:spPr>
          <a:xfrm flipV="1">
            <a:off x="6096000" y="2321169"/>
            <a:ext cx="314669" cy="3001108"/>
          </a:xfrm>
          <a:prstGeom prst="leftBracket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A7D9ED0-306B-4DBE-88C2-D319E6279453}"/>
              </a:ext>
            </a:extLst>
          </p:cNvPr>
          <p:cNvCxnSpPr/>
          <p:nvPr/>
        </p:nvCxnSpPr>
        <p:spPr>
          <a:xfrm>
            <a:off x="8264769" y="3522784"/>
            <a:ext cx="2553999" cy="497657"/>
          </a:xfrm>
          <a:prstGeom prst="bentConnector3">
            <a:avLst>
              <a:gd name="adj1" fmla="val 10003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63151E-D5A9-4A48-8A34-754D4A955F3B}"/>
              </a:ext>
            </a:extLst>
          </p:cNvPr>
          <p:cNvSpPr txBox="1"/>
          <p:nvPr/>
        </p:nvSpPr>
        <p:spPr>
          <a:xfrm>
            <a:off x="73851" y="798777"/>
            <a:ext cx="544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7030A0"/>
                </a:solidFill>
              </a:rPr>
              <a:t>Χημικό Δυναμικό και Καταστάσεις Ύλης, </a:t>
            </a:r>
            <a:r>
              <a:rPr lang="el-GR" sz="2200" b="1" i="1" dirty="0">
                <a:solidFill>
                  <a:srgbClr val="7030A0"/>
                </a:solidFill>
              </a:rPr>
              <a:t>μ(Τ)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F4D32F-84A2-4F1C-A52B-B17C06BEEDE8}"/>
              </a:ext>
            </a:extLst>
          </p:cNvPr>
          <p:cNvSpPr/>
          <p:nvPr/>
        </p:nvSpPr>
        <p:spPr>
          <a:xfrm>
            <a:off x="8668214" y="2056459"/>
            <a:ext cx="3276752" cy="1238477"/>
          </a:xfrm>
          <a:prstGeom prst="round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9408C9-C01A-4A35-A394-A19CDD247968}"/>
              </a:ext>
            </a:extLst>
          </p:cNvPr>
          <p:cNvSpPr txBox="1"/>
          <p:nvPr/>
        </p:nvSpPr>
        <p:spPr>
          <a:xfrm>
            <a:off x="8686948" y="2321754"/>
            <a:ext cx="3239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Α και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Β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l-GR" sz="2000" b="1" dirty="0">
                <a:solidFill>
                  <a:schemeClr val="bg1"/>
                </a:solidFill>
              </a:rPr>
              <a:t>τα Σημεία Τήξης (</a:t>
            </a:r>
            <a:r>
              <a:rPr lang="en-US" sz="2000" b="1" i="1" dirty="0" err="1">
                <a:solidFill>
                  <a:schemeClr val="bg1"/>
                </a:solidFill>
              </a:rPr>
              <a:t>T</a:t>
            </a:r>
            <a:r>
              <a:rPr lang="en-US" sz="2000" b="1" i="1" baseline="-25000" dirty="0" err="1">
                <a:solidFill>
                  <a:schemeClr val="bg1"/>
                </a:solidFill>
              </a:rPr>
              <a:t>f</a:t>
            </a:r>
            <a:r>
              <a:rPr lang="el-GR" sz="2000" b="1" dirty="0">
                <a:solidFill>
                  <a:schemeClr val="bg1"/>
                </a:solidFill>
              </a:rPr>
              <a:t>)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l-GR" sz="2000" b="1" dirty="0">
                <a:solidFill>
                  <a:schemeClr val="bg1"/>
                </a:solidFill>
              </a:rPr>
              <a:t>και Ζέσης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(</a:t>
            </a:r>
            <a:r>
              <a:rPr lang="en-US" sz="2000" b="1" i="1" dirty="0">
                <a:solidFill>
                  <a:schemeClr val="bg1"/>
                </a:solidFill>
              </a:rPr>
              <a:t>T</a:t>
            </a:r>
            <a:r>
              <a:rPr lang="en-US" sz="2000" b="1" i="1" baseline="-25000" dirty="0">
                <a:solidFill>
                  <a:schemeClr val="bg1"/>
                </a:solidFill>
              </a:rPr>
              <a:t>b</a:t>
            </a:r>
            <a:r>
              <a:rPr lang="el-GR" sz="2000" b="1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του </a:t>
            </a:r>
            <a:r>
              <a:rPr lang="en-US" sz="2000" b="1" dirty="0">
                <a:solidFill>
                  <a:schemeClr val="bg1"/>
                </a:solidFill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7E9A91-1A9D-4B9B-BE5A-81E7600A9BC2}"/>
              </a:ext>
            </a:extLst>
          </p:cNvPr>
          <p:cNvSpPr txBox="1"/>
          <p:nvPr/>
        </p:nvSpPr>
        <p:spPr>
          <a:xfrm>
            <a:off x="8298590" y="1355259"/>
            <a:ext cx="293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Κρίσιμες Παράμετροι: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r>
              <a:rPr lang="el-GR" b="1" i="1" dirty="0">
                <a:solidFill>
                  <a:srgbClr val="7030A0"/>
                </a:solidFill>
              </a:rPr>
              <a:t>μ</a:t>
            </a:r>
            <a:r>
              <a:rPr lang="el-GR" b="1" dirty="0">
                <a:solidFill>
                  <a:srgbClr val="7030A0"/>
                </a:solidFill>
              </a:rPr>
              <a:t>, </a:t>
            </a:r>
            <a:r>
              <a:rPr lang="en-US" b="1" i="1" dirty="0">
                <a:solidFill>
                  <a:srgbClr val="7030A0"/>
                </a:solidFill>
              </a:rPr>
              <a:t>T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i="1" dirty="0">
                <a:solidFill>
                  <a:srgbClr val="7030A0"/>
                </a:solidFill>
              </a:rPr>
              <a:t>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234D11-AF10-47E8-B65F-1EE42F6DADB3}"/>
              </a:ext>
            </a:extLst>
          </p:cNvPr>
          <p:cNvSpPr/>
          <p:nvPr/>
        </p:nvSpPr>
        <p:spPr>
          <a:xfrm>
            <a:off x="6648136" y="3223846"/>
            <a:ext cx="1509606" cy="79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6E8958-3FE5-4FDB-92BC-71A137855A1F}"/>
              </a:ext>
            </a:extLst>
          </p:cNvPr>
          <p:cNvSpPr/>
          <p:nvPr/>
        </p:nvSpPr>
        <p:spPr>
          <a:xfrm>
            <a:off x="7479323" y="6588369"/>
            <a:ext cx="3516923" cy="269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Get Information 24">
            <a:hlinkClick r:id="rId6" highlightClick="1"/>
            <a:extLst>
              <a:ext uri="{FF2B5EF4-FFF2-40B4-BE49-F238E27FC236}">
                <a16:creationId xmlns:a16="http://schemas.microsoft.com/office/drawing/2014/main" id="{2D747C0B-EF5A-44D9-B493-AD0BBADF7B3C}"/>
              </a:ext>
            </a:extLst>
          </p:cNvPr>
          <p:cNvSpPr/>
          <p:nvPr/>
        </p:nvSpPr>
        <p:spPr>
          <a:xfrm>
            <a:off x="6096000" y="1281732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Get Information 25">
            <a:hlinkClick r:id="rId7" highlightClick="1"/>
            <a:extLst>
              <a:ext uri="{FF2B5EF4-FFF2-40B4-BE49-F238E27FC236}">
                <a16:creationId xmlns:a16="http://schemas.microsoft.com/office/drawing/2014/main" id="{9D780C0E-31B8-4BDE-8DDD-1BB5D9ED8A86}"/>
              </a:ext>
            </a:extLst>
          </p:cNvPr>
          <p:cNvSpPr/>
          <p:nvPr/>
        </p:nvSpPr>
        <p:spPr>
          <a:xfrm>
            <a:off x="424428" y="1512564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 animBg="1"/>
      <p:bldP spid="15" grpId="0" animBg="1"/>
      <p:bldP spid="20" grpId="0" animBg="1"/>
      <p:bldP spid="21" grpId="0"/>
      <p:bldP spid="22" grpId="0"/>
      <p:bldP spid="2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6EB4FA9-2AAA-4A2C-A994-105EAECD1CE4}"/>
              </a:ext>
            </a:extLst>
          </p:cNvPr>
          <p:cNvSpPr/>
          <p:nvPr/>
        </p:nvSpPr>
        <p:spPr>
          <a:xfrm>
            <a:off x="5886359" y="1640137"/>
            <a:ext cx="6221703" cy="4482061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057B14-8BC5-443B-AA33-D842640A33CE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A4F21-8109-4662-976A-AC425267F403}"/>
              </a:ext>
            </a:extLst>
          </p:cNvPr>
          <p:cNvSpPr txBox="1"/>
          <p:nvPr/>
        </p:nvSpPr>
        <p:spPr>
          <a:xfrm>
            <a:off x="555925" y="135675"/>
            <a:ext cx="1079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Οργανολογία Πειράματος Προσδιορισμού Τάσης Ατμών Καθαρού </a:t>
            </a: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07271C-C985-405E-BFEA-325146A43CB7}"/>
              </a:ext>
            </a:extLst>
          </p:cNvPr>
          <p:cNvSpPr txBox="1"/>
          <p:nvPr/>
        </p:nvSpPr>
        <p:spPr>
          <a:xfrm>
            <a:off x="6025662" y="205718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1. Μεταλλική Οβίδα Φιλοξενίας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endParaRPr lang="el-GR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l-GR" dirty="0"/>
              <a:t>    (</a:t>
            </a:r>
            <a:r>
              <a:rPr lang="el-GR" i="1" dirty="0"/>
              <a:t>κλειστό σύστημα </a:t>
            </a:r>
            <a:r>
              <a:rPr lang="en-US" i="1" dirty="0"/>
              <a:t>H</a:t>
            </a:r>
            <a:r>
              <a:rPr lang="en-US" i="1" baseline="-25000" dirty="0"/>
              <a:t>2</a:t>
            </a:r>
            <a:r>
              <a:rPr lang="en-US" i="1" dirty="0"/>
              <a:t>O,</a:t>
            </a:r>
            <a:r>
              <a:rPr lang="el-GR" i="1" dirty="0"/>
              <a:t> δύο διαμερισμάτων</a:t>
            </a:r>
            <a:r>
              <a:rPr lang="el-GR" dirty="0"/>
              <a:t>)</a:t>
            </a:r>
          </a:p>
          <a:p>
            <a:r>
              <a:rPr lang="el-GR" b="1" dirty="0">
                <a:solidFill>
                  <a:srgbClr val="FF0000"/>
                </a:solidFill>
              </a:rPr>
              <a:t>2. Αναλογικό Θερμόμετρο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    </a:t>
            </a:r>
            <a:r>
              <a:rPr lang="en-GB" dirty="0"/>
              <a:t>(</a:t>
            </a:r>
            <a:r>
              <a:rPr lang="en-GB" i="1" dirty="0"/>
              <a:t>273.15</a:t>
            </a:r>
            <a:r>
              <a:rPr lang="el-GR" i="1" dirty="0"/>
              <a:t> </a:t>
            </a:r>
            <a:r>
              <a:rPr lang="en-GB" i="1" dirty="0"/>
              <a:t>– 573.15</a:t>
            </a:r>
            <a:r>
              <a:rPr lang="el-GR" i="1" dirty="0"/>
              <a:t>,</a:t>
            </a:r>
            <a:r>
              <a:rPr lang="en-GB" i="1" dirty="0"/>
              <a:t> </a:t>
            </a:r>
            <a:r>
              <a:rPr lang="en-US" i="1" dirty="0"/>
              <a:t>dT = </a:t>
            </a:r>
            <a:r>
              <a:rPr lang="el-GR" i="1" dirty="0"/>
              <a:t>±0.5</a:t>
            </a:r>
            <a:r>
              <a:rPr lang="en-US" i="1" dirty="0"/>
              <a:t> K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l-GR" b="1" dirty="0">
                <a:solidFill>
                  <a:srgbClr val="FF0000"/>
                </a:solidFill>
              </a:rPr>
              <a:t>Αναλογικό Μανόμετρο Υψηλής Πίεσης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    </a:t>
            </a:r>
            <a:r>
              <a:rPr lang="el-GR" dirty="0"/>
              <a:t>(</a:t>
            </a:r>
            <a:r>
              <a:rPr lang="en-US" i="1" dirty="0"/>
              <a:t>1 – 40 </a:t>
            </a:r>
            <a:r>
              <a:rPr lang="en-GB" i="1" dirty="0"/>
              <a:t>bar, </a:t>
            </a:r>
            <a:r>
              <a:rPr lang="en-GB" i="1" dirty="0" err="1"/>
              <a:t>dP</a:t>
            </a:r>
            <a:r>
              <a:rPr lang="en-GB" i="1" dirty="0"/>
              <a:t> = </a:t>
            </a:r>
            <a:r>
              <a:rPr lang="el-GR" i="1" dirty="0"/>
              <a:t>± </a:t>
            </a:r>
            <a:r>
              <a:rPr lang="en-GB" i="1" dirty="0"/>
              <a:t>0.1 bar</a:t>
            </a:r>
            <a:r>
              <a:rPr lang="en-GB" dirty="0"/>
              <a:t>)</a:t>
            </a:r>
          </a:p>
          <a:p>
            <a:r>
              <a:rPr lang="en-GB" b="1" dirty="0">
                <a:solidFill>
                  <a:srgbClr val="FF0000"/>
                </a:solidFill>
              </a:rPr>
              <a:t>4. </a:t>
            </a:r>
            <a:r>
              <a:rPr lang="el-GR" b="1" dirty="0">
                <a:solidFill>
                  <a:srgbClr val="FF0000"/>
                </a:solidFill>
              </a:rPr>
              <a:t>Θερμικά Αγώγιμη Αλοιφή για την Επαφή του Θερμομέτρου</a:t>
            </a:r>
          </a:p>
          <a:p>
            <a:r>
              <a:rPr lang="el-GR" b="1" dirty="0">
                <a:solidFill>
                  <a:srgbClr val="FF0000"/>
                </a:solidFill>
              </a:rPr>
              <a:t>     με τη  Μεταλλική </a:t>
            </a:r>
            <a:r>
              <a:rPr lang="el-GR" b="1" dirty="0" err="1">
                <a:solidFill>
                  <a:srgbClr val="FF0000"/>
                </a:solidFill>
              </a:rPr>
              <a:t>Διεπιφάνεια</a:t>
            </a:r>
            <a:r>
              <a:rPr lang="el-GR" b="1" dirty="0">
                <a:solidFill>
                  <a:srgbClr val="FF0000"/>
                </a:solidFill>
              </a:rPr>
              <a:t> 1</a:t>
            </a:r>
            <a:r>
              <a:rPr lang="el-GR" b="1" baseline="30000" dirty="0">
                <a:solidFill>
                  <a:srgbClr val="FF0000"/>
                </a:solidFill>
              </a:rPr>
              <a:t>ου</a:t>
            </a:r>
            <a:r>
              <a:rPr lang="el-GR" b="1" dirty="0">
                <a:solidFill>
                  <a:srgbClr val="FF0000"/>
                </a:solidFill>
              </a:rPr>
              <a:t> και 2</a:t>
            </a:r>
            <a:r>
              <a:rPr lang="el-GR" b="1" baseline="30000" dirty="0">
                <a:solidFill>
                  <a:srgbClr val="FF0000"/>
                </a:solidFill>
              </a:rPr>
              <a:t>ου</a:t>
            </a:r>
            <a:r>
              <a:rPr lang="el-GR" b="1" dirty="0">
                <a:solidFill>
                  <a:srgbClr val="FF0000"/>
                </a:solidFill>
              </a:rPr>
              <a:t> Διαμερισμάτων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l-GR" dirty="0"/>
              <a:t>     (</a:t>
            </a:r>
            <a:r>
              <a:rPr lang="el-GR" i="1" dirty="0"/>
              <a:t>διασφάλιση ταχείας θερμικής απόκρισης θερμομέτρου</a:t>
            </a:r>
            <a:r>
              <a:rPr lang="el-GR" dirty="0"/>
              <a:t>)</a:t>
            </a:r>
          </a:p>
          <a:p>
            <a:r>
              <a:rPr lang="el-GR" b="1" dirty="0">
                <a:solidFill>
                  <a:srgbClr val="FF0000"/>
                </a:solidFill>
              </a:rPr>
              <a:t>5. Θερμαντική Κεραμική Πλάκα Υψηλών Θερμοκρασιών</a:t>
            </a:r>
          </a:p>
          <a:p>
            <a:r>
              <a:rPr lang="el-GR" dirty="0"/>
              <a:t>     (</a:t>
            </a:r>
            <a:r>
              <a:rPr lang="el-GR" i="1" dirty="0"/>
              <a:t>δεν παρέχει τη δυνατότητα ρύθμισης της Θερμοκρασίας</a:t>
            </a:r>
            <a:r>
              <a:rPr lang="el-GR" dirty="0"/>
              <a:t>)</a:t>
            </a:r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BD0FED0-A064-499C-AD95-2BCB26FB2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" y="1640137"/>
            <a:ext cx="5672094" cy="463671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A67FA62-761B-4CD1-BFCE-4D6491E9AF79}"/>
              </a:ext>
            </a:extLst>
          </p:cNvPr>
          <p:cNvSpPr txBox="1"/>
          <p:nvPr/>
        </p:nvSpPr>
        <p:spPr>
          <a:xfrm>
            <a:off x="83938" y="860494"/>
            <a:ext cx="62217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7030A0"/>
                </a:solidFill>
              </a:rPr>
              <a:t>Σχηματική Αναπαράσταση Πειραματικής Διάταξης 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298168-B187-4A8B-B781-5A0C8CEC1910}"/>
              </a:ext>
            </a:extLst>
          </p:cNvPr>
          <p:cNvSpPr txBox="1"/>
          <p:nvPr/>
        </p:nvSpPr>
        <p:spPr>
          <a:xfrm>
            <a:off x="7345604" y="860494"/>
            <a:ext cx="3303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Κυριότερα Μέρη Διάταξης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684769D-D6C7-4F33-8ADB-F65EFC4244ED}"/>
              </a:ext>
            </a:extLst>
          </p:cNvPr>
          <p:cNvGrpSpPr/>
          <p:nvPr/>
        </p:nvGrpSpPr>
        <p:grpSpPr>
          <a:xfrm>
            <a:off x="2769142" y="3673007"/>
            <a:ext cx="301686" cy="369332"/>
            <a:chOff x="6887960" y="4478702"/>
            <a:chExt cx="301686" cy="36933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1389595-4A12-45AA-9DCA-108E15ACE41E}"/>
                </a:ext>
              </a:extLst>
            </p:cNvPr>
            <p:cNvSpPr/>
            <p:nvPr/>
          </p:nvSpPr>
          <p:spPr>
            <a:xfrm>
              <a:off x="6887960" y="4503479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5C17594-A27E-449D-BD75-C655C95D0D50}"/>
                </a:ext>
              </a:extLst>
            </p:cNvPr>
            <p:cNvSpPr txBox="1"/>
            <p:nvPr/>
          </p:nvSpPr>
          <p:spPr>
            <a:xfrm>
              <a:off x="6887960" y="44787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E83E418-7266-45C4-AEF1-BC22F2ED59A2}"/>
              </a:ext>
            </a:extLst>
          </p:cNvPr>
          <p:cNvGrpSpPr/>
          <p:nvPr/>
        </p:nvGrpSpPr>
        <p:grpSpPr>
          <a:xfrm>
            <a:off x="4001004" y="1872514"/>
            <a:ext cx="301686" cy="369332"/>
            <a:chOff x="3133496" y="1789230"/>
            <a:chExt cx="301686" cy="36933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701DFF-BC33-4709-B31F-0D6B9E5EEB89}"/>
                </a:ext>
              </a:extLst>
            </p:cNvPr>
            <p:cNvSpPr/>
            <p:nvPr/>
          </p:nvSpPr>
          <p:spPr>
            <a:xfrm>
              <a:off x="3133496" y="1814007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D842B67-148A-4405-B61A-27D58E93EA28}"/>
                </a:ext>
              </a:extLst>
            </p:cNvPr>
            <p:cNvSpPr txBox="1"/>
            <p:nvPr/>
          </p:nvSpPr>
          <p:spPr>
            <a:xfrm>
              <a:off x="3133496" y="178923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427BD4-EB6B-4C00-8650-9D20A7BD640C}"/>
              </a:ext>
            </a:extLst>
          </p:cNvPr>
          <p:cNvGrpSpPr/>
          <p:nvPr/>
        </p:nvGrpSpPr>
        <p:grpSpPr>
          <a:xfrm>
            <a:off x="1740785" y="2217070"/>
            <a:ext cx="301686" cy="369332"/>
            <a:chOff x="3133496" y="1789230"/>
            <a:chExt cx="301686" cy="36933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127EC0-5FB6-41FA-88B2-30C567C2E368}"/>
                </a:ext>
              </a:extLst>
            </p:cNvPr>
            <p:cNvSpPr/>
            <p:nvPr/>
          </p:nvSpPr>
          <p:spPr>
            <a:xfrm>
              <a:off x="3133496" y="1814007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D48E57-39AD-497D-8E93-29F296A96D53}"/>
                </a:ext>
              </a:extLst>
            </p:cNvPr>
            <p:cNvSpPr txBox="1"/>
            <p:nvPr/>
          </p:nvSpPr>
          <p:spPr>
            <a:xfrm>
              <a:off x="3133496" y="178923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1130E6D-0FAB-4C34-99BA-3D2A0B6694AF}"/>
              </a:ext>
            </a:extLst>
          </p:cNvPr>
          <p:cNvGrpSpPr/>
          <p:nvPr/>
        </p:nvGrpSpPr>
        <p:grpSpPr>
          <a:xfrm>
            <a:off x="3814992" y="3150484"/>
            <a:ext cx="301686" cy="369332"/>
            <a:chOff x="6887960" y="4478702"/>
            <a:chExt cx="301686" cy="36933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55101D6-87E4-4364-950E-32C526A26D20}"/>
                </a:ext>
              </a:extLst>
            </p:cNvPr>
            <p:cNvSpPr/>
            <p:nvPr/>
          </p:nvSpPr>
          <p:spPr>
            <a:xfrm>
              <a:off x="6887960" y="4503479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5393E03-406B-4AF6-BADD-5F371B362AEA}"/>
                </a:ext>
              </a:extLst>
            </p:cNvPr>
            <p:cNvSpPr txBox="1"/>
            <p:nvPr/>
          </p:nvSpPr>
          <p:spPr>
            <a:xfrm>
              <a:off x="6887960" y="44787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C1175B-C2F3-4300-AAF6-09FE3D82B134}"/>
              </a:ext>
            </a:extLst>
          </p:cNvPr>
          <p:cNvCxnSpPr>
            <a:cxnSpLocks/>
          </p:cNvCxnSpPr>
          <p:nvPr/>
        </p:nvCxnSpPr>
        <p:spPr>
          <a:xfrm>
            <a:off x="4046717" y="3387824"/>
            <a:ext cx="361160" cy="238830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9B23E5-BD02-4035-B5CD-33248C6ACCB4}"/>
              </a:ext>
            </a:extLst>
          </p:cNvPr>
          <p:cNvGrpSpPr/>
          <p:nvPr/>
        </p:nvGrpSpPr>
        <p:grpSpPr>
          <a:xfrm>
            <a:off x="3043398" y="5217863"/>
            <a:ext cx="301686" cy="369332"/>
            <a:chOff x="6887960" y="4478702"/>
            <a:chExt cx="301686" cy="36933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D368D32-BC6A-4A37-828D-6BB86770FEE1}"/>
                </a:ext>
              </a:extLst>
            </p:cNvPr>
            <p:cNvSpPr/>
            <p:nvPr/>
          </p:nvSpPr>
          <p:spPr>
            <a:xfrm>
              <a:off x="6887960" y="4503479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5D5FC5B-5849-4CB5-9099-C1526E69FDFC}"/>
                </a:ext>
              </a:extLst>
            </p:cNvPr>
            <p:cNvSpPr txBox="1"/>
            <p:nvPr/>
          </p:nvSpPr>
          <p:spPr>
            <a:xfrm>
              <a:off x="6887960" y="44787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3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740</Words>
  <Application>Microsoft Office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Caladea</vt:lpstr>
      <vt:lpstr>Calibri</vt:lpstr>
      <vt:lpstr>Calibri Light</vt:lpstr>
      <vt:lpstr>Cambria Math</vt:lpstr>
      <vt:lpstr>French Script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89</cp:revision>
  <dcterms:created xsi:type="dcterms:W3CDTF">2020-03-20T15:51:49Z</dcterms:created>
  <dcterms:modified xsi:type="dcterms:W3CDTF">2020-06-04T12:38:55Z</dcterms:modified>
</cp:coreProperties>
</file>