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73" r:id="rId4"/>
    <p:sldId id="274" r:id="rId5"/>
    <p:sldId id="275" r:id="rId6"/>
    <p:sldId id="276" r:id="rId7"/>
    <p:sldId id="271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C4A"/>
    <a:srgbClr val="DFFDFD"/>
    <a:srgbClr val="FF6600"/>
    <a:srgbClr val="F47324"/>
    <a:srgbClr val="FFD0C5"/>
    <a:srgbClr val="F4A478"/>
    <a:srgbClr val="FFC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FB35-C55A-4216-8684-60ACD2D05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FE256-B7D0-454D-9872-8315432D8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0DCCB-E0A4-4127-8565-40B7FD0B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CDDC6-4B32-42E2-B336-F5717BD0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9797-0CF6-49E2-9916-34768876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361A-8AB1-46CD-B030-874C0519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AC17D-49B8-4652-8B30-7A8845F8F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551F-FB5B-4356-BEBB-2C7272DB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B92A-57F4-4A43-84AA-5640E677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37EA-73D5-4DA0-9E8C-C3CF0052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4355B-C413-4163-BEC0-F672C0C24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EA448-14C2-4D47-B07A-5497138F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2D0A-DD1F-4AFD-BBB0-6472D5A6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CC52-7E7B-4B14-AFEC-9A0FCDFC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5A3BD-2060-4063-9EC1-B27B3B9C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586F-2800-4DEC-8876-C5097AB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7897-CB0C-4505-915A-1C30199B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3FB2-8800-405B-B136-0435FF8D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2F8B-5523-453B-BD9D-ECD42FF3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1F5-CEBF-4184-991D-518465F2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E52C-6BBC-4DF6-95F3-2C6281C5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0050E-2205-46E2-BDCD-8F233849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7404B-FD04-449B-8A43-B2C8B709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32DDA-4CF5-43B3-99F2-6C07D114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15DF-FEE4-4817-97C1-6C0D8669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26FB-A0BF-4321-8917-AAA38439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33F9-22DA-4802-934F-697F4DE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49942-022B-4E49-B786-BDF9CABDC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1D88F-2145-4D12-961D-4C7C4794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9665-80E9-4634-A92C-97C5B988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789E-6F20-4570-AAD4-A2094A54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DBE9-AF28-46AE-90ED-9CD5CC33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21B3-18C3-406E-B05E-7CF170749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AC7E3-27F9-488A-9C96-1C8754C0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C36E7-A292-4DFD-A85D-F88885B91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129D-BF82-4DB4-B17B-A5426DFA1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9BFEA-89C1-453D-8FB4-DF1F0BD2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5663E-7C54-4E9F-8DF9-E2A974D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CE0FE-6536-47C5-9D34-18F156D2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FC6-4CE3-4697-B6FE-383198E1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77FEA-47A7-4213-847D-93293E66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2D38-4143-44FD-B790-D5DBE5D6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7A789-D887-429D-B6FB-05D09E31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8819A-E42D-4194-8965-D237476C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8D36A-8A84-4A5C-9BE5-FCB3D30D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374B2-880F-4EFE-B415-99FAE924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5ADB-9898-4F8D-8DC7-9695A6C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FCC3-B746-4CC6-9455-8CADE079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065A9-AE95-42A9-A738-17976AACA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03C-587F-4F9F-BB54-80016CE7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64D5-2DAE-40F4-B2CB-E2439D23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08888-BEB2-4CD6-90B5-6CBE3C5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E721-8ECD-4136-96D8-27E21971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82CC6-F8BF-4C6C-BB3E-2B2C5F6BB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A85A3-3CB9-469A-BDBF-D867AF953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1D0ED-64C4-443B-A9C9-BC2C2351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6461C-16C9-4D67-B544-856A4CA2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17BF2-AC63-4E86-B065-5602B741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2372E-768A-47FB-94C4-6EC193AC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6713E-23A2-47A5-BD15-FB67805D6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412F-3362-4792-A1C9-53C9A26C6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8E9F-8943-437F-9C1B-CA66169C874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25B93-780D-4502-8ABE-D14E977BC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C1BA-9F88-4A77-AB11-FD48C6672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iusbchemistry.blogspot.com/p/pp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chemistry.uoc.gr/lapkin/J-T_DataAcquisition.px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A452E-76BF-420E-AEC0-3EE9DD6A8B7A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CC6B-FF80-4638-98C4-0A0974069CC2}"/>
              </a:ext>
            </a:extLst>
          </p:cNvPr>
          <p:cNvSpPr txBox="1"/>
          <p:nvPr/>
        </p:nvSpPr>
        <p:spPr>
          <a:xfrm>
            <a:off x="829013" y="135675"/>
            <a:ext cx="10533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n-GB" sz="2800" b="1" dirty="0"/>
              <a:t>Joule-Thomson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82EE7-790F-4629-A593-EEC5CE491020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D3D78-F9BC-4AF0-A90C-F388C04467EE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Διδάσκοντες: Δρ. Βασίλειος Παπαδημητρίου (</a:t>
            </a:r>
            <a:r>
              <a:rPr lang="el-GR" sz="2400" b="1" dirty="0" err="1"/>
              <a:t>Ε.Δι.Π</a:t>
            </a:r>
            <a:r>
              <a:rPr lang="el-GR" sz="2400" b="1" dirty="0"/>
              <a:t>.)</a:t>
            </a:r>
            <a:r>
              <a:rPr lang="en-US" sz="2400" b="1" dirty="0"/>
              <a:t>,</a:t>
            </a:r>
            <a:r>
              <a:rPr lang="en-US" sz="2400" b="1" baseline="30000" dirty="0"/>
              <a:t>a</a:t>
            </a:r>
            <a:r>
              <a:rPr lang="el-GR" sz="2400" b="1" dirty="0"/>
              <a:t> Νικόλαος </a:t>
            </a:r>
            <a:r>
              <a:rPr lang="el-GR" sz="2400" b="1" dirty="0" err="1"/>
              <a:t>Στρατηγάκης</a:t>
            </a:r>
            <a:r>
              <a:rPr lang="en-US" sz="2400" b="1" dirty="0"/>
              <a:t> (</a:t>
            </a:r>
            <a:r>
              <a:rPr lang="el-GR" sz="2400" b="1" dirty="0" err="1"/>
              <a:t>Ε.Δι.Π</a:t>
            </a:r>
            <a:r>
              <a:rPr lang="el-GR" sz="2400" b="1" dirty="0"/>
              <a:t>.</a:t>
            </a:r>
            <a:r>
              <a:rPr lang="en-US" sz="2400" b="1" dirty="0"/>
              <a:t>)</a:t>
            </a:r>
            <a:r>
              <a:rPr lang="en-US" sz="2400" b="1" baseline="30000" dirty="0"/>
              <a:t>b</a:t>
            </a:r>
            <a:endParaRPr lang="el-GR" sz="2400" b="1" baseline="30000" dirty="0"/>
          </a:p>
          <a:p>
            <a:r>
              <a:rPr lang="el-GR" sz="2400" b="1" dirty="0"/>
              <a:t>Υπεύθυνος Εργαστηρίου: </a:t>
            </a:r>
            <a:r>
              <a:rPr lang="el-GR" sz="2400" b="1" dirty="0" err="1"/>
              <a:t>καθ</a:t>
            </a:r>
            <a:r>
              <a:rPr lang="el-GR" sz="2400" b="1" dirty="0"/>
              <a:t>. Γεώργιος </a:t>
            </a:r>
            <a:r>
              <a:rPr lang="el-GR" sz="2400" b="1" dirty="0" err="1"/>
              <a:t>Φρουδάκης</a:t>
            </a:r>
            <a:endParaRPr lang="el-GR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0ED63-F3B7-4F80-8DA6-AF59AC03714C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e-mail: </a:t>
            </a:r>
            <a:r>
              <a:rPr lang="en-US" sz="2400" b="1" baseline="30000" dirty="0"/>
              <a:t>a</a:t>
            </a:r>
            <a:r>
              <a:rPr lang="en-US" sz="2400" b="1" dirty="0"/>
              <a:t>bpapadim@uoc.gr, </a:t>
            </a:r>
            <a:r>
              <a:rPr lang="en-US" sz="2400" b="1" baseline="30000" dirty="0"/>
              <a:t>b</a:t>
            </a:r>
            <a:r>
              <a:rPr lang="en-US" sz="2400" b="1" dirty="0"/>
              <a:t>stratign@uoc.gr, </a:t>
            </a:r>
            <a:r>
              <a:rPr lang="en-US" sz="2400" b="1" baseline="30000" dirty="0"/>
              <a:t>c</a:t>
            </a:r>
            <a:r>
              <a:rPr lang="en-US" sz="2400" b="1" dirty="0"/>
              <a:t>frudakis@uoc.gr</a:t>
            </a:r>
            <a:endParaRPr lang="el-GR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0FB95-BA7F-47E9-9E0B-C6CCCC7BB39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 Links: Unified and Communication Platform </a:t>
            </a:r>
            <a:r>
              <a:rPr lang="en-US" sz="2400" b="1" dirty="0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 dirty="0"/>
              <a:t>	        </a:t>
            </a:r>
            <a:r>
              <a:rPr lang="en-US" sz="2400" b="1" dirty="0">
                <a:solidFill>
                  <a:srgbClr val="FF0000"/>
                </a:solidFill>
              </a:rPr>
              <a:t>e-class</a:t>
            </a:r>
            <a:r>
              <a:rPr lang="en-US" sz="2400" b="1" dirty="0"/>
              <a:t> (</a:t>
            </a:r>
            <a:r>
              <a:rPr lang="el-GR" sz="2400" b="1" dirty="0"/>
              <a:t>eilotas.chemistry.uoc.gr/</a:t>
            </a:r>
            <a:r>
              <a:rPr lang="el-GR" sz="2400" b="1" dirty="0" err="1"/>
              <a:t>eclass</a:t>
            </a:r>
            <a:r>
              <a:rPr lang="el-GR" sz="2400" b="1" dirty="0"/>
              <a:t>/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EB8C1-1042-4DFC-B7B5-4C15A02023B6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26061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7495EB-8FA0-44FD-8F52-A930E52A4483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ABA2D-445C-47BA-B4AB-F27352171B4A}"/>
              </a:ext>
            </a:extLst>
          </p:cNvPr>
          <p:cNvSpPr txBox="1"/>
          <p:nvPr/>
        </p:nvSpPr>
        <p:spPr>
          <a:xfrm>
            <a:off x="2019562" y="123736"/>
            <a:ext cx="740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Το Φαινόμενο</a:t>
            </a:r>
            <a:r>
              <a:rPr lang="en-US" sz="2800" b="1" dirty="0"/>
              <a:t> </a:t>
            </a:r>
            <a:r>
              <a:rPr lang="en-GB" sz="2800" b="1" dirty="0"/>
              <a:t>Joule</a:t>
            </a:r>
            <a:r>
              <a:rPr lang="el-GR" sz="2800" b="1" dirty="0"/>
              <a:t>–</a:t>
            </a:r>
            <a:r>
              <a:rPr lang="en-GB" sz="2800" b="1" dirty="0"/>
              <a:t>Thomson</a:t>
            </a:r>
            <a:r>
              <a:rPr lang="el-GR" sz="2800" b="1" dirty="0"/>
              <a:t>: Φυσική Σημασία</a:t>
            </a:r>
            <a:endParaRPr lang="en-US" sz="28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0E2705-F66E-4954-A0EE-FDD124B3BA10}"/>
              </a:ext>
            </a:extLst>
          </p:cNvPr>
          <p:cNvSpPr/>
          <p:nvPr/>
        </p:nvSpPr>
        <p:spPr>
          <a:xfrm>
            <a:off x="671244" y="898173"/>
            <a:ext cx="10849509" cy="1162387"/>
          </a:xfrm>
          <a:prstGeom prst="roundRect">
            <a:avLst/>
          </a:prstGeom>
          <a:solidFill>
            <a:srgbClr val="F1E7F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3787C-F32A-4C3B-AEB3-A79CF5703BE2}"/>
              </a:ext>
            </a:extLst>
          </p:cNvPr>
          <p:cNvSpPr/>
          <p:nvPr/>
        </p:nvSpPr>
        <p:spPr>
          <a:xfrm>
            <a:off x="671245" y="898173"/>
            <a:ext cx="1084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Ποσοτική Μέτρηση Απόκλισης Πραγματικού Αερίου από την Ιδανική Συμπεριφορά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6CDBF-EED2-41A6-8113-59CAA792E8EA}"/>
              </a:ext>
            </a:extLst>
          </p:cNvPr>
          <p:cNvSpPr/>
          <p:nvPr/>
        </p:nvSpPr>
        <p:spPr>
          <a:xfrm>
            <a:off x="634478" y="1486147"/>
            <a:ext cx="10986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Πραγματικό Αέριο: Συμπιεστότητα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Συμπύκνωση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 Αλλαγή Φυσικής Κατάστασης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371CD-A00F-46EE-983A-5D8439805FF6}"/>
              </a:ext>
            </a:extLst>
          </p:cNvPr>
          <p:cNvSpPr txBox="1"/>
          <p:nvPr/>
        </p:nvSpPr>
        <p:spPr>
          <a:xfrm>
            <a:off x="776177" y="2266493"/>
            <a:ext cx="6081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Ιδανικό Αέριο (Κινητική Θεωρία Αερίων, ΚΘΑ)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C3770-AF57-4CE8-9ACC-3B75B98D767B}"/>
              </a:ext>
            </a:extLst>
          </p:cNvPr>
          <p:cNvSpPr/>
          <p:nvPr/>
        </p:nvSpPr>
        <p:spPr>
          <a:xfrm>
            <a:off x="571246" y="2748573"/>
            <a:ext cx="11049510" cy="397375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E55C4-55FC-4F2E-AED8-1F2DCF1F41D7}"/>
              </a:ext>
            </a:extLst>
          </p:cNvPr>
          <p:cNvSpPr txBox="1"/>
          <p:nvPr/>
        </p:nvSpPr>
        <p:spPr>
          <a:xfrm>
            <a:off x="1031358" y="2897980"/>
            <a:ext cx="358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1. Νόμος του </a:t>
            </a:r>
            <a:r>
              <a:rPr lang="en-US" b="1" i="1" dirty="0"/>
              <a:t>Boyle </a:t>
            </a:r>
            <a:r>
              <a:rPr lang="en-US" b="1" dirty="0"/>
              <a:t>(n = </a:t>
            </a:r>
            <a:r>
              <a:rPr lang="en-US" b="1" dirty="0" err="1"/>
              <a:t>ct</a:t>
            </a:r>
            <a:r>
              <a:rPr lang="en-US" b="1" dirty="0"/>
              <a:t>)</a:t>
            </a:r>
            <a:r>
              <a:rPr lang="en-US" dirty="0"/>
              <a:t>: PV =</a:t>
            </a:r>
            <a:r>
              <a:rPr lang="en-US" i="1" dirty="0"/>
              <a:t>f</a:t>
            </a:r>
            <a:r>
              <a:rPr lang="en-US" dirty="0"/>
              <a:t>(T)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B277A-8444-41AB-A82F-292BB498B129}"/>
              </a:ext>
            </a:extLst>
          </p:cNvPr>
          <p:cNvSpPr txBox="1"/>
          <p:nvPr/>
        </p:nvSpPr>
        <p:spPr>
          <a:xfrm>
            <a:off x="1031358" y="3357705"/>
            <a:ext cx="849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l-GR" dirty="0"/>
              <a:t>. </a:t>
            </a:r>
            <a:r>
              <a:rPr lang="el-GR" b="1" dirty="0"/>
              <a:t>Απουσία Εξωτερικού Πεδίου</a:t>
            </a:r>
            <a:r>
              <a:rPr lang="el-GR" dirty="0"/>
              <a:t>: Η Εσωτερική Ενέργεια, </a:t>
            </a:r>
            <a:r>
              <a:rPr lang="en-US" i="1" dirty="0"/>
              <a:t>U</a:t>
            </a:r>
            <a:r>
              <a:rPr lang="el-GR" dirty="0"/>
              <a:t>, Ανεξάρτητη του Όγκου του, </a:t>
            </a:r>
            <a:r>
              <a:rPr lang="en-US" i="1" dirty="0"/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51040-20E5-4376-B3F3-977111E63D8C}"/>
              </a:ext>
            </a:extLst>
          </p:cNvPr>
          <p:cNvSpPr txBox="1"/>
          <p:nvPr/>
        </p:nvSpPr>
        <p:spPr>
          <a:xfrm>
            <a:off x="1018188" y="4602615"/>
            <a:ext cx="572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Συνεπώς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για Σταθερή Θερμοκρασία, </a:t>
            </a:r>
            <a:r>
              <a:rPr lang="el-GR" sz="2000" b="1" i="1" dirty="0">
                <a:solidFill>
                  <a:schemeClr val="accent6">
                    <a:lumMod val="75000"/>
                  </a:schemeClr>
                </a:solidFill>
              </a:rPr>
              <a:t>Τ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(H = U + PV)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1C824A-8E81-439E-A2C5-60BEEF0ACE43}"/>
                  </a:ext>
                </a:extLst>
              </p:cNvPr>
              <p:cNvSpPr/>
              <p:nvPr/>
            </p:nvSpPr>
            <p:spPr>
              <a:xfrm>
                <a:off x="3641406" y="5020863"/>
                <a:ext cx="4328043" cy="750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1C824A-8E81-439E-A2C5-60BEEF0AC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06" y="5020863"/>
                <a:ext cx="4328043" cy="750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1D33A22-C1DF-4666-A5B4-D4581CB55A92}"/>
              </a:ext>
            </a:extLst>
          </p:cNvPr>
          <p:cNvSpPr/>
          <p:nvPr/>
        </p:nvSpPr>
        <p:spPr>
          <a:xfrm>
            <a:off x="776177" y="5803672"/>
            <a:ext cx="98925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Κατά την Ελεύθερη Εκτόνωση Ιδανικού Αερίου ΔΕΝ Μεταβάλλεται η Θερμοκρασία</a:t>
            </a:r>
            <a:endParaRPr lang="en-US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3FF223-601F-4346-BCF1-4207F0701A93}"/>
              </a:ext>
            </a:extLst>
          </p:cNvPr>
          <p:cNvSpPr/>
          <p:nvPr/>
        </p:nvSpPr>
        <p:spPr>
          <a:xfrm>
            <a:off x="2185222" y="6219025"/>
            <a:ext cx="78847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7030A0"/>
                </a:solidFill>
              </a:rPr>
              <a:t>Αν Υπήρχε Ιδανικό Αέριο ΔΕΝ θα Ήταν Εφικτή η Συμπύκνωσή του</a:t>
            </a:r>
            <a:endParaRPr lang="en-US" sz="2200" dirty="0">
              <a:solidFill>
                <a:srgbClr val="7030A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99ECE4-45BD-4AE9-9F44-C95D97AF0C0A}"/>
              </a:ext>
            </a:extLst>
          </p:cNvPr>
          <p:cNvGrpSpPr/>
          <p:nvPr/>
        </p:nvGrpSpPr>
        <p:grpSpPr>
          <a:xfrm>
            <a:off x="1273438" y="3611202"/>
            <a:ext cx="6031010" cy="926693"/>
            <a:chOff x="3228690" y="3761138"/>
            <a:chExt cx="6031010" cy="926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5A3E45-C554-41C9-A289-D7632438C124}"/>
                    </a:ext>
                  </a:extLst>
                </p:cNvPr>
                <p:cNvSpPr txBox="1"/>
                <p:nvPr/>
              </p:nvSpPr>
              <p:spPr>
                <a:xfrm>
                  <a:off x="3228690" y="3935446"/>
                  <a:ext cx="6031010" cy="7523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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5A3E45-C554-41C9-A289-D7632438C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690" y="3935446"/>
                  <a:ext cx="6031010" cy="7523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EEE44B8-3030-410B-B54C-F089F0003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1779" y="4009679"/>
              <a:ext cx="802788" cy="629378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AF2AA4-B49C-4FA7-86DC-79FDFEE039DA}"/>
                </a:ext>
              </a:extLst>
            </p:cNvPr>
            <p:cNvSpPr txBox="1"/>
            <p:nvPr/>
          </p:nvSpPr>
          <p:spPr>
            <a:xfrm>
              <a:off x="7214160" y="376113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Symbol" panose="05050102010706020507" pitchFamily="18" charset="2"/>
                </a:rPr>
                <a:t>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DACC41-9331-4D98-8F95-088CF4BBAE08}"/>
                  </a:ext>
                </a:extLst>
              </p:cNvPr>
              <p:cNvSpPr/>
              <p:nvPr/>
            </p:nvSpPr>
            <p:spPr>
              <a:xfrm>
                <a:off x="7325710" y="3989766"/>
                <a:ext cx="4156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ym typeface="Symbol" panose="05050102010706020507" pitchFamily="18" charset="2"/>
                  </a:rPr>
                  <a:t>: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Ανεξάρτητη Πίεσης</a:t>
                </a:r>
                <a:r>
                  <a:rPr lang="en-US" dirty="0">
                    <a:sym typeface="Symbol" panose="05050102010706020507" pitchFamily="18" charset="2"/>
                  </a:rPr>
                  <a:t> (</a:t>
                </a:r>
                <a:r>
                  <a:rPr lang="en-US" dirty="0" err="1">
                    <a:sym typeface="Symbol" panose="05050102010706020507" pitchFamily="18" charset="2"/>
                  </a:rPr>
                  <a:t>dU</a:t>
                </a:r>
                <a:r>
                  <a:rPr lang="en-US" dirty="0">
                    <a:sym typeface="Symbol" panose="05050102010706020507" pitchFamily="18" charset="2"/>
                  </a:rPr>
                  <a:t> = Q +</a:t>
                </a:r>
                <a:r>
                  <a:rPr lang="en-US" dirty="0" err="1">
                    <a:sym typeface="Symbol" panose="05050102010706020507" pitchFamily="18" charset="2"/>
                  </a:rPr>
                  <a:t>PdV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DACC41-9331-4D98-8F95-088CF4BBA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710" y="3989766"/>
                <a:ext cx="4156266" cy="369332"/>
              </a:xfrm>
              <a:prstGeom prst="rect">
                <a:avLst/>
              </a:prstGeom>
              <a:blipFill>
                <a:blip r:embed="rId4"/>
                <a:stretch>
                  <a:fillRect l="-1320" t="-11475" r="-5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0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D97D7B1-31CC-4D1E-BB77-C7F03062FC4E}"/>
              </a:ext>
            </a:extLst>
          </p:cNvPr>
          <p:cNvSpPr/>
          <p:nvPr/>
        </p:nvSpPr>
        <p:spPr>
          <a:xfrm>
            <a:off x="88949" y="5709652"/>
            <a:ext cx="6916702" cy="1015892"/>
          </a:xfrm>
          <a:prstGeom prst="roundRect">
            <a:avLst>
              <a:gd name="adj" fmla="val 33139"/>
            </a:avLst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54630-1607-4F70-B765-80678D931CA2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DE109-A4AE-429C-B1C8-CC73588C82BC}"/>
              </a:ext>
            </a:extLst>
          </p:cNvPr>
          <p:cNvSpPr txBox="1"/>
          <p:nvPr/>
        </p:nvSpPr>
        <p:spPr>
          <a:xfrm>
            <a:off x="2663137" y="135675"/>
            <a:ext cx="686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Γιατί το Πραγματικό Αέριο Συμπυκνώνεται…</a:t>
            </a:r>
            <a:endParaRPr lang="en-US" sz="2800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9AA38F-4418-47D0-A2DD-EB3C3D288C21}"/>
              </a:ext>
            </a:extLst>
          </p:cNvPr>
          <p:cNvGrpSpPr/>
          <p:nvPr/>
        </p:nvGrpSpPr>
        <p:grpSpPr>
          <a:xfrm>
            <a:off x="7045512" y="1334968"/>
            <a:ext cx="5146488" cy="5441935"/>
            <a:chOff x="7045512" y="1334968"/>
            <a:chExt cx="5146488" cy="54419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0D30D3-6C15-486F-9765-B283180DD596}"/>
                </a:ext>
              </a:extLst>
            </p:cNvPr>
            <p:cNvSpPr txBox="1"/>
            <p:nvPr/>
          </p:nvSpPr>
          <p:spPr>
            <a:xfrm>
              <a:off x="7458232" y="13349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sym typeface="Symbol" panose="05050102010706020507" pitchFamily="18" charset="2"/>
                </a:rPr>
                <a:t>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EC8FF3C-C775-464C-954A-F3A995C38952}"/>
                </a:ext>
              </a:extLst>
            </p:cNvPr>
            <p:cNvCxnSpPr>
              <a:cxnSpLocks/>
            </p:cNvCxnSpPr>
            <p:nvPr/>
          </p:nvCxnSpPr>
          <p:spPr>
            <a:xfrm>
              <a:off x="7409331" y="6009432"/>
              <a:ext cx="462057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3D91F4-CDF9-4C28-A63E-6D406B63046E}"/>
                </a:ext>
              </a:extLst>
            </p:cNvPr>
            <p:cNvSpPr/>
            <p:nvPr/>
          </p:nvSpPr>
          <p:spPr>
            <a:xfrm>
              <a:off x="7809184" y="2280842"/>
              <a:ext cx="3586554" cy="3481975"/>
            </a:xfrm>
            <a:custGeom>
              <a:avLst/>
              <a:gdLst>
                <a:gd name="connsiteX0" fmla="*/ 0 w 3051544"/>
                <a:gd name="connsiteY0" fmla="*/ 0 h 2805148"/>
                <a:gd name="connsiteX1" fmla="*/ 116958 w 3051544"/>
                <a:gd name="connsiteY1" fmla="*/ 1063256 h 2805148"/>
                <a:gd name="connsiteX2" fmla="*/ 287079 w 3051544"/>
                <a:gd name="connsiteY2" fmla="*/ 1839433 h 2805148"/>
                <a:gd name="connsiteX3" fmla="*/ 531628 w 3051544"/>
                <a:gd name="connsiteY3" fmla="*/ 2509284 h 2805148"/>
                <a:gd name="connsiteX4" fmla="*/ 754911 w 3051544"/>
                <a:gd name="connsiteY4" fmla="*/ 2785731 h 2805148"/>
                <a:gd name="connsiteX5" fmla="*/ 1073888 w 3051544"/>
                <a:gd name="connsiteY5" fmla="*/ 2009554 h 2805148"/>
                <a:gd name="connsiteX6" fmla="*/ 1403498 w 3051544"/>
                <a:gd name="connsiteY6" fmla="*/ 1690577 h 2805148"/>
                <a:gd name="connsiteX7" fmla="*/ 1881963 w 3051544"/>
                <a:gd name="connsiteY7" fmla="*/ 1499191 h 2805148"/>
                <a:gd name="connsiteX8" fmla="*/ 3051544 w 3051544"/>
                <a:gd name="connsiteY8" fmla="*/ 1467294 h 2805148"/>
                <a:gd name="connsiteX0" fmla="*/ 0 w 3051544"/>
                <a:gd name="connsiteY0" fmla="*/ 0 h 2805148"/>
                <a:gd name="connsiteX1" fmla="*/ 116958 w 3051544"/>
                <a:gd name="connsiteY1" fmla="*/ 1063256 h 2805148"/>
                <a:gd name="connsiteX2" fmla="*/ 287079 w 3051544"/>
                <a:gd name="connsiteY2" fmla="*/ 1839433 h 2805148"/>
                <a:gd name="connsiteX3" fmla="*/ 531628 w 3051544"/>
                <a:gd name="connsiteY3" fmla="*/ 2509284 h 2805148"/>
                <a:gd name="connsiteX4" fmla="*/ 754911 w 3051544"/>
                <a:gd name="connsiteY4" fmla="*/ 2785731 h 2805148"/>
                <a:gd name="connsiteX5" fmla="*/ 1073888 w 3051544"/>
                <a:gd name="connsiteY5" fmla="*/ 2009554 h 2805148"/>
                <a:gd name="connsiteX6" fmla="*/ 1403498 w 3051544"/>
                <a:gd name="connsiteY6" fmla="*/ 1648047 h 2805148"/>
                <a:gd name="connsiteX7" fmla="*/ 1881963 w 3051544"/>
                <a:gd name="connsiteY7" fmla="*/ 1499191 h 2805148"/>
                <a:gd name="connsiteX8" fmla="*/ 3051544 w 3051544"/>
                <a:gd name="connsiteY8" fmla="*/ 1467294 h 2805148"/>
                <a:gd name="connsiteX0" fmla="*/ 0 w 3051544"/>
                <a:gd name="connsiteY0" fmla="*/ 0 h 2802632"/>
                <a:gd name="connsiteX1" fmla="*/ 116958 w 3051544"/>
                <a:gd name="connsiteY1" fmla="*/ 1063256 h 2802632"/>
                <a:gd name="connsiteX2" fmla="*/ 287079 w 3051544"/>
                <a:gd name="connsiteY2" fmla="*/ 1839433 h 2802632"/>
                <a:gd name="connsiteX3" fmla="*/ 510363 w 3051544"/>
                <a:gd name="connsiteY3" fmla="*/ 2488019 h 2802632"/>
                <a:gd name="connsiteX4" fmla="*/ 754911 w 3051544"/>
                <a:gd name="connsiteY4" fmla="*/ 2785731 h 2802632"/>
                <a:gd name="connsiteX5" fmla="*/ 1073888 w 3051544"/>
                <a:gd name="connsiteY5" fmla="*/ 2009554 h 2802632"/>
                <a:gd name="connsiteX6" fmla="*/ 1403498 w 3051544"/>
                <a:gd name="connsiteY6" fmla="*/ 1648047 h 2802632"/>
                <a:gd name="connsiteX7" fmla="*/ 1881963 w 3051544"/>
                <a:gd name="connsiteY7" fmla="*/ 1499191 h 2802632"/>
                <a:gd name="connsiteX8" fmla="*/ 3051544 w 3051544"/>
                <a:gd name="connsiteY8" fmla="*/ 1467294 h 2802632"/>
                <a:gd name="connsiteX0" fmla="*/ 0 w 3051544"/>
                <a:gd name="connsiteY0" fmla="*/ 0 h 2801489"/>
                <a:gd name="connsiteX1" fmla="*/ 116958 w 3051544"/>
                <a:gd name="connsiteY1" fmla="*/ 1063256 h 2801489"/>
                <a:gd name="connsiteX2" fmla="*/ 287079 w 3051544"/>
                <a:gd name="connsiteY2" fmla="*/ 1839433 h 2801489"/>
                <a:gd name="connsiteX3" fmla="*/ 510363 w 3051544"/>
                <a:gd name="connsiteY3" fmla="*/ 2477386 h 2801489"/>
                <a:gd name="connsiteX4" fmla="*/ 754911 w 3051544"/>
                <a:gd name="connsiteY4" fmla="*/ 2785731 h 2801489"/>
                <a:gd name="connsiteX5" fmla="*/ 1073888 w 3051544"/>
                <a:gd name="connsiteY5" fmla="*/ 2009554 h 2801489"/>
                <a:gd name="connsiteX6" fmla="*/ 1403498 w 3051544"/>
                <a:gd name="connsiteY6" fmla="*/ 1648047 h 2801489"/>
                <a:gd name="connsiteX7" fmla="*/ 1881963 w 3051544"/>
                <a:gd name="connsiteY7" fmla="*/ 1499191 h 2801489"/>
                <a:gd name="connsiteX8" fmla="*/ 3051544 w 3051544"/>
                <a:gd name="connsiteY8" fmla="*/ 1467294 h 2801489"/>
                <a:gd name="connsiteX0" fmla="*/ 0 w 3051544"/>
                <a:gd name="connsiteY0" fmla="*/ 0 h 2801489"/>
                <a:gd name="connsiteX1" fmla="*/ 116958 w 3051544"/>
                <a:gd name="connsiteY1" fmla="*/ 1063256 h 2801489"/>
                <a:gd name="connsiteX2" fmla="*/ 287079 w 3051544"/>
                <a:gd name="connsiteY2" fmla="*/ 1839433 h 2801489"/>
                <a:gd name="connsiteX3" fmla="*/ 510363 w 3051544"/>
                <a:gd name="connsiteY3" fmla="*/ 2477386 h 2801489"/>
                <a:gd name="connsiteX4" fmla="*/ 744279 w 3051544"/>
                <a:gd name="connsiteY4" fmla="*/ 2785731 h 2801489"/>
                <a:gd name="connsiteX5" fmla="*/ 1073888 w 3051544"/>
                <a:gd name="connsiteY5" fmla="*/ 2009554 h 2801489"/>
                <a:gd name="connsiteX6" fmla="*/ 1403498 w 3051544"/>
                <a:gd name="connsiteY6" fmla="*/ 1648047 h 2801489"/>
                <a:gd name="connsiteX7" fmla="*/ 1881963 w 3051544"/>
                <a:gd name="connsiteY7" fmla="*/ 1499191 h 2801489"/>
                <a:gd name="connsiteX8" fmla="*/ 3051544 w 3051544"/>
                <a:gd name="connsiteY8" fmla="*/ 1467294 h 2801489"/>
                <a:gd name="connsiteX0" fmla="*/ 0 w 3051544"/>
                <a:gd name="connsiteY0" fmla="*/ 0 h 2781224"/>
                <a:gd name="connsiteX1" fmla="*/ 116958 w 3051544"/>
                <a:gd name="connsiteY1" fmla="*/ 1063256 h 2781224"/>
                <a:gd name="connsiteX2" fmla="*/ 287079 w 3051544"/>
                <a:gd name="connsiteY2" fmla="*/ 1839433 h 2781224"/>
                <a:gd name="connsiteX3" fmla="*/ 510363 w 3051544"/>
                <a:gd name="connsiteY3" fmla="*/ 2477386 h 2781224"/>
                <a:gd name="connsiteX4" fmla="*/ 776177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116958 w 3051544"/>
                <a:gd name="connsiteY1" fmla="*/ 1063256 h 2781224"/>
                <a:gd name="connsiteX2" fmla="*/ 287079 w 3051544"/>
                <a:gd name="connsiteY2" fmla="*/ 1839433 h 2781224"/>
                <a:gd name="connsiteX3" fmla="*/ 510363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116958 w 3051544"/>
                <a:gd name="connsiteY1" fmla="*/ 1063256 h 2781224"/>
                <a:gd name="connsiteX2" fmla="*/ 287079 w 3051544"/>
                <a:gd name="connsiteY2" fmla="*/ 1839433 h 2781224"/>
                <a:gd name="connsiteX3" fmla="*/ 361507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116958 w 3051544"/>
                <a:gd name="connsiteY1" fmla="*/ 1063256 h 2781224"/>
                <a:gd name="connsiteX2" fmla="*/ 202019 w 3051544"/>
                <a:gd name="connsiteY2" fmla="*/ 1839433 h 2781224"/>
                <a:gd name="connsiteX3" fmla="*/ 361507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95693 w 3051544"/>
                <a:gd name="connsiteY1" fmla="*/ 1073154 h 2781224"/>
                <a:gd name="connsiteX2" fmla="*/ 202019 w 3051544"/>
                <a:gd name="connsiteY2" fmla="*/ 1839433 h 2781224"/>
                <a:gd name="connsiteX3" fmla="*/ 361507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95693 w 3051544"/>
                <a:gd name="connsiteY1" fmla="*/ 1073154 h 2781224"/>
                <a:gd name="connsiteX2" fmla="*/ 202019 w 3051544"/>
                <a:gd name="connsiteY2" fmla="*/ 1839433 h 2781224"/>
                <a:gd name="connsiteX3" fmla="*/ 361507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866770"/>
                <a:gd name="connsiteX1" fmla="*/ 95693 w 3051544"/>
                <a:gd name="connsiteY1" fmla="*/ 1073154 h 2866770"/>
                <a:gd name="connsiteX2" fmla="*/ 202019 w 3051544"/>
                <a:gd name="connsiteY2" fmla="*/ 1839433 h 2866770"/>
                <a:gd name="connsiteX3" fmla="*/ 361507 w 3051544"/>
                <a:gd name="connsiteY3" fmla="*/ 2477386 h 2866770"/>
                <a:gd name="connsiteX4" fmla="*/ 606056 w 3051544"/>
                <a:gd name="connsiteY4" fmla="*/ 2853545 h 2866770"/>
                <a:gd name="connsiteX5" fmla="*/ 1073888 w 3051544"/>
                <a:gd name="connsiteY5" fmla="*/ 2009554 h 2866770"/>
                <a:gd name="connsiteX6" fmla="*/ 1403498 w 3051544"/>
                <a:gd name="connsiteY6" fmla="*/ 1648047 h 2866770"/>
                <a:gd name="connsiteX7" fmla="*/ 1881963 w 3051544"/>
                <a:gd name="connsiteY7" fmla="*/ 1499191 h 2866770"/>
                <a:gd name="connsiteX8" fmla="*/ 3051544 w 3051544"/>
                <a:gd name="connsiteY8" fmla="*/ 1467294 h 2866770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403498 w 3051544"/>
                <a:gd name="connsiteY6" fmla="*/ 1648047 h 2859168"/>
                <a:gd name="connsiteX7" fmla="*/ 1881963 w 3051544"/>
                <a:gd name="connsiteY7" fmla="*/ 1499191 h 2859168"/>
                <a:gd name="connsiteX8" fmla="*/ 3051544 w 3051544"/>
                <a:gd name="connsiteY8" fmla="*/ 1467294 h 2859168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509824 w 3051544"/>
                <a:gd name="connsiteY6" fmla="*/ 1608457 h 2859168"/>
                <a:gd name="connsiteX7" fmla="*/ 1881963 w 3051544"/>
                <a:gd name="connsiteY7" fmla="*/ 1499191 h 2859168"/>
                <a:gd name="connsiteX8" fmla="*/ 3051544 w 3051544"/>
                <a:gd name="connsiteY8" fmla="*/ 1467294 h 2859168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180214 w 3051544"/>
                <a:gd name="connsiteY6" fmla="*/ 1821167 h 2859168"/>
                <a:gd name="connsiteX7" fmla="*/ 1509824 w 3051544"/>
                <a:gd name="connsiteY7" fmla="*/ 1608457 h 2859168"/>
                <a:gd name="connsiteX8" fmla="*/ 1881963 w 3051544"/>
                <a:gd name="connsiteY8" fmla="*/ 1499191 h 2859168"/>
                <a:gd name="connsiteX9" fmla="*/ 3051544 w 3051544"/>
                <a:gd name="connsiteY9" fmla="*/ 1467294 h 2859168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180214 w 3051544"/>
                <a:gd name="connsiteY6" fmla="*/ 1821167 h 2859168"/>
                <a:gd name="connsiteX7" fmla="*/ 1520457 w 3051544"/>
                <a:gd name="connsiteY7" fmla="*/ 1539173 h 2859168"/>
                <a:gd name="connsiteX8" fmla="*/ 1881963 w 3051544"/>
                <a:gd name="connsiteY8" fmla="*/ 1499191 h 2859168"/>
                <a:gd name="connsiteX9" fmla="*/ 3051544 w 3051544"/>
                <a:gd name="connsiteY9" fmla="*/ 1467294 h 2859168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180214 w 3051544"/>
                <a:gd name="connsiteY6" fmla="*/ 1821167 h 2859168"/>
                <a:gd name="connsiteX7" fmla="*/ 1520457 w 3051544"/>
                <a:gd name="connsiteY7" fmla="*/ 1539173 h 2859168"/>
                <a:gd name="connsiteX8" fmla="*/ 2169042 w 3051544"/>
                <a:gd name="connsiteY8" fmla="*/ 1410112 h 2859168"/>
                <a:gd name="connsiteX9" fmla="*/ 3051544 w 3051544"/>
                <a:gd name="connsiteY9" fmla="*/ 1467294 h 2859168"/>
                <a:gd name="connsiteX0" fmla="*/ 0 w 3147237"/>
                <a:gd name="connsiteY0" fmla="*/ 0 h 2859168"/>
                <a:gd name="connsiteX1" fmla="*/ 95693 w 3147237"/>
                <a:gd name="connsiteY1" fmla="*/ 1073154 h 2859168"/>
                <a:gd name="connsiteX2" fmla="*/ 202019 w 3147237"/>
                <a:gd name="connsiteY2" fmla="*/ 1839433 h 2859168"/>
                <a:gd name="connsiteX3" fmla="*/ 361507 w 3147237"/>
                <a:gd name="connsiteY3" fmla="*/ 2477386 h 2859168"/>
                <a:gd name="connsiteX4" fmla="*/ 606056 w 3147237"/>
                <a:gd name="connsiteY4" fmla="*/ 2853545 h 2859168"/>
                <a:gd name="connsiteX5" fmla="*/ 946297 w 3147237"/>
                <a:gd name="connsiteY5" fmla="*/ 2197609 h 2859168"/>
                <a:gd name="connsiteX6" fmla="*/ 1180214 w 3147237"/>
                <a:gd name="connsiteY6" fmla="*/ 1821167 h 2859168"/>
                <a:gd name="connsiteX7" fmla="*/ 1520457 w 3147237"/>
                <a:gd name="connsiteY7" fmla="*/ 1539173 h 2859168"/>
                <a:gd name="connsiteX8" fmla="*/ 2169042 w 3147237"/>
                <a:gd name="connsiteY8" fmla="*/ 1410112 h 2859168"/>
                <a:gd name="connsiteX9" fmla="*/ 3147237 w 3147237"/>
                <a:gd name="connsiteY9" fmla="*/ 1348523 h 2859168"/>
                <a:gd name="connsiteX0" fmla="*/ 0 w 3147237"/>
                <a:gd name="connsiteY0" fmla="*/ 0 h 2859168"/>
                <a:gd name="connsiteX1" fmla="*/ 95693 w 3147237"/>
                <a:gd name="connsiteY1" fmla="*/ 1073154 h 2859168"/>
                <a:gd name="connsiteX2" fmla="*/ 202019 w 3147237"/>
                <a:gd name="connsiteY2" fmla="*/ 1839433 h 2859168"/>
                <a:gd name="connsiteX3" fmla="*/ 361507 w 3147237"/>
                <a:gd name="connsiteY3" fmla="*/ 2477386 h 2859168"/>
                <a:gd name="connsiteX4" fmla="*/ 606056 w 3147237"/>
                <a:gd name="connsiteY4" fmla="*/ 2853545 h 2859168"/>
                <a:gd name="connsiteX5" fmla="*/ 946297 w 3147237"/>
                <a:gd name="connsiteY5" fmla="*/ 2197609 h 2859168"/>
                <a:gd name="connsiteX6" fmla="*/ 1180214 w 3147237"/>
                <a:gd name="connsiteY6" fmla="*/ 1821167 h 2859168"/>
                <a:gd name="connsiteX7" fmla="*/ 1520457 w 3147237"/>
                <a:gd name="connsiteY7" fmla="*/ 1539173 h 2859168"/>
                <a:gd name="connsiteX8" fmla="*/ 2169042 w 3147237"/>
                <a:gd name="connsiteY8" fmla="*/ 1390317 h 2859168"/>
                <a:gd name="connsiteX9" fmla="*/ 3147237 w 3147237"/>
                <a:gd name="connsiteY9" fmla="*/ 1348523 h 2859168"/>
                <a:gd name="connsiteX0" fmla="*/ 0 w 3147237"/>
                <a:gd name="connsiteY0" fmla="*/ 0 h 2859168"/>
                <a:gd name="connsiteX1" fmla="*/ 95693 w 3147237"/>
                <a:gd name="connsiteY1" fmla="*/ 1073154 h 2859168"/>
                <a:gd name="connsiteX2" fmla="*/ 202019 w 3147237"/>
                <a:gd name="connsiteY2" fmla="*/ 1839433 h 2859168"/>
                <a:gd name="connsiteX3" fmla="*/ 361507 w 3147237"/>
                <a:gd name="connsiteY3" fmla="*/ 2477386 h 2859168"/>
                <a:gd name="connsiteX4" fmla="*/ 606056 w 3147237"/>
                <a:gd name="connsiteY4" fmla="*/ 2853545 h 2859168"/>
                <a:gd name="connsiteX5" fmla="*/ 946297 w 3147237"/>
                <a:gd name="connsiteY5" fmla="*/ 2197609 h 2859168"/>
                <a:gd name="connsiteX6" fmla="*/ 1180214 w 3147237"/>
                <a:gd name="connsiteY6" fmla="*/ 1821167 h 2859168"/>
                <a:gd name="connsiteX7" fmla="*/ 1520457 w 3147237"/>
                <a:gd name="connsiteY7" fmla="*/ 1539173 h 2859168"/>
                <a:gd name="connsiteX8" fmla="*/ 2169042 w 3147237"/>
                <a:gd name="connsiteY8" fmla="*/ 1390317 h 2859168"/>
                <a:gd name="connsiteX9" fmla="*/ 3147237 w 3147237"/>
                <a:gd name="connsiteY9" fmla="*/ 1348523 h 2859168"/>
                <a:gd name="connsiteX0" fmla="*/ 0 w 3147237"/>
                <a:gd name="connsiteY0" fmla="*/ 0 h 2859168"/>
                <a:gd name="connsiteX1" fmla="*/ 95693 w 3147237"/>
                <a:gd name="connsiteY1" fmla="*/ 1073154 h 2859168"/>
                <a:gd name="connsiteX2" fmla="*/ 202019 w 3147237"/>
                <a:gd name="connsiteY2" fmla="*/ 1839433 h 2859168"/>
                <a:gd name="connsiteX3" fmla="*/ 361507 w 3147237"/>
                <a:gd name="connsiteY3" fmla="*/ 2477386 h 2859168"/>
                <a:gd name="connsiteX4" fmla="*/ 606056 w 3147237"/>
                <a:gd name="connsiteY4" fmla="*/ 2853545 h 2859168"/>
                <a:gd name="connsiteX5" fmla="*/ 946297 w 3147237"/>
                <a:gd name="connsiteY5" fmla="*/ 2197609 h 2859168"/>
                <a:gd name="connsiteX6" fmla="*/ 1180214 w 3147237"/>
                <a:gd name="connsiteY6" fmla="*/ 1821167 h 2859168"/>
                <a:gd name="connsiteX7" fmla="*/ 1520457 w 3147237"/>
                <a:gd name="connsiteY7" fmla="*/ 1539173 h 2859168"/>
                <a:gd name="connsiteX8" fmla="*/ 2083982 w 3147237"/>
                <a:gd name="connsiteY8" fmla="*/ 1390317 h 2859168"/>
                <a:gd name="connsiteX9" fmla="*/ 3147237 w 3147237"/>
                <a:gd name="connsiteY9" fmla="*/ 1348523 h 28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7237" h="2859168">
                  <a:moveTo>
                    <a:pt x="0" y="0"/>
                  </a:moveTo>
                  <a:cubicBezTo>
                    <a:pt x="34556" y="378342"/>
                    <a:pt x="62023" y="766582"/>
                    <a:pt x="95693" y="1073154"/>
                  </a:cubicBezTo>
                  <a:cubicBezTo>
                    <a:pt x="129363" y="1379726"/>
                    <a:pt x="157717" y="1605394"/>
                    <a:pt x="202019" y="1839433"/>
                  </a:cubicBezTo>
                  <a:cubicBezTo>
                    <a:pt x="246321" y="2073472"/>
                    <a:pt x="294168" y="2308367"/>
                    <a:pt x="361507" y="2477386"/>
                  </a:cubicBezTo>
                  <a:cubicBezTo>
                    <a:pt x="428846" y="2646405"/>
                    <a:pt x="508591" y="2900174"/>
                    <a:pt x="606056" y="2853545"/>
                  </a:cubicBezTo>
                  <a:cubicBezTo>
                    <a:pt x="703521" y="2806916"/>
                    <a:pt x="850604" y="2369672"/>
                    <a:pt x="946297" y="2197609"/>
                  </a:cubicBezTo>
                  <a:cubicBezTo>
                    <a:pt x="1041990" y="2025546"/>
                    <a:pt x="1086293" y="1919359"/>
                    <a:pt x="1180214" y="1821167"/>
                  </a:cubicBezTo>
                  <a:cubicBezTo>
                    <a:pt x="1274135" y="1722975"/>
                    <a:pt x="1369829" y="1610981"/>
                    <a:pt x="1520457" y="1539173"/>
                  </a:cubicBezTo>
                  <a:cubicBezTo>
                    <a:pt x="1671085" y="1467365"/>
                    <a:pt x="1809308" y="1427531"/>
                    <a:pt x="2083982" y="1390317"/>
                  </a:cubicBezTo>
                  <a:cubicBezTo>
                    <a:pt x="2358656" y="1353103"/>
                    <a:pt x="2699783" y="1345864"/>
                    <a:pt x="3147237" y="134852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47F3CF-A48F-403C-85CE-EB07279A71F1}"/>
                </a:ext>
              </a:extLst>
            </p:cNvPr>
            <p:cNvSpPr/>
            <p:nvPr/>
          </p:nvSpPr>
          <p:spPr>
            <a:xfrm>
              <a:off x="7421454" y="2148256"/>
              <a:ext cx="521015" cy="3857154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0F9423-90D9-4478-97B2-3D1C382634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1450" y="3871925"/>
              <a:ext cx="441458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1CD978-99FF-4670-A111-9DD526A022E9}"/>
                </a:ext>
              </a:extLst>
            </p:cNvPr>
            <p:cNvSpPr txBox="1"/>
            <p:nvPr/>
          </p:nvSpPr>
          <p:spPr>
            <a:xfrm rot="16200000">
              <a:off x="6571042" y="4640541"/>
              <a:ext cx="2221839" cy="59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>
                  <a:solidFill>
                    <a:schemeClr val="accent1">
                      <a:lumMod val="50000"/>
                    </a:schemeClr>
                  </a:solidFill>
                </a:rPr>
                <a:t>Επικράτηση </a:t>
              </a:r>
              <a:r>
                <a:rPr lang="el-GR" sz="1400" dirty="0" err="1">
                  <a:solidFill>
                    <a:schemeClr val="accent1">
                      <a:lumMod val="50000"/>
                    </a:schemeClr>
                  </a:solidFill>
                </a:rPr>
                <a:t>Απωστικών</a:t>
              </a:r>
              <a:r>
                <a:rPr lang="el-GR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r>
                <a:rPr lang="el-GR" sz="1400" dirty="0">
                  <a:solidFill>
                    <a:schemeClr val="accent1">
                      <a:lumMod val="50000"/>
                    </a:schemeClr>
                  </a:solidFill>
                </a:rPr>
                <a:t>Αλληλεπιδράσεων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0E0C2B8-50D3-4081-B1AC-A609FDBE2D98}"/>
                </a:ext>
              </a:extLst>
            </p:cNvPr>
            <p:cNvCxnSpPr/>
            <p:nvPr/>
          </p:nvCxnSpPr>
          <p:spPr>
            <a:xfrm flipV="1">
              <a:off x="7421448" y="2003610"/>
              <a:ext cx="0" cy="4001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C01E6D-93DB-4A8E-AD61-3B1580EE4963}"/>
                </a:ext>
              </a:extLst>
            </p:cNvPr>
            <p:cNvSpPr txBox="1"/>
            <p:nvPr/>
          </p:nvSpPr>
          <p:spPr>
            <a:xfrm>
              <a:off x="7099621" y="3667012"/>
              <a:ext cx="343798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0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EC970-5C8F-4FC2-88DD-1C9A5FF46691}"/>
                </a:ext>
              </a:extLst>
            </p:cNvPr>
            <p:cNvSpPr txBox="1"/>
            <p:nvPr/>
          </p:nvSpPr>
          <p:spPr>
            <a:xfrm>
              <a:off x="7045512" y="1743285"/>
              <a:ext cx="338316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/>
                <a:t>Ε</a:t>
              </a:r>
              <a:endParaRPr lang="en-US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B5B6D5-3B37-41F9-9A1B-49C61F424F46}"/>
                </a:ext>
              </a:extLst>
            </p:cNvPr>
            <p:cNvSpPr txBox="1"/>
            <p:nvPr/>
          </p:nvSpPr>
          <p:spPr>
            <a:xfrm>
              <a:off x="11892044" y="6005410"/>
              <a:ext cx="299956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D45A0F-94D3-4A28-A853-18874537AFB2}"/>
                </a:ext>
              </a:extLst>
            </p:cNvPr>
            <p:cNvSpPr/>
            <p:nvPr/>
          </p:nvSpPr>
          <p:spPr>
            <a:xfrm>
              <a:off x="7946510" y="2164321"/>
              <a:ext cx="3462596" cy="385715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0E969E-BF4E-4AFB-935E-267D842482F5}"/>
                </a:ext>
              </a:extLst>
            </p:cNvPr>
            <p:cNvSpPr txBox="1"/>
            <p:nvPr/>
          </p:nvSpPr>
          <p:spPr>
            <a:xfrm>
              <a:off x="8984490" y="4785043"/>
              <a:ext cx="2037864" cy="593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>
                  <a:solidFill>
                    <a:srgbClr val="FF0000"/>
                  </a:solidFill>
                </a:rPr>
                <a:t>Επικράτηση Ελκτικών </a:t>
              </a:r>
            </a:p>
            <a:p>
              <a:r>
                <a:rPr lang="el-GR" sz="1400" dirty="0">
                  <a:solidFill>
                    <a:srgbClr val="FF0000"/>
                  </a:solidFill>
                </a:rPr>
                <a:t>Αλληλεπιδράσεων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2E5715-3BC3-4553-93BC-C3B5347B7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7161" y="2896499"/>
              <a:ext cx="662002" cy="658553"/>
            </a:xfrm>
            <a:prstGeom prst="ellipse">
              <a:avLst/>
            </a:prstGeom>
            <a:gradFill flip="none" rotWithShape="1">
              <a:gsLst>
                <a:gs pos="17000">
                  <a:srgbClr val="FF99FF"/>
                </a:gs>
                <a:gs pos="81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BACEEC-B6AB-42B0-B2A7-7B71497171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18229" y="2985001"/>
              <a:ext cx="496501" cy="493915"/>
            </a:xfrm>
            <a:prstGeom prst="ellipse">
              <a:avLst/>
            </a:prstGeom>
            <a:gradFill flip="none" rotWithShape="1">
              <a:gsLst>
                <a:gs pos="17000">
                  <a:schemeClr val="accent1">
                    <a:lumMod val="40000"/>
                    <a:lumOff val="60000"/>
                  </a:schemeClr>
                </a:gs>
                <a:gs pos="81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981E64E-6310-4B4E-8357-BBE4F8E355F6}"/>
                </a:ext>
              </a:extLst>
            </p:cNvPr>
            <p:cNvSpPr/>
            <p:nvPr/>
          </p:nvSpPr>
          <p:spPr>
            <a:xfrm rot="5400000">
              <a:off x="9490141" y="2375321"/>
              <a:ext cx="237104" cy="619068"/>
            </a:xfrm>
            <a:prstGeom prst="leftBrac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56765C-D20B-4286-8DF0-F0070C9F52D6}"/>
                </a:ext>
              </a:extLst>
            </p:cNvPr>
            <p:cNvSpPr txBox="1"/>
            <p:nvPr/>
          </p:nvSpPr>
          <p:spPr>
            <a:xfrm>
              <a:off x="9452483" y="2119712"/>
              <a:ext cx="303609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</a:rPr>
                <a:t>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EAE336-1404-4F90-B126-8C4DD9D1CBEC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>
              <a:off x="9299163" y="3225776"/>
              <a:ext cx="619066" cy="618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01D01F-1D84-4429-BB09-A3D5EEEC0E4F}"/>
                </a:ext>
              </a:extLst>
            </p:cNvPr>
            <p:cNvSpPr txBox="1"/>
            <p:nvPr/>
          </p:nvSpPr>
          <p:spPr>
            <a:xfrm>
              <a:off x="7265160" y="6021475"/>
              <a:ext cx="343798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0</a:t>
              </a:r>
              <a:endParaRPr lang="en-US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E406CE8-29FE-4489-A60D-8E2FA0A79F80}"/>
                </a:ext>
              </a:extLst>
            </p:cNvPr>
            <p:cNvCxnSpPr/>
            <p:nvPr/>
          </p:nvCxnSpPr>
          <p:spPr>
            <a:xfrm flipH="1">
              <a:off x="7809184" y="6330859"/>
              <a:ext cx="1643299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3ECBC7-E98B-4BD4-88A8-9875C6977020}"/>
                </a:ext>
              </a:extLst>
            </p:cNvPr>
            <p:cNvSpPr txBox="1"/>
            <p:nvPr/>
          </p:nvSpPr>
          <p:spPr>
            <a:xfrm>
              <a:off x="8158797" y="6358209"/>
              <a:ext cx="969646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</a:rPr>
                <a:t>Επαφή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5DE4EE0-06B9-491B-8C4F-BE2D5A0ADE6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815751" y="2469326"/>
              <a:ext cx="1634738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411DF46-4EF8-4943-A146-B46DD004B56F}"/>
                </a:ext>
              </a:extLst>
            </p:cNvPr>
            <p:cNvCxnSpPr>
              <a:stCxn id="22" idx="2"/>
              <a:endCxn id="20" idx="6"/>
            </p:cNvCxnSpPr>
            <p:nvPr/>
          </p:nvCxnSpPr>
          <p:spPr>
            <a:xfrm>
              <a:off x="9299159" y="2803407"/>
              <a:ext cx="4" cy="422369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1FAD67D-CBD5-4335-85DB-703B19FDCFA3}"/>
                </a:ext>
              </a:extLst>
            </p:cNvPr>
            <p:cNvCxnSpPr/>
            <p:nvPr/>
          </p:nvCxnSpPr>
          <p:spPr>
            <a:xfrm>
              <a:off x="9919395" y="2785679"/>
              <a:ext cx="4" cy="422369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6DE2D3E-568F-4EF0-9656-D8F9F023EFFE}"/>
              </a:ext>
            </a:extLst>
          </p:cNvPr>
          <p:cNvSpPr/>
          <p:nvPr/>
        </p:nvSpPr>
        <p:spPr>
          <a:xfrm>
            <a:off x="0" y="932639"/>
            <a:ext cx="719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7030A0"/>
                </a:solidFill>
              </a:rPr>
              <a:t>Διαμοριακές</a:t>
            </a:r>
            <a:r>
              <a:rPr lang="el-GR" sz="2400" b="1" dirty="0">
                <a:solidFill>
                  <a:srgbClr val="7030A0"/>
                </a:solidFill>
              </a:rPr>
              <a:t> Αλληλεπιδράσεις: </a:t>
            </a:r>
            <a:r>
              <a:rPr lang="el-GR" sz="2400" b="1" i="1" dirty="0">
                <a:solidFill>
                  <a:srgbClr val="FF0000"/>
                </a:solidFill>
              </a:rPr>
              <a:t>Ελκτικές</a:t>
            </a:r>
            <a:r>
              <a:rPr lang="el-GR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vs</a:t>
            </a:r>
            <a:r>
              <a:rPr lang="el-GR" sz="2400" b="1" dirty="0">
                <a:solidFill>
                  <a:srgbClr val="7030A0"/>
                </a:solidFill>
              </a:rPr>
              <a:t>. </a:t>
            </a:r>
            <a:r>
              <a:rPr lang="el-GR" sz="2400" b="1" i="1" dirty="0" err="1">
                <a:solidFill>
                  <a:srgbClr val="002060"/>
                </a:solidFill>
              </a:rPr>
              <a:t>Απωστικές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B293F5-B25C-42CF-8686-E974153C627B}"/>
              </a:ext>
            </a:extLst>
          </p:cNvPr>
          <p:cNvSpPr/>
          <p:nvPr/>
        </p:nvSpPr>
        <p:spPr>
          <a:xfrm>
            <a:off x="78755" y="1605858"/>
            <a:ext cx="3956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2060"/>
                </a:solidFill>
              </a:rPr>
              <a:t>Απωστικές</a:t>
            </a:r>
            <a:r>
              <a:rPr lang="el-GR" sz="2400" b="1" dirty="0">
                <a:solidFill>
                  <a:srgbClr val="002060"/>
                </a:solidFill>
              </a:rPr>
              <a:t> Δυνάμεις </a:t>
            </a:r>
            <a:r>
              <a:rPr lang="el-GR" sz="2400" dirty="0">
                <a:solidFill>
                  <a:srgbClr val="002060"/>
                </a:solidFill>
              </a:rPr>
              <a:t>(</a:t>
            </a:r>
            <a:r>
              <a:rPr lang="el-GR" sz="2400" dirty="0">
                <a:solidFill>
                  <a:srgbClr val="002060"/>
                </a:solidFill>
                <a:sym typeface="Symbol" panose="05050102010706020507" pitchFamily="18" charset="2"/>
              </a:rPr>
              <a:t></a:t>
            </a:r>
            <a:r>
              <a:rPr lang="en-US" sz="2400" dirty="0">
                <a:solidFill>
                  <a:srgbClr val="002060"/>
                </a:solidFill>
                <a:sym typeface="Symbol" panose="05050102010706020507" pitchFamily="18" charset="2"/>
              </a:rPr>
              <a:t> 1/</a:t>
            </a:r>
            <a:r>
              <a:rPr lang="en-US" sz="2400" i="1" dirty="0">
                <a:solidFill>
                  <a:srgbClr val="002060"/>
                </a:solidFill>
              </a:rPr>
              <a:t>r</a:t>
            </a:r>
            <a:r>
              <a:rPr lang="en-US" sz="2400" baseline="30000" dirty="0">
                <a:solidFill>
                  <a:srgbClr val="002060"/>
                </a:solidFill>
              </a:rPr>
              <a:t>12</a:t>
            </a:r>
            <a:r>
              <a:rPr lang="el-GR" sz="2400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D6EC48-F1E5-4083-AF40-1A7EEBB03E4C}"/>
              </a:ext>
            </a:extLst>
          </p:cNvPr>
          <p:cNvSpPr txBox="1"/>
          <p:nvPr/>
        </p:nvSpPr>
        <p:spPr>
          <a:xfrm>
            <a:off x="443021" y="2174901"/>
            <a:ext cx="367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Αλληλεπιδράσεις Μικρής Εμβέλειας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6CF3D0-9927-459C-A59A-C097AAF87EB7}"/>
              </a:ext>
            </a:extLst>
          </p:cNvPr>
          <p:cNvSpPr txBox="1"/>
          <p:nvPr/>
        </p:nvSpPr>
        <p:spPr>
          <a:xfrm>
            <a:off x="443021" y="2538189"/>
            <a:ext cx="482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Σημαντικές σε Υψηλές Πιέσεις – Όριο Επαφής  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A18AB0-359D-407A-800D-C9F264AF3EFD}"/>
              </a:ext>
            </a:extLst>
          </p:cNvPr>
          <p:cNvSpPr txBox="1"/>
          <p:nvPr/>
        </p:nvSpPr>
        <p:spPr>
          <a:xfrm>
            <a:off x="435930" y="2892608"/>
            <a:ext cx="57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Το Πραγματικό Αέριο </a:t>
            </a:r>
            <a:r>
              <a:rPr lang="el-GR" b="1" dirty="0">
                <a:solidFill>
                  <a:srgbClr val="FF0000"/>
                </a:solidFill>
              </a:rPr>
              <a:t>Λιγότερο</a:t>
            </a:r>
            <a:r>
              <a:rPr lang="el-GR" dirty="0"/>
              <a:t> Συμπιεστό από το Ιδανικό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4DB4CF-7B25-49E2-82EA-9EF354B62557}"/>
              </a:ext>
            </a:extLst>
          </p:cNvPr>
          <p:cNvSpPr/>
          <p:nvPr/>
        </p:nvSpPr>
        <p:spPr>
          <a:xfrm>
            <a:off x="46600" y="3438611"/>
            <a:ext cx="364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Ελκτικές Δυνάμεις </a:t>
            </a:r>
            <a:r>
              <a:rPr lang="el-GR" sz="2400" dirty="0">
                <a:solidFill>
                  <a:srgbClr val="002060"/>
                </a:solidFill>
              </a:rPr>
              <a:t>(</a:t>
            </a:r>
            <a:r>
              <a:rPr lang="el-GR" sz="2400" dirty="0">
                <a:solidFill>
                  <a:srgbClr val="002060"/>
                </a:solidFill>
                <a:sym typeface="Symbol" panose="05050102010706020507" pitchFamily="18" charset="2"/>
              </a:rPr>
              <a:t></a:t>
            </a:r>
            <a:r>
              <a:rPr lang="en-US" sz="2400" dirty="0">
                <a:solidFill>
                  <a:srgbClr val="002060"/>
                </a:solidFill>
                <a:sym typeface="Symbol" panose="05050102010706020507" pitchFamily="18" charset="2"/>
              </a:rPr>
              <a:t> 1/</a:t>
            </a:r>
            <a:r>
              <a:rPr lang="en-US" sz="2400" i="1" dirty="0">
                <a:solidFill>
                  <a:srgbClr val="002060"/>
                </a:solidFill>
              </a:rPr>
              <a:t>r</a:t>
            </a:r>
            <a:r>
              <a:rPr lang="el-GR" sz="2400" baseline="30000" dirty="0">
                <a:solidFill>
                  <a:srgbClr val="002060"/>
                </a:solidFill>
              </a:rPr>
              <a:t>6</a:t>
            </a:r>
            <a:r>
              <a:rPr lang="el-GR" sz="2400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86C571-6442-4CB5-A532-B62E6DA88C89}"/>
              </a:ext>
            </a:extLst>
          </p:cNvPr>
          <p:cNvSpPr txBox="1"/>
          <p:nvPr/>
        </p:nvSpPr>
        <p:spPr>
          <a:xfrm>
            <a:off x="410866" y="4007654"/>
            <a:ext cx="408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Αλληλεπιδράσεις Ενδιάμεσης Εμβέλειας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07CCE8-0C3C-46D1-9E92-5AE0724F5908}"/>
              </a:ext>
            </a:extLst>
          </p:cNvPr>
          <p:cNvSpPr txBox="1"/>
          <p:nvPr/>
        </p:nvSpPr>
        <p:spPr>
          <a:xfrm>
            <a:off x="410866" y="4373772"/>
            <a:ext cx="6599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Σημαντικές σε Χαμηλές Πιέσεις και Θερμοκρασίες Όταν τα Μόρια</a:t>
            </a:r>
          </a:p>
          <a:p>
            <a:r>
              <a:rPr lang="el-GR" dirty="0"/>
              <a:t>    Έχουν Χαμηλό Ενεργειακό Περιεχόμενο (Κινούνται Αργά)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486B2F-3BF1-40A8-AF57-502A400903B2}"/>
              </a:ext>
            </a:extLst>
          </p:cNvPr>
          <p:cNvSpPr txBox="1"/>
          <p:nvPr/>
        </p:nvSpPr>
        <p:spPr>
          <a:xfrm>
            <a:off x="409289" y="5001954"/>
            <a:ext cx="617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Το Πραγματικό Αέριο </a:t>
            </a:r>
            <a:r>
              <a:rPr lang="el-GR" b="1" dirty="0">
                <a:solidFill>
                  <a:srgbClr val="FF0000"/>
                </a:solidFill>
              </a:rPr>
              <a:t>Περισσότερο</a:t>
            </a:r>
            <a:r>
              <a:rPr lang="el-GR" dirty="0"/>
              <a:t> Συμπιεστό από το Ιδανικό</a:t>
            </a:r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583B3A3-C7F7-47ED-87C1-12DE0ED31A44}"/>
              </a:ext>
            </a:extLst>
          </p:cNvPr>
          <p:cNvSpPr/>
          <p:nvPr/>
        </p:nvSpPr>
        <p:spPr>
          <a:xfrm>
            <a:off x="28628" y="1490286"/>
            <a:ext cx="6916702" cy="4001800"/>
          </a:xfrm>
          <a:prstGeom prst="roundRect">
            <a:avLst>
              <a:gd name="adj" fmla="val 9584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E6CABB-322C-4DF4-B96A-9BC1EFF36731}"/>
              </a:ext>
            </a:extLst>
          </p:cNvPr>
          <p:cNvSpPr txBox="1"/>
          <p:nvPr/>
        </p:nvSpPr>
        <p:spPr>
          <a:xfrm>
            <a:off x="347486" y="5802209"/>
            <a:ext cx="6405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Οι Αποκλίσεις Παρατηρούνται σε </a:t>
            </a:r>
            <a:r>
              <a:rPr lang="el-GR" sz="2400" b="1" dirty="0">
                <a:solidFill>
                  <a:srgbClr val="FF99FF"/>
                </a:solidFill>
              </a:rPr>
              <a:t>Υψηλές Πιέσεις</a:t>
            </a:r>
          </a:p>
          <a:p>
            <a:r>
              <a:rPr lang="el-GR" sz="2400" b="1" dirty="0">
                <a:solidFill>
                  <a:srgbClr val="FF99FF"/>
                </a:solidFill>
              </a:rPr>
              <a:t> </a:t>
            </a:r>
            <a:r>
              <a:rPr lang="el-GR" sz="2400" dirty="0">
                <a:solidFill>
                  <a:srgbClr val="FF99FF"/>
                </a:solidFill>
              </a:rPr>
              <a:t>(</a:t>
            </a:r>
            <a:r>
              <a:rPr lang="el-GR" sz="2400" i="1" dirty="0" err="1">
                <a:solidFill>
                  <a:srgbClr val="FF99FF"/>
                </a:solidFill>
              </a:rPr>
              <a:t>Απωστικές</a:t>
            </a:r>
            <a:r>
              <a:rPr lang="el-GR" sz="2400" dirty="0">
                <a:solidFill>
                  <a:srgbClr val="FF99FF"/>
                </a:solidFill>
              </a:rPr>
              <a:t>)</a:t>
            </a:r>
            <a:r>
              <a:rPr lang="el-GR" sz="2400" dirty="0">
                <a:solidFill>
                  <a:schemeClr val="bg1"/>
                </a:solidFill>
              </a:rPr>
              <a:t> ή </a:t>
            </a:r>
            <a:r>
              <a:rPr lang="el-GR" sz="2400" b="1" dirty="0">
                <a:solidFill>
                  <a:srgbClr val="FFFF00"/>
                </a:solidFill>
              </a:rPr>
              <a:t>Χαμηλές Θερμοκρασίες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l-GR" sz="2400" i="1" dirty="0">
                <a:solidFill>
                  <a:srgbClr val="FFFF00"/>
                </a:solidFill>
              </a:rPr>
              <a:t>Ελκτικές</a:t>
            </a:r>
            <a:r>
              <a:rPr lang="el-GR" sz="2400" dirty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E58B1-1BEE-444F-862E-D7FF26D20D76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4A172-014D-4BF5-842F-BD891DB273ED}"/>
              </a:ext>
            </a:extLst>
          </p:cNvPr>
          <p:cNvSpPr txBox="1"/>
          <p:nvPr/>
        </p:nvSpPr>
        <p:spPr>
          <a:xfrm>
            <a:off x="1506795" y="135227"/>
            <a:ext cx="9415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Φυσική Ερμηνεία</a:t>
            </a:r>
            <a:r>
              <a:rPr lang="en-US" sz="2800" b="1" dirty="0"/>
              <a:t>:</a:t>
            </a:r>
            <a:r>
              <a:rPr lang="el-GR" sz="2800" b="1" dirty="0"/>
              <a:t> Έργο Εκτόνωσης (-) – Συμπίεσης (+) Αερίου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0AB50-614E-46EA-A181-D74D5F8A7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770543"/>
            <a:ext cx="11410950" cy="3295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F9526-B61C-4EB3-A397-4491A91C5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770542"/>
            <a:ext cx="11410950" cy="32956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0A6201-101D-42F5-8030-CE5845848068}"/>
              </a:ext>
            </a:extLst>
          </p:cNvPr>
          <p:cNvSpPr/>
          <p:nvPr/>
        </p:nvSpPr>
        <p:spPr>
          <a:xfrm>
            <a:off x="632527" y="1849780"/>
            <a:ext cx="1179560" cy="582817"/>
          </a:xfrm>
          <a:prstGeom prst="roundRect">
            <a:avLst>
              <a:gd name="adj" fmla="val 479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3DB3E-FC79-4053-B7BF-5A3A4A58CC60}"/>
              </a:ext>
            </a:extLst>
          </p:cNvPr>
          <p:cNvSpPr txBox="1"/>
          <p:nvPr/>
        </p:nvSpPr>
        <p:spPr>
          <a:xfrm>
            <a:off x="753519" y="1873205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l-GR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505F3B-C5C6-4CA5-BA66-C05C4364991B}"/>
              </a:ext>
            </a:extLst>
          </p:cNvPr>
          <p:cNvSpPr/>
          <p:nvPr/>
        </p:nvSpPr>
        <p:spPr>
          <a:xfrm>
            <a:off x="10481720" y="1843804"/>
            <a:ext cx="1030971" cy="582817"/>
          </a:xfrm>
          <a:prstGeom prst="roundRect">
            <a:avLst>
              <a:gd name="adj" fmla="val 479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3D401D-FF40-4260-B4D3-9EB7CD07EE5C}"/>
              </a:ext>
            </a:extLst>
          </p:cNvPr>
          <p:cNvSpPr txBox="1"/>
          <p:nvPr/>
        </p:nvSpPr>
        <p:spPr>
          <a:xfrm>
            <a:off x="10513114" y="1873602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sz="28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V</a:t>
            </a:r>
            <a:r>
              <a:rPr lang="en-GB" sz="28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8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A86A969-5395-4354-9DE1-CBF0D2EA21A3}"/>
              </a:ext>
            </a:extLst>
          </p:cNvPr>
          <p:cNvSpPr/>
          <p:nvPr/>
        </p:nvSpPr>
        <p:spPr>
          <a:xfrm rot="16200000">
            <a:off x="5859929" y="-890359"/>
            <a:ext cx="472142" cy="4840941"/>
          </a:xfrm>
          <a:prstGeom prst="rightBrace">
            <a:avLst>
              <a:gd name="adj1" fmla="val 41244"/>
              <a:gd name="adj2" fmla="val 4963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DC328-10A0-4E19-B322-D2893628A418}"/>
              </a:ext>
            </a:extLst>
          </p:cNvPr>
          <p:cNvSpPr txBox="1"/>
          <p:nvPr/>
        </p:nvSpPr>
        <p:spPr>
          <a:xfrm>
            <a:off x="5623755" y="74490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</a:rPr>
              <a:t>Δ</a:t>
            </a:r>
            <a:r>
              <a:rPr lang="en-US" sz="2800" b="1" dirty="0">
                <a:solidFill>
                  <a:srgbClr val="7030A0"/>
                </a:solidFill>
              </a:rPr>
              <a:t>P&gt;0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659F1B-EDC5-43DF-902F-C36BE35F25D3}"/>
              </a:ext>
            </a:extLst>
          </p:cNvPr>
          <p:cNvSpPr/>
          <p:nvPr/>
        </p:nvSpPr>
        <p:spPr>
          <a:xfrm>
            <a:off x="632527" y="4404138"/>
            <a:ext cx="842683" cy="582817"/>
          </a:xfrm>
          <a:prstGeom prst="roundRect">
            <a:avLst>
              <a:gd name="adj" fmla="val 479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E486E-19FD-4EDD-9189-E4F850C728C9}"/>
              </a:ext>
            </a:extLst>
          </p:cNvPr>
          <p:cNvSpPr txBox="1"/>
          <p:nvPr/>
        </p:nvSpPr>
        <p:spPr>
          <a:xfrm>
            <a:off x="806684" y="443393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4EF996-EBAB-4B54-BA2B-5AB7AE7EB812}"/>
              </a:ext>
            </a:extLst>
          </p:cNvPr>
          <p:cNvSpPr/>
          <p:nvPr/>
        </p:nvSpPr>
        <p:spPr>
          <a:xfrm>
            <a:off x="10670008" y="4404138"/>
            <a:ext cx="842683" cy="582817"/>
          </a:xfrm>
          <a:prstGeom prst="roundRect">
            <a:avLst>
              <a:gd name="adj" fmla="val 479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9C90C-B382-4639-8F4A-D7AEE13E8EA2}"/>
              </a:ext>
            </a:extLst>
          </p:cNvPr>
          <p:cNvSpPr txBox="1"/>
          <p:nvPr/>
        </p:nvSpPr>
        <p:spPr>
          <a:xfrm>
            <a:off x="10882480" y="443393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sz="28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8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268CAA4-660D-45A0-B8FB-2BD8F6C37F1E}"/>
              </a:ext>
            </a:extLst>
          </p:cNvPr>
          <p:cNvSpPr/>
          <p:nvPr/>
        </p:nvSpPr>
        <p:spPr>
          <a:xfrm rot="5400000" flipV="1">
            <a:off x="5859927" y="2881793"/>
            <a:ext cx="472142" cy="4840941"/>
          </a:xfrm>
          <a:prstGeom prst="rightBrace">
            <a:avLst>
              <a:gd name="adj1" fmla="val 41244"/>
              <a:gd name="adj2" fmla="val 4963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255931-E95A-4FA5-8E70-328C9DD495F8}"/>
              </a:ext>
            </a:extLst>
          </p:cNvPr>
          <p:cNvSpPr txBox="1"/>
          <p:nvPr/>
        </p:nvSpPr>
        <p:spPr>
          <a:xfrm>
            <a:off x="5804894" y="5685571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</a:rPr>
              <a:t>Δ</a:t>
            </a:r>
            <a:r>
              <a:rPr lang="en-US" sz="2800" b="1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3D51C94-97EF-4D6C-AFB1-AA18C18C344C}"/>
              </a:ext>
            </a:extLst>
          </p:cNvPr>
          <p:cNvSpPr/>
          <p:nvPr/>
        </p:nvSpPr>
        <p:spPr>
          <a:xfrm>
            <a:off x="5038162" y="2408774"/>
            <a:ext cx="2623670" cy="2007316"/>
          </a:xfrm>
          <a:prstGeom prst="rightArrow">
            <a:avLst>
              <a:gd name="adj1" fmla="val 50000"/>
              <a:gd name="adj2" fmla="val 46827"/>
            </a:avLst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61000">
                <a:srgbClr val="002060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FC423-39F3-41B8-81E1-ED978AD44CA8}"/>
              </a:ext>
            </a:extLst>
          </p:cNvPr>
          <p:cNvSpPr txBox="1"/>
          <p:nvPr/>
        </p:nvSpPr>
        <p:spPr>
          <a:xfrm>
            <a:off x="1848331" y="5116507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 = -P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V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188CDA-2919-46DA-8247-4EF5B80FB0A9}"/>
              </a:ext>
            </a:extLst>
          </p:cNvPr>
          <p:cNvSpPr txBox="1"/>
          <p:nvPr/>
        </p:nvSpPr>
        <p:spPr>
          <a:xfrm>
            <a:off x="8859607" y="5118188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0070C0"/>
                </a:solidFill>
              </a:rPr>
              <a:t>w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dirty="0">
                <a:solidFill>
                  <a:srgbClr val="0070C0"/>
                </a:solidFill>
              </a:rPr>
              <a:t> = +P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dirty="0">
                <a:solidFill>
                  <a:srgbClr val="0070C0"/>
                </a:solidFill>
              </a:rPr>
              <a:t>V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endParaRPr 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DDEE2C-2C69-460C-9443-6E7AF72BBECA}"/>
              </a:ext>
            </a:extLst>
          </p:cNvPr>
          <p:cNvSpPr txBox="1"/>
          <p:nvPr/>
        </p:nvSpPr>
        <p:spPr>
          <a:xfrm>
            <a:off x="7826023" y="5560981"/>
            <a:ext cx="3741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Συμπίεση: Το Σύστημα Προσλαμβάνει</a:t>
            </a:r>
          </a:p>
          <a:p>
            <a:pPr algn="ctr"/>
            <a:r>
              <a:rPr lang="el-GR" dirty="0">
                <a:solidFill>
                  <a:srgbClr val="0070C0"/>
                </a:solidFill>
              </a:rPr>
              <a:t>Έργο από το Περιβάλλον (+)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9059D-A7B1-4495-937A-CA46B3AF4782}"/>
              </a:ext>
            </a:extLst>
          </p:cNvPr>
          <p:cNvSpPr txBox="1"/>
          <p:nvPr/>
        </p:nvSpPr>
        <p:spPr>
          <a:xfrm>
            <a:off x="1073472" y="5562460"/>
            <a:ext cx="3292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Εκτόνωση: Το Σύστημα Αποδίδει </a:t>
            </a:r>
          </a:p>
          <a:p>
            <a:pPr algn="ctr"/>
            <a:r>
              <a:rPr lang="el-GR" dirty="0">
                <a:solidFill>
                  <a:srgbClr val="FF0000"/>
                </a:solidFill>
              </a:rPr>
              <a:t>Έργο στο Περιβάλλον (-)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2D33F2-1DDB-4E3C-B677-7E20A1697495}"/>
              </a:ext>
            </a:extLst>
          </p:cNvPr>
          <p:cNvSpPr txBox="1"/>
          <p:nvPr/>
        </p:nvSpPr>
        <p:spPr>
          <a:xfrm>
            <a:off x="4049959" y="6315011"/>
            <a:ext cx="4329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>
                <a:solidFill>
                  <a:srgbClr val="7030A0"/>
                </a:solidFill>
              </a:rPr>
              <a:t>W</a:t>
            </a:r>
            <a:r>
              <a:rPr lang="en-GB" sz="2800" b="1" baseline="-25000" dirty="0" err="1">
                <a:solidFill>
                  <a:srgbClr val="7030A0"/>
                </a:solidFill>
              </a:rPr>
              <a:t>tot</a:t>
            </a:r>
            <a:r>
              <a:rPr lang="en-GB" sz="2800" b="1" dirty="0">
                <a:solidFill>
                  <a:srgbClr val="7030A0"/>
                </a:solidFill>
              </a:rPr>
              <a:t> = </a:t>
            </a:r>
            <a:r>
              <a:rPr lang="en-GB" sz="2800" b="1" i="1" dirty="0">
                <a:solidFill>
                  <a:srgbClr val="FF0000"/>
                </a:solidFill>
              </a:rPr>
              <a:t>w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7030A0"/>
                </a:solidFill>
              </a:rPr>
              <a:t> + </a:t>
            </a:r>
            <a:r>
              <a:rPr lang="en-GB" sz="2800" b="1" i="1" dirty="0">
                <a:solidFill>
                  <a:srgbClr val="0070C0"/>
                </a:solidFill>
              </a:rPr>
              <a:t>w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dirty="0">
                <a:solidFill>
                  <a:srgbClr val="7030A0"/>
                </a:solidFill>
              </a:rPr>
              <a:t> = -</a:t>
            </a:r>
            <a:r>
              <a:rPr lang="en-GB" sz="2800" b="1" dirty="0">
                <a:solidFill>
                  <a:srgbClr val="FF0000"/>
                </a:solidFill>
              </a:rPr>
              <a:t>P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V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baseline="-25000" dirty="0">
                <a:solidFill>
                  <a:srgbClr val="7030A0"/>
                </a:solidFill>
              </a:rPr>
              <a:t> </a:t>
            </a:r>
            <a:r>
              <a:rPr lang="en-GB" sz="2800" b="1" dirty="0">
                <a:solidFill>
                  <a:srgbClr val="7030A0"/>
                </a:solidFill>
              </a:rPr>
              <a:t>+ </a:t>
            </a:r>
            <a:r>
              <a:rPr lang="en-GB" sz="2800" b="1" dirty="0">
                <a:solidFill>
                  <a:srgbClr val="0070C0"/>
                </a:solidFill>
              </a:rPr>
              <a:t>P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dirty="0">
                <a:solidFill>
                  <a:srgbClr val="0070C0"/>
                </a:solidFill>
              </a:rPr>
              <a:t>V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endParaRPr 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1CA04E-01CD-43AF-A197-2408683D8B3C}"/>
              </a:ext>
            </a:extLst>
          </p:cNvPr>
          <p:cNvSpPr txBox="1"/>
          <p:nvPr/>
        </p:nvSpPr>
        <p:spPr>
          <a:xfrm>
            <a:off x="386007" y="973906"/>
            <a:ext cx="366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7030A0"/>
                </a:solidFill>
              </a:rPr>
              <a:t>Αδιαβατικό</a:t>
            </a:r>
            <a:r>
              <a:rPr lang="el-GR" sz="2400" b="1" dirty="0">
                <a:solidFill>
                  <a:srgbClr val="7030A0"/>
                </a:solidFill>
              </a:rPr>
              <a:t> Σύστημα, </a:t>
            </a:r>
            <a:r>
              <a:rPr lang="en-US" sz="2400" b="1" i="1" dirty="0">
                <a:solidFill>
                  <a:srgbClr val="7030A0"/>
                </a:solidFill>
              </a:rPr>
              <a:t>Q = 0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F998CD-5902-4D45-979F-82640ED7B317}"/>
              </a:ext>
            </a:extLst>
          </p:cNvPr>
          <p:cNvSpPr/>
          <p:nvPr/>
        </p:nvSpPr>
        <p:spPr>
          <a:xfrm>
            <a:off x="3537585" y="5057202"/>
            <a:ext cx="5149213" cy="103953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9287F2-1DA1-4C01-9757-8A01BDF98FF0}"/>
              </a:ext>
            </a:extLst>
          </p:cNvPr>
          <p:cNvSpPr/>
          <p:nvPr/>
        </p:nvSpPr>
        <p:spPr>
          <a:xfrm>
            <a:off x="3455579" y="2416524"/>
            <a:ext cx="5231219" cy="87707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D6CDE3-1C3B-4AA0-82E0-DF821936D4B6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38C14-3C60-4B6D-8D6B-940F747F3BAA}"/>
              </a:ext>
            </a:extLst>
          </p:cNvPr>
          <p:cNvSpPr txBox="1"/>
          <p:nvPr/>
        </p:nvSpPr>
        <p:spPr>
          <a:xfrm>
            <a:off x="662153" y="156947"/>
            <a:ext cx="10860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r>
              <a:rPr lang="el-GR" sz="2800" b="1" baseline="30000" dirty="0" err="1"/>
              <a:t>ος</a:t>
            </a:r>
            <a:r>
              <a:rPr lang="el-GR" sz="2800" b="1" dirty="0"/>
              <a:t> </a:t>
            </a:r>
            <a:r>
              <a:rPr lang="el-GR" sz="2800" b="1" dirty="0" err="1"/>
              <a:t>Θερμοδυναμικός</a:t>
            </a:r>
            <a:r>
              <a:rPr lang="el-GR" sz="2800" b="1" dirty="0"/>
              <a:t> Νόμος</a:t>
            </a:r>
            <a:r>
              <a:rPr lang="en-US" sz="2800" b="1" dirty="0"/>
              <a:t> U = Q –W:</a:t>
            </a:r>
            <a:r>
              <a:rPr lang="el-GR" sz="2800" b="1" dirty="0"/>
              <a:t> Συντελεστής </a:t>
            </a:r>
            <a:r>
              <a:rPr lang="en-US" sz="2800" b="1" i="1" dirty="0"/>
              <a:t>Joule</a:t>
            </a:r>
            <a:r>
              <a:rPr lang="en-US" sz="2800" b="1" dirty="0"/>
              <a:t>–</a:t>
            </a:r>
            <a:r>
              <a:rPr lang="en-US" sz="2800" b="1" i="1" dirty="0"/>
              <a:t>Thomson</a:t>
            </a:r>
            <a:r>
              <a:rPr lang="en-US" sz="2800" b="1" dirty="0"/>
              <a:t>, </a:t>
            </a:r>
            <a:r>
              <a:rPr lang="el-GR" sz="2800" b="1" i="1" dirty="0"/>
              <a:t>μ</a:t>
            </a:r>
            <a:r>
              <a:rPr lang="en-US" sz="2800" b="1" i="1" baseline="-25000" dirty="0"/>
              <a:t>JT</a:t>
            </a:r>
            <a:r>
              <a:rPr lang="en-US" sz="28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BE8C0-C21D-42FA-9AFB-B9C3CAC40809}"/>
                  </a:ext>
                </a:extLst>
              </p:cNvPr>
              <p:cNvSpPr txBox="1"/>
              <p:nvPr/>
            </p:nvSpPr>
            <p:spPr>
              <a:xfrm>
                <a:off x="1824670" y="1158952"/>
                <a:ext cx="8657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+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+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BE8C0-C21D-42FA-9AFB-B9C3CAC4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70" y="1158952"/>
                <a:ext cx="8657050" cy="400110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12FD1B94-E5C3-4915-854B-CBCE4CB2C04E}"/>
              </a:ext>
            </a:extLst>
          </p:cNvPr>
          <p:cNvSpPr/>
          <p:nvPr/>
        </p:nvSpPr>
        <p:spPr>
          <a:xfrm>
            <a:off x="5587408" y="1822636"/>
            <a:ext cx="967563" cy="531628"/>
          </a:xfrm>
          <a:prstGeom prst="downArrow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7C88D-7B9E-4B30-B52A-89E3F34DA5BA}"/>
              </a:ext>
            </a:extLst>
          </p:cNvPr>
          <p:cNvSpPr txBox="1"/>
          <p:nvPr/>
        </p:nvSpPr>
        <p:spPr>
          <a:xfrm>
            <a:off x="3833874" y="2621951"/>
            <a:ext cx="452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chemeClr val="bg1"/>
                </a:solidFill>
              </a:rPr>
              <a:t>Ισοενθαλπική</a:t>
            </a:r>
            <a:r>
              <a:rPr lang="el-GR" sz="2400" b="1" dirty="0">
                <a:solidFill>
                  <a:schemeClr val="bg1"/>
                </a:solidFill>
              </a:rPr>
              <a:t> Διαδικασία: </a:t>
            </a:r>
            <a:r>
              <a:rPr lang="en-US" sz="2400" b="1" i="1" dirty="0">
                <a:solidFill>
                  <a:srgbClr val="FFFF00"/>
                </a:solidFill>
              </a:rPr>
              <a:t>H</a:t>
            </a:r>
            <a:r>
              <a:rPr lang="en-US" sz="2400" b="1" baseline="-25000" dirty="0">
                <a:solidFill>
                  <a:srgbClr val="FFFF00"/>
                </a:solidFill>
              </a:rPr>
              <a:t>1</a:t>
            </a:r>
            <a:r>
              <a:rPr lang="en-US" sz="2400" b="1" dirty="0">
                <a:solidFill>
                  <a:srgbClr val="FFFF00"/>
                </a:solidFill>
              </a:rPr>
              <a:t> = </a:t>
            </a:r>
            <a:r>
              <a:rPr lang="en-US" sz="2400" b="1" i="1" dirty="0">
                <a:solidFill>
                  <a:srgbClr val="FFFF00"/>
                </a:solidFill>
              </a:rPr>
              <a:t>H</a:t>
            </a:r>
            <a:r>
              <a:rPr lang="en-US" sz="2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11CC3A-F2B4-4DC9-891C-5BE6CA1F9825}"/>
              </a:ext>
            </a:extLst>
          </p:cNvPr>
          <p:cNvSpPr/>
          <p:nvPr/>
        </p:nvSpPr>
        <p:spPr>
          <a:xfrm>
            <a:off x="1573619" y="872565"/>
            <a:ext cx="9058939" cy="943906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18D36A-B10D-4975-9E40-361030C68564}"/>
              </a:ext>
            </a:extLst>
          </p:cNvPr>
          <p:cNvSpPr/>
          <p:nvPr/>
        </p:nvSpPr>
        <p:spPr>
          <a:xfrm>
            <a:off x="8016948" y="899995"/>
            <a:ext cx="2580167" cy="895209"/>
          </a:xfrm>
          <a:prstGeom prst="roundRect">
            <a:avLst>
              <a:gd name="adj" fmla="val 13104"/>
            </a:avLst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EDE0A0-48D7-4864-8703-3C5E770580B2}"/>
                  </a:ext>
                </a:extLst>
              </p:cNvPr>
              <p:cNvSpPr txBox="1"/>
              <p:nvPr/>
            </p:nvSpPr>
            <p:spPr>
              <a:xfrm>
                <a:off x="3353745" y="3546532"/>
                <a:ext cx="3152658" cy="75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EDE0A0-48D7-4864-8703-3C5E7705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45" y="3546532"/>
                <a:ext cx="3152658" cy="750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9973C3D-75D5-4327-B213-3FAF6D11FB0B}"/>
              </a:ext>
            </a:extLst>
          </p:cNvPr>
          <p:cNvSpPr txBox="1"/>
          <p:nvPr/>
        </p:nvSpPr>
        <p:spPr>
          <a:xfrm>
            <a:off x="36811" y="3598758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Μεταβολή Ενθαλπίας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για 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Απειροστές Μεταβολές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dT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και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dP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FA028E-886D-45DE-8565-EAB17005EC24}"/>
                  </a:ext>
                </a:extLst>
              </p:cNvPr>
              <p:cNvSpPr txBox="1"/>
              <p:nvPr/>
            </p:nvSpPr>
            <p:spPr>
              <a:xfrm>
                <a:off x="9462142" y="3326664"/>
                <a:ext cx="2639441" cy="119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FA028E-886D-45DE-8565-EAB17005E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142" y="3326664"/>
                <a:ext cx="2639441" cy="1190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3513A6B-608E-47DA-9BA0-2B5E39CFD824}"/>
              </a:ext>
            </a:extLst>
          </p:cNvPr>
          <p:cNvSpPr txBox="1"/>
          <p:nvPr/>
        </p:nvSpPr>
        <p:spPr>
          <a:xfrm>
            <a:off x="6828792" y="3598758"/>
            <a:ext cx="2633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Όμως </a:t>
            </a:r>
            <a:r>
              <a:rPr lang="en-US" i="1" dirty="0" err="1">
                <a:solidFill>
                  <a:srgbClr val="FF0000"/>
                </a:solidFill>
              </a:rPr>
              <a:t>dH</a:t>
            </a:r>
            <a:r>
              <a:rPr lang="en-US" i="1" dirty="0">
                <a:solidFill>
                  <a:srgbClr val="FF0000"/>
                </a:solidFill>
              </a:rPr>
              <a:t> = 0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en-US" i="1" dirty="0">
                <a:solidFill>
                  <a:srgbClr val="FF0000"/>
                </a:solidFill>
              </a:rPr>
              <a:t> dT </a:t>
            </a:r>
            <a:r>
              <a:rPr lang="el-GR" dirty="0">
                <a:solidFill>
                  <a:srgbClr val="FF0000"/>
                </a:solidFill>
              </a:rPr>
              <a:t>και </a:t>
            </a:r>
            <a:r>
              <a:rPr lang="en-US" i="1" dirty="0" err="1">
                <a:solidFill>
                  <a:srgbClr val="FF0000"/>
                </a:solidFill>
              </a:rPr>
              <a:t>dP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l-GR" i="1" dirty="0">
                <a:solidFill>
                  <a:srgbClr val="FF0000"/>
                </a:solidFill>
                <a:sym typeface="Symbol" panose="05050102010706020507" pitchFamily="18" charset="2"/>
              </a:rPr>
              <a:t>Εξαρτημένες Μεταβλητές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8422F7-0082-4A74-AA51-E88EBE1EFD30}"/>
              </a:ext>
            </a:extLst>
          </p:cNvPr>
          <p:cNvSpPr/>
          <p:nvPr/>
        </p:nvSpPr>
        <p:spPr>
          <a:xfrm>
            <a:off x="3353745" y="3391361"/>
            <a:ext cx="3239492" cy="1061124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5B4614-E8CE-4581-826B-BAFE1280410D}"/>
              </a:ext>
            </a:extLst>
          </p:cNvPr>
          <p:cNvSpPr/>
          <p:nvPr/>
        </p:nvSpPr>
        <p:spPr>
          <a:xfrm>
            <a:off x="9462141" y="3281427"/>
            <a:ext cx="2629249" cy="12809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E22D1E-34FD-48B3-851D-BB03D7CB618A}"/>
                  </a:ext>
                </a:extLst>
              </p:cNvPr>
              <p:cNvSpPr txBox="1"/>
              <p:nvPr/>
            </p:nvSpPr>
            <p:spPr>
              <a:xfrm>
                <a:off x="4710174" y="5089600"/>
                <a:ext cx="2722027" cy="970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GB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l-GR" sz="24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GB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GB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num>
                                    <m:den>
                                      <m:r>
                                        <a:rPr lang="el-GR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E22D1E-34FD-48B3-851D-BB03D7CB6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174" y="5089600"/>
                <a:ext cx="2722027" cy="970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75A651EF-69FB-4384-ACFB-AEBC695769AD}"/>
              </a:ext>
            </a:extLst>
          </p:cNvPr>
          <p:cNvSpPr/>
          <p:nvPr/>
        </p:nvSpPr>
        <p:spPr>
          <a:xfrm rot="5400000">
            <a:off x="5970901" y="792519"/>
            <a:ext cx="243107" cy="8016949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2CC44FC-A891-4CAA-B7B6-2F615DABFF0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555741" y="3160433"/>
            <a:ext cx="515142" cy="361508"/>
          </a:xfrm>
          <a:prstGeom prst="bentConnector3">
            <a:avLst>
              <a:gd name="adj1" fmla="val 464"/>
            </a:avLst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C3A2B82-5EDB-4143-BA2C-2885658D6F45}"/>
              </a:ext>
            </a:extLst>
          </p:cNvPr>
          <p:cNvSpPr txBox="1"/>
          <p:nvPr/>
        </p:nvSpPr>
        <p:spPr>
          <a:xfrm>
            <a:off x="9590958" y="2681775"/>
            <a:ext cx="20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sym typeface="Symbol" panose="05050102010706020507" pitchFamily="18" charset="2"/>
              </a:rPr>
              <a:t> </a:t>
            </a:r>
            <a:r>
              <a:rPr lang="el-GR" dirty="0">
                <a:solidFill>
                  <a:srgbClr val="7030A0"/>
                </a:solidFill>
                <a:sym typeface="Symbol" panose="05050102010706020507" pitchFamily="18" charset="2"/>
              </a:rPr>
              <a:t>Για Ιδανικά Αέρια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49ED9A-CB29-433D-978B-194703D43D5E}"/>
                  </a:ext>
                </a:extLst>
              </p:cNvPr>
              <p:cNvSpPr txBox="1"/>
              <p:nvPr/>
            </p:nvSpPr>
            <p:spPr>
              <a:xfrm>
                <a:off x="222437" y="6158574"/>
                <a:ext cx="11779507" cy="643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200" b="1" dirty="0">
                    <a:solidFill>
                      <a:srgbClr val="7030A0"/>
                    </a:solidFill>
                  </a:rPr>
                  <a:t>Η Απόκλιση των Πραγματικών Αερίων από την Ιδανική Συμπεριφορά Εντοπίζεται στον Όρο: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𝑯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49ED9A-CB29-433D-978B-194703D43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7" y="6158574"/>
                <a:ext cx="11779507" cy="643125"/>
              </a:xfrm>
              <a:prstGeom prst="rect">
                <a:avLst/>
              </a:prstGeom>
              <a:blipFill>
                <a:blip r:embed="rId6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41D905-3A47-4A58-AE48-FF3B71C651BB}"/>
              </a:ext>
            </a:extLst>
          </p:cNvPr>
          <p:cNvSpPr/>
          <p:nvPr/>
        </p:nvSpPr>
        <p:spPr>
          <a:xfrm>
            <a:off x="9486681" y="2613393"/>
            <a:ext cx="2580167" cy="1280992"/>
          </a:xfrm>
          <a:prstGeom prst="roundRect">
            <a:avLst>
              <a:gd name="adj" fmla="val 13104"/>
            </a:avLst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6" grpId="0" animBg="1"/>
      <p:bldP spid="7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 animBg="1"/>
      <p:bldP spid="25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06F9C7-24C1-405E-ACAA-9F03AD206068}"/>
              </a:ext>
            </a:extLst>
          </p:cNvPr>
          <p:cNvSpPr/>
          <p:nvPr/>
        </p:nvSpPr>
        <p:spPr>
          <a:xfrm>
            <a:off x="4207925" y="5252685"/>
            <a:ext cx="7789426" cy="12761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1F00B2-5EA5-4215-848B-6CF899239404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E2783-E202-49D1-85D6-76073360BBA8}"/>
              </a:ext>
            </a:extLst>
          </p:cNvPr>
          <p:cNvSpPr txBox="1"/>
          <p:nvPr/>
        </p:nvSpPr>
        <p:spPr>
          <a:xfrm>
            <a:off x="1710280" y="135675"/>
            <a:ext cx="877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Φυσική Ερμηνεία μέσω Αλληλεπιδράσεων </a:t>
            </a:r>
            <a:r>
              <a:rPr lang="en-US" sz="2800" b="1" dirty="0"/>
              <a:t>van der Waals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256099-B24A-41D8-853F-75F95FD24D5F}"/>
                  </a:ext>
                </a:extLst>
              </p:cNvPr>
              <p:cNvSpPr txBox="1"/>
              <p:nvPr/>
            </p:nvSpPr>
            <p:spPr>
              <a:xfrm>
                <a:off x="1552626" y="1546069"/>
                <a:ext cx="3002810" cy="75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256099-B24A-41D8-853F-75F95FD24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626" y="1546069"/>
                <a:ext cx="3002810" cy="750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309124-9C5E-41B0-B92F-80F550862B39}"/>
              </a:ext>
            </a:extLst>
          </p:cNvPr>
          <p:cNvSpPr txBox="1"/>
          <p:nvPr/>
        </p:nvSpPr>
        <p:spPr>
          <a:xfrm>
            <a:off x="376371" y="937373"/>
            <a:ext cx="4903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Μέσω Θερμοδυναμικών Μετασχηματισμών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3043EA-5ECE-4BE2-9404-A29EFDA9BCEB}"/>
                  </a:ext>
                </a:extLst>
              </p:cNvPr>
              <p:cNvSpPr txBox="1"/>
              <p:nvPr/>
            </p:nvSpPr>
            <p:spPr>
              <a:xfrm>
                <a:off x="6041319" y="1128263"/>
                <a:ext cx="2739148" cy="1203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𝐽𝑇</m:t>
                          </m:r>
                        </m:sub>
                      </m:sSub>
                      <m:r>
                        <a:rPr lang="el-G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3043EA-5ECE-4BE2-9404-A29EFDA9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19" y="1128263"/>
                <a:ext cx="2739148" cy="1203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7E864605-FD42-463A-9714-6A0060114367}"/>
              </a:ext>
            </a:extLst>
          </p:cNvPr>
          <p:cNvSpPr/>
          <p:nvPr/>
        </p:nvSpPr>
        <p:spPr>
          <a:xfrm>
            <a:off x="5380074" y="1052623"/>
            <a:ext cx="244549" cy="1360968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06B02D-0C90-4B1E-8A36-BA79F465D42B}"/>
              </a:ext>
            </a:extLst>
          </p:cNvPr>
          <p:cNvSpPr/>
          <p:nvPr/>
        </p:nvSpPr>
        <p:spPr>
          <a:xfrm>
            <a:off x="5932967" y="1092013"/>
            <a:ext cx="2955852" cy="127616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C2C46-E3CB-468D-B9C5-7E304CAD4E9F}"/>
              </a:ext>
            </a:extLst>
          </p:cNvPr>
          <p:cNvSpPr txBox="1"/>
          <p:nvPr/>
        </p:nvSpPr>
        <p:spPr>
          <a:xfrm>
            <a:off x="376371" y="3012859"/>
            <a:ext cx="277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Μοντέλο </a:t>
            </a:r>
            <a:r>
              <a:rPr lang="en-US" sz="2000" b="1" dirty="0">
                <a:solidFill>
                  <a:srgbClr val="FF0000"/>
                </a:solidFill>
              </a:rPr>
              <a:t>van der Waals</a:t>
            </a:r>
            <a:r>
              <a:rPr lang="en-GB" sz="2000" b="1" dirty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FDF4AC-2B00-48B1-B6B6-7B5BE0FA6D50}"/>
                  </a:ext>
                </a:extLst>
              </p:cNvPr>
              <p:cNvSpPr txBox="1"/>
              <p:nvPr/>
            </p:nvSpPr>
            <p:spPr>
              <a:xfrm>
                <a:off x="3055440" y="3017123"/>
                <a:ext cx="1922449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𝑛𝑅𝑇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FDF4AC-2B00-48B1-B6B6-7B5BE0FA6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440" y="3017123"/>
                <a:ext cx="1922449" cy="3915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994491C8-CD45-45FA-AE9B-3396C199875A}"/>
              </a:ext>
            </a:extLst>
          </p:cNvPr>
          <p:cNvSpPr/>
          <p:nvPr/>
        </p:nvSpPr>
        <p:spPr>
          <a:xfrm>
            <a:off x="4959229" y="2812065"/>
            <a:ext cx="244549" cy="801698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6F673-448B-4710-B6D8-DCFF7D53C8FA}"/>
                  </a:ext>
                </a:extLst>
              </p:cNvPr>
              <p:cNvSpPr txBox="1"/>
              <p:nvPr/>
            </p:nvSpPr>
            <p:spPr>
              <a:xfrm>
                <a:off x="5298930" y="2640421"/>
                <a:ext cx="633269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𝜊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𝛾𝜅𝜊𝜍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𝜀𝜈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𝜍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𝜇𝜊𝜌𝜄𝜊𝜐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Απωστικές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Δυνάμεις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6F673-448B-4710-B6D8-DCFF7D53C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30" y="2640421"/>
                <a:ext cx="6332696" cy="39158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8E9523-EA0F-470F-81CB-F2F7B259A704}"/>
                  </a:ext>
                </a:extLst>
              </p:cNvPr>
              <p:cNvSpPr txBox="1"/>
              <p:nvPr/>
            </p:nvSpPr>
            <p:spPr>
              <a:xfrm>
                <a:off x="5298930" y="3333264"/>
                <a:ext cx="6401176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𝜅𝛼𝜄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Ελκτικές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Δυνάμεις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Μείωση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Πίεσης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8E9523-EA0F-470F-81CB-F2F7B259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30" y="3333264"/>
                <a:ext cx="6401176" cy="5667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C467CC-2DF0-4631-8C9D-2BBC2A9DD188}"/>
                  </a:ext>
                </a:extLst>
              </p:cNvPr>
              <p:cNvSpPr txBox="1"/>
              <p:nvPr/>
            </p:nvSpPr>
            <p:spPr>
              <a:xfrm>
                <a:off x="772246" y="4212441"/>
                <a:ext cx="2312813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C467CC-2DF0-4631-8C9D-2BBC2A9D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6" y="4212441"/>
                <a:ext cx="2312813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C943681-AE82-46D6-9836-582FEBAB9203}"/>
              </a:ext>
            </a:extLst>
          </p:cNvPr>
          <p:cNvGrpSpPr/>
          <p:nvPr/>
        </p:nvGrpSpPr>
        <p:grpSpPr>
          <a:xfrm>
            <a:off x="3270070" y="4171275"/>
            <a:ext cx="1488559" cy="719172"/>
            <a:chOff x="5380074" y="4388195"/>
            <a:chExt cx="1488559" cy="719172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08F3A0C0-2138-475D-ADC1-BBEF9BBFA31A}"/>
                </a:ext>
              </a:extLst>
            </p:cNvPr>
            <p:cNvSpPr/>
            <p:nvPr/>
          </p:nvSpPr>
          <p:spPr>
            <a:xfrm>
              <a:off x="5380074" y="4699392"/>
              <a:ext cx="1488559" cy="96777"/>
            </a:xfrm>
            <a:prstGeom prst="rightArrow">
              <a:avLst/>
            </a:prstGeom>
            <a:solidFill>
              <a:srgbClr val="7030A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FFAE76-2E28-4B46-8E57-7AB8E1518F9E}"/>
                </a:ext>
              </a:extLst>
            </p:cNvPr>
            <p:cNvSpPr txBox="1"/>
            <p:nvPr/>
          </p:nvSpPr>
          <p:spPr>
            <a:xfrm>
              <a:off x="5687375" y="438819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N</a:t>
              </a:r>
              <a:r>
                <a:rPr lang="en-US" i="1" baseline="-25000" dirty="0">
                  <a:solidFill>
                    <a:srgbClr val="7030A0"/>
                  </a:solidFill>
                </a:rPr>
                <a:t>a</a:t>
              </a:r>
              <a:r>
                <a:rPr lang="el-GR" i="1" dirty="0">
                  <a:solidFill>
                    <a:srgbClr val="7030A0"/>
                  </a:solidFill>
                </a:rPr>
                <a:t>β = </a:t>
              </a:r>
              <a:r>
                <a:rPr lang="en-US" i="1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93894F-5E44-4644-B692-CF15B7661956}"/>
                </a:ext>
              </a:extLst>
            </p:cNvPr>
            <p:cNvSpPr txBox="1"/>
            <p:nvPr/>
          </p:nvSpPr>
          <p:spPr>
            <a:xfrm>
              <a:off x="5529479" y="4738035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n = 1 mole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79C0D9-9364-4050-97C3-778AC76D125D}"/>
                  </a:ext>
                </a:extLst>
              </p:cNvPr>
              <p:cNvSpPr txBox="1"/>
              <p:nvPr/>
            </p:nvSpPr>
            <p:spPr>
              <a:xfrm>
                <a:off x="5037576" y="4173520"/>
                <a:ext cx="267804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79C0D9-9364-4050-97C3-778AC76D1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576" y="4173520"/>
                <a:ext cx="2678041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04A248-0AD4-4BB3-B886-9A5FCB9A198C}"/>
              </a:ext>
            </a:extLst>
          </p:cNvPr>
          <p:cNvSpPr/>
          <p:nvPr/>
        </p:nvSpPr>
        <p:spPr>
          <a:xfrm>
            <a:off x="531627" y="4060414"/>
            <a:ext cx="7358115" cy="8810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25516C-35CB-4353-B53D-466E9D70F145}"/>
                  </a:ext>
                </a:extLst>
              </p:cNvPr>
              <p:cNvSpPr/>
              <p:nvPr/>
            </p:nvSpPr>
            <p:spPr>
              <a:xfrm>
                <a:off x="8367098" y="4153322"/>
                <a:ext cx="2559034" cy="750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25516C-35CB-4353-B53D-466E9D70F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098" y="4153322"/>
                <a:ext cx="2559034" cy="750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68BD66A-A285-4C1A-8E5E-61226AB6C918}"/>
              </a:ext>
            </a:extLst>
          </p:cNvPr>
          <p:cNvSpPr/>
          <p:nvPr/>
        </p:nvSpPr>
        <p:spPr>
          <a:xfrm>
            <a:off x="8168689" y="4060414"/>
            <a:ext cx="2955852" cy="88107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361B83D-AA82-4005-AC67-769CA3402C48}"/>
              </a:ext>
            </a:extLst>
          </p:cNvPr>
          <p:cNvSpPr/>
          <p:nvPr/>
        </p:nvSpPr>
        <p:spPr>
          <a:xfrm>
            <a:off x="7715617" y="4329125"/>
            <a:ext cx="666437" cy="34365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0D7BD7-147B-401D-ACCB-9C64D0619F0F}"/>
              </a:ext>
            </a:extLst>
          </p:cNvPr>
          <p:cNvSpPr/>
          <p:nvPr/>
        </p:nvSpPr>
        <p:spPr>
          <a:xfrm>
            <a:off x="768599" y="5252685"/>
            <a:ext cx="2955852" cy="1276163"/>
          </a:xfrm>
          <a:prstGeom prst="roundRect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E6143-491D-412A-842F-95E67BCB7ADC}"/>
                  </a:ext>
                </a:extLst>
              </p:cNvPr>
              <p:cNvSpPr txBox="1"/>
              <p:nvPr/>
            </p:nvSpPr>
            <p:spPr>
              <a:xfrm>
                <a:off x="1073576" y="5315192"/>
                <a:ext cx="2345899" cy="115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𝑱𝑻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𝑹𝑻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E6143-491D-412A-842F-95E67BCB7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76" y="5315192"/>
                <a:ext cx="2345899" cy="11511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08E2ECD-21A5-4D70-B33A-331B8DD520D7}"/>
              </a:ext>
            </a:extLst>
          </p:cNvPr>
          <p:cNvSpPr txBox="1"/>
          <p:nvPr/>
        </p:nvSpPr>
        <p:spPr>
          <a:xfrm>
            <a:off x="4370124" y="5415210"/>
            <a:ext cx="703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/</a:t>
            </a:r>
            <a:r>
              <a:rPr lang="en-US" b="1" i="1" dirty="0">
                <a:solidFill>
                  <a:schemeClr val="accent1"/>
                </a:solidFill>
              </a:rPr>
              <a:t>RT</a:t>
            </a:r>
            <a:r>
              <a:rPr lang="en-US" b="1" dirty="0">
                <a:solidFill>
                  <a:schemeClr val="accent1"/>
                </a:solidFill>
              </a:rPr>
              <a:t>&gt;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l-GR" i="1" dirty="0"/>
              <a:t>Κυριαρχούν οι Έλξεις</a:t>
            </a:r>
            <a:r>
              <a:rPr lang="en-US" dirty="0"/>
              <a:t>)</a:t>
            </a:r>
            <a:r>
              <a:rPr lang="el-GR" dirty="0"/>
              <a:t>, το</a:t>
            </a:r>
            <a:r>
              <a:rPr lang="en-US" dirty="0"/>
              <a:t> </a:t>
            </a:r>
            <a:r>
              <a:rPr lang="el-GR" dirty="0"/>
              <a:t>Αέριο </a:t>
            </a:r>
            <a:r>
              <a:rPr lang="el-GR" b="1" dirty="0">
                <a:solidFill>
                  <a:schemeClr val="accent1"/>
                </a:solidFill>
              </a:rPr>
              <a:t>Ψύχεται</a:t>
            </a:r>
            <a:r>
              <a:rPr lang="el-GR" dirty="0"/>
              <a:t> κατά την Εκτόνωση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38BC24-9928-4318-AE8A-23DCA310FC9A}"/>
              </a:ext>
            </a:extLst>
          </p:cNvPr>
          <p:cNvSpPr txBox="1"/>
          <p:nvPr/>
        </p:nvSpPr>
        <p:spPr>
          <a:xfrm>
            <a:off x="4370124" y="5981827"/>
            <a:ext cx="770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i="1" dirty="0">
                <a:solidFill>
                  <a:srgbClr val="FF0000"/>
                </a:solidFill>
              </a:rPr>
              <a:t>RT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l-GR" i="1" dirty="0"/>
              <a:t>Κυριαρχούν οι Απώσεις</a:t>
            </a:r>
            <a:r>
              <a:rPr lang="en-US" dirty="0"/>
              <a:t>)</a:t>
            </a:r>
            <a:r>
              <a:rPr lang="el-GR" dirty="0"/>
              <a:t>, το</a:t>
            </a:r>
            <a:r>
              <a:rPr lang="en-US" dirty="0"/>
              <a:t> </a:t>
            </a:r>
            <a:r>
              <a:rPr lang="el-GR" dirty="0"/>
              <a:t>Αέριο </a:t>
            </a:r>
            <a:r>
              <a:rPr lang="el-GR" b="1" dirty="0">
                <a:solidFill>
                  <a:srgbClr val="FF0000"/>
                </a:solidFill>
              </a:rPr>
              <a:t>Θερμαίνεται</a:t>
            </a:r>
            <a:r>
              <a:rPr lang="el-GR" dirty="0"/>
              <a:t> κατά την Εκτόνωση</a:t>
            </a:r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F4DDF5D-1D2D-4387-BECC-AC2B3D74B026}"/>
              </a:ext>
            </a:extLst>
          </p:cNvPr>
          <p:cNvSpPr/>
          <p:nvPr/>
        </p:nvSpPr>
        <p:spPr>
          <a:xfrm>
            <a:off x="3498422" y="5703038"/>
            <a:ext cx="1031853" cy="435178"/>
          </a:xfrm>
          <a:prstGeom prst="rightArrow">
            <a:avLst/>
          </a:prstGeom>
          <a:gradFill flip="none" rotWithShape="1">
            <a:gsLst>
              <a:gs pos="17000">
                <a:schemeClr val="bg1">
                  <a:lumMod val="85000"/>
                </a:schemeClr>
              </a:gs>
              <a:gs pos="81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E11362E-3FA0-48F6-A4AD-8EBD6315D0D7}"/>
              </a:ext>
            </a:extLst>
          </p:cNvPr>
          <p:cNvSpPr/>
          <p:nvPr/>
        </p:nvSpPr>
        <p:spPr>
          <a:xfrm>
            <a:off x="3085059" y="2836212"/>
            <a:ext cx="1779018" cy="68485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D72529E-E92F-483C-BF1F-D54754638F9E}"/>
              </a:ext>
            </a:extLst>
          </p:cNvPr>
          <p:cNvSpPr/>
          <p:nvPr/>
        </p:nvSpPr>
        <p:spPr>
          <a:xfrm>
            <a:off x="5932967" y="1092013"/>
            <a:ext cx="2955852" cy="127616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E47022-F0A1-4F51-91C6-8FD308844A1C}"/>
              </a:ext>
            </a:extLst>
          </p:cNvPr>
          <p:cNvSpPr/>
          <p:nvPr/>
        </p:nvSpPr>
        <p:spPr>
          <a:xfrm>
            <a:off x="8168689" y="4060414"/>
            <a:ext cx="2955852" cy="88107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8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3CAF8B8-7689-4EE7-877F-B54A9DB9655D}"/>
              </a:ext>
            </a:extLst>
          </p:cNvPr>
          <p:cNvSpPr/>
          <p:nvPr/>
        </p:nvSpPr>
        <p:spPr>
          <a:xfrm>
            <a:off x="87636" y="5272882"/>
            <a:ext cx="5001433" cy="14447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E191C6-2402-43C0-81CC-04C6E3B61AE8}"/>
              </a:ext>
            </a:extLst>
          </p:cNvPr>
          <p:cNvGrpSpPr/>
          <p:nvPr/>
        </p:nvGrpSpPr>
        <p:grpSpPr>
          <a:xfrm>
            <a:off x="5266198" y="2275367"/>
            <a:ext cx="6780489" cy="4556051"/>
            <a:chOff x="5266198" y="2275367"/>
            <a:chExt cx="6780489" cy="45560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F6117F-423C-4975-B27C-1C6796EA7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151" y="2504568"/>
              <a:ext cx="2444254" cy="43268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9FEE38-D821-4500-A383-2A5C851FE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997" y="2504569"/>
              <a:ext cx="4033741" cy="3976756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0AE9F1E-A796-492D-B22C-1EF5E622718E}"/>
                </a:ext>
              </a:extLst>
            </p:cNvPr>
            <p:cNvSpPr/>
            <p:nvPr/>
          </p:nvSpPr>
          <p:spPr>
            <a:xfrm>
              <a:off x="5266198" y="2275367"/>
              <a:ext cx="6780489" cy="4465675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ction Button: Get Information 4">
            <a:hlinkClick r:id="rId4" highlightClick="1"/>
            <a:extLst>
              <a:ext uri="{FF2B5EF4-FFF2-40B4-BE49-F238E27FC236}">
                <a16:creationId xmlns:a16="http://schemas.microsoft.com/office/drawing/2014/main" id="{27C232B4-6416-4463-9335-A090530DE1DF}"/>
              </a:ext>
            </a:extLst>
          </p:cNvPr>
          <p:cNvSpPr/>
          <p:nvPr/>
        </p:nvSpPr>
        <p:spPr>
          <a:xfrm>
            <a:off x="6096000" y="2375664"/>
            <a:ext cx="488365" cy="461665"/>
          </a:xfrm>
          <a:prstGeom prst="actionButtonInformati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23ED0A-D0F3-46E5-ADD2-13BFC63C8C7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8E53F-9CA0-4899-BC97-99ADF925325D}"/>
              </a:ext>
            </a:extLst>
          </p:cNvPr>
          <p:cNvSpPr txBox="1"/>
          <p:nvPr/>
        </p:nvSpPr>
        <p:spPr>
          <a:xfrm>
            <a:off x="2903331" y="135675"/>
            <a:ext cx="6385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Ποσοτική Διερεύνηση του Συντελεστή </a:t>
            </a:r>
            <a:r>
              <a:rPr lang="el-GR" sz="2800" b="1" i="1" dirty="0"/>
              <a:t>μ</a:t>
            </a:r>
            <a:r>
              <a:rPr lang="en-US" sz="2800" b="1" baseline="-25000" dirty="0"/>
              <a:t>JT</a:t>
            </a:r>
            <a:endParaRPr lang="en-US" sz="28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F90D1-84C8-4BAA-85F1-60383FDE3582}"/>
              </a:ext>
            </a:extLst>
          </p:cNvPr>
          <p:cNvSpPr/>
          <p:nvPr/>
        </p:nvSpPr>
        <p:spPr>
          <a:xfrm>
            <a:off x="5329997" y="887733"/>
            <a:ext cx="2955852" cy="1276163"/>
          </a:xfrm>
          <a:prstGeom prst="roundRect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53FD6C-6F8A-4E29-98A4-61D90B5ADFA7}"/>
                  </a:ext>
                </a:extLst>
              </p:cNvPr>
              <p:cNvSpPr txBox="1"/>
              <p:nvPr/>
            </p:nvSpPr>
            <p:spPr>
              <a:xfrm>
                <a:off x="5634974" y="950240"/>
                <a:ext cx="2345899" cy="115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𝑱𝑻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𝑹𝑻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53FD6C-6F8A-4E29-98A4-61D90B5A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974" y="950240"/>
                <a:ext cx="2345899" cy="1151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EF9491-91CA-47C6-A452-EA2608273334}"/>
                  </a:ext>
                </a:extLst>
              </p:cNvPr>
              <p:cNvSpPr txBox="1"/>
              <p:nvPr/>
            </p:nvSpPr>
            <p:spPr>
              <a:xfrm>
                <a:off x="9596715" y="1132694"/>
                <a:ext cx="1625125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𝒊𝒏𝒗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𝑹𝒃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EF9491-91CA-47C6-A452-EA260827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715" y="1132694"/>
                <a:ext cx="1625125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C44048-5E9A-4827-BA43-A756FC9D656E}"/>
              </a:ext>
            </a:extLst>
          </p:cNvPr>
          <p:cNvCxnSpPr>
            <a:cxnSpLocks/>
          </p:cNvCxnSpPr>
          <p:nvPr/>
        </p:nvCxnSpPr>
        <p:spPr>
          <a:xfrm flipH="1" flipV="1">
            <a:off x="5962998" y="1376298"/>
            <a:ext cx="196802" cy="612152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BDA2C29-8810-41E5-8B4A-E55D52A3AAF7}"/>
              </a:ext>
            </a:extLst>
          </p:cNvPr>
          <p:cNvSpPr txBox="1"/>
          <p:nvPr/>
        </p:nvSpPr>
        <p:spPr>
          <a:xfrm>
            <a:off x="5704049" y="100377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Symbol" panose="05050102010706020507" pitchFamily="18" charset="2"/>
              </a:rPr>
              <a:t>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3F55579-F68A-4D64-970B-CA4F4F9D7398}"/>
              </a:ext>
            </a:extLst>
          </p:cNvPr>
          <p:cNvSpPr/>
          <p:nvPr/>
        </p:nvSpPr>
        <p:spPr>
          <a:xfrm>
            <a:off x="8270713" y="1349983"/>
            <a:ext cx="618959" cy="351662"/>
          </a:xfrm>
          <a:prstGeom prst="rightArrow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DBCA37-7A55-4133-9642-654688F0240C}"/>
              </a:ext>
            </a:extLst>
          </p:cNvPr>
          <p:cNvSpPr/>
          <p:nvPr/>
        </p:nvSpPr>
        <p:spPr>
          <a:xfrm>
            <a:off x="8931352" y="887733"/>
            <a:ext cx="2955852" cy="127616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7D2BC9-AF36-4B17-9F1E-407E43B836FE}"/>
              </a:ext>
            </a:extLst>
          </p:cNvPr>
          <p:cNvSpPr txBox="1"/>
          <p:nvPr/>
        </p:nvSpPr>
        <p:spPr>
          <a:xfrm>
            <a:off x="87636" y="836970"/>
            <a:ext cx="486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Παράγοντες που Επηρεάζουν τον </a:t>
            </a:r>
            <a:r>
              <a:rPr lang="el-GR" sz="2400" b="1" i="1" dirty="0">
                <a:solidFill>
                  <a:srgbClr val="FF0000"/>
                </a:solidFill>
              </a:rPr>
              <a:t>μ</a:t>
            </a:r>
            <a:r>
              <a:rPr lang="en-US" sz="2400" b="1" i="1" baseline="-25000" dirty="0">
                <a:solidFill>
                  <a:srgbClr val="FF0000"/>
                </a:solidFill>
              </a:rPr>
              <a:t>JT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BF09DE-9B93-410B-A1EA-33DC1D28F06B}"/>
              </a:ext>
            </a:extLst>
          </p:cNvPr>
          <p:cNvSpPr txBox="1"/>
          <p:nvPr/>
        </p:nvSpPr>
        <p:spPr>
          <a:xfrm>
            <a:off x="257795" y="1302528"/>
            <a:ext cx="265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Μόνιμη Διπολική Ροπή, </a:t>
            </a:r>
            <a:r>
              <a:rPr lang="el-GR" b="1" i="1" dirty="0">
                <a:solidFill>
                  <a:srgbClr val="7030A0"/>
                </a:solidFill>
              </a:rPr>
              <a:t>μ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1C669-0397-4150-8E58-28FD0CC8B2D9}"/>
              </a:ext>
            </a:extLst>
          </p:cNvPr>
          <p:cNvSpPr txBox="1"/>
          <p:nvPr/>
        </p:nvSpPr>
        <p:spPr>
          <a:xfrm>
            <a:off x="257795" y="2108787"/>
            <a:ext cx="432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Στιγμιαία Διπολική Ροπή (Τρόποι Δόνησης)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2A2603-FE90-49C2-9693-1A176EB1359D}"/>
              </a:ext>
            </a:extLst>
          </p:cNvPr>
          <p:cNvSpPr txBox="1"/>
          <p:nvPr/>
        </p:nvSpPr>
        <p:spPr>
          <a:xfrm>
            <a:off x="257795" y="2450135"/>
            <a:ext cx="4348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ym typeface="Symbol" panose="05050102010706020507" pitchFamily="18" charset="2"/>
              </a:rPr>
              <a:t># </a:t>
            </a:r>
            <a:r>
              <a:rPr lang="el-GR" b="1" dirty="0"/>
              <a:t>Δονητικών Βαθμών Ελευθερίας (ΔΒΕ):</a:t>
            </a:r>
          </a:p>
          <a:p>
            <a:r>
              <a:rPr lang="el-GR" dirty="0"/>
              <a:t>1.</a:t>
            </a:r>
            <a:r>
              <a:rPr lang="el-GR" i="1" dirty="0"/>
              <a:t> Ισχυρότερες </a:t>
            </a:r>
            <a:r>
              <a:rPr lang="el-GR" i="1" dirty="0" err="1"/>
              <a:t>Αλληλεπιδάσεις</a:t>
            </a:r>
            <a:r>
              <a:rPr lang="el-GR" i="1" dirty="0"/>
              <a:t> </a:t>
            </a:r>
            <a:r>
              <a:rPr lang="el-GR" dirty="0">
                <a:sym typeface="Symbol" panose="05050102010706020507" pitchFamily="18" charset="2"/>
              </a:rPr>
              <a:t> </a:t>
            </a:r>
            <a:r>
              <a:rPr lang="el-GR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l-GR" b="1" i="1" dirty="0">
                <a:solidFill>
                  <a:srgbClr val="FF0000"/>
                </a:solidFill>
              </a:rPr>
              <a:t> μ</a:t>
            </a:r>
            <a:r>
              <a:rPr lang="en-US" b="1" i="1" baseline="-25000" dirty="0">
                <a:solidFill>
                  <a:srgbClr val="FF0000"/>
                </a:solidFill>
              </a:rPr>
              <a:t>JT</a:t>
            </a:r>
            <a:endParaRPr lang="el-GR" b="1" i="1" baseline="-25000" dirty="0">
              <a:solidFill>
                <a:srgbClr val="FF0000"/>
              </a:solidFill>
            </a:endParaRPr>
          </a:p>
          <a:p>
            <a:r>
              <a:rPr lang="el-GR" dirty="0"/>
              <a:t>2.</a:t>
            </a:r>
            <a:r>
              <a:rPr lang="el-GR" i="1" dirty="0"/>
              <a:t> Μεγαλύτερη Θερμοχωρητικότητα </a:t>
            </a:r>
            <a:r>
              <a:rPr lang="el-GR" dirty="0">
                <a:sym typeface="Symbol" panose="05050102010706020507" pitchFamily="18" charset="2"/>
              </a:rPr>
              <a:t> </a:t>
            </a:r>
            <a:r>
              <a:rPr lang="el-GR" dirty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r>
              <a:rPr lang="el-GR" b="1" i="1" dirty="0">
                <a:solidFill>
                  <a:srgbClr val="FF0000"/>
                </a:solidFill>
              </a:rPr>
              <a:t> μ</a:t>
            </a:r>
            <a:r>
              <a:rPr lang="en-US" b="1" i="1" baseline="-25000" dirty="0">
                <a:solidFill>
                  <a:srgbClr val="FF0000"/>
                </a:solidFill>
              </a:rPr>
              <a:t>JT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9ED9C7-D496-4718-AE5E-370757008A77}"/>
              </a:ext>
            </a:extLst>
          </p:cNvPr>
          <p:cNvSpPr txBox="1"/>
          <p:nvPr/>
        </p:nvSpPr>
        <p:spPr>
          <a:xfrm>
            <a:off x="258438" y="3951571"/>
            <a:ext cx="435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Επαγόμενη Διπολική Ροπή (</a:t>
            </a:r>
            <a:r>
              <a:rPr lang="el-GR" b="1" dirty="0" err="1">
                <a:solidFill>
                  <a:srgbClr val="7030A0"/>
                </a:solidFill>
              </a:rPr>
              <a:t>Πολωσιμότητα</a:t>
            </a:r>
            <a:r>
              <a:rPr lang="el-GR" b="1" dirty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064544-38EA-4269-9370-5635BE79D241}"/>
              </a:ext>
            </a:extLst>
          </p:cNvPr>
          <p:cNvSpPr txBox="1"/>
          <p:nvPr/>
        </p:nvSpPr>
        <p:spPr>
          <a:xfrm>
            <a:off x="258438" y="4275457"/>
            <a:ext cx="379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ym typeface="Symbol" panose="05050102010706020507" pitchFamily="18" charset="2"/>
              </a:rPr>
              <a:t> </a:t>
            </a:r>
            <a:r>
              <a:rPr lang="el-GR" b="1" dirty="0" err="1">
                <a:sym typeface="Symbol" panose="05050102010706020507" pitchFamily="18" charset="2"/>
              </a:rPr>
              <a:t>Πολωσιμότητας</a:t>
            </a:r>
            <a:r>
              <a:rPr lang="el-GR" b="1" dirty="0">
                <a:sym typeface="Symbol" panose="05050102010706020507" pitchFamily="18" charset="2"/>
              </a:rPr>
              <a:t>, </a:t>
            </a:r>
            <a:r>
              <a:rPr lang="el-GR" b="1" i="1" dirty="0">
                <a:sym typeface="Symbol" panose="05050102010706020507" pitchFamily="18" charset="2"/>
              </a:rPr>
              <a:t>α = μ</a:t>
            </a:r>
            <a:r>
              <a:rPr lang="en-GB" b="1" i="1" baseline="-25000" dirty="0" err="1">
                <a:sym typeface="Symbol" panose="05050102010706020507" pitchFamily="18" charset="2"/>
              </a:rPr>
              <a:t>ind</a:t>
            </a:r>
            <a:r>
              <a:rPr lang="en-US" b="1" dirty="0">
                <a:sym typeface="Symbol" panose="05050102010706020507" pitchFamily="18" charset="2"/>
              </a:rPr>
              <a:t>/</a:t>
            </a:r>
            <a:r>
              <a:rPr lang="el-GR" b="1" i="1" dirty="0">
                <a:sym typeface="Symbol" panose="05050102010706020507" pitchFamily="18" charset="2"/>
              </a:rPr>
              <a:t>Ε  </a:t>
            </a:r>
            <a:r>
              <a:rPr lang="el-GR" b="1" dirty="0">
                <a:sym typeface="Symbol" panose="05050102010706020507" pitchFamily="18" charset="2"/>
              </a:rPr>
              <a:t>  </a:t>
            </a:r>
            <a:r>
              <a:rPr lang="el-GR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l-GR" b="1" i="1" dirty="0">
                <a:solidFill>
                  <a:srgbClr val="FF0000"/>
                </a:solidFill>
              </a:rPr>
              <a:t> μ</a:t>
            </a:r>
            <a:r>
              <a:rPr lang="en-US" b="1" i="1" baseline="-25000" dirty="0">
                <a:solidFill>
                  <a:srgbClr val="FF0000"/>
                </a:solidFill>
              </a:rPr>
              <a:t>JT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F635E7-DF2B-4678-A396-E6BB081D81C1}"/>
              </a:ext>
            </a:extLst>
          </p:cNvPr>
          <p:cNvSpPr txBox="1"/>
          <p:nvPr/>
        </p:nvSpPr>
        <p:spPr>
          <a:xfrm>
            <a:off x="257795" y="1637338"/>
            <a:ext cx="25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ym typeface="Symbol" panose="05050102010706020507" pitchFamily="18" charset="2"/>
              </a:rPr>
              <a:t> Ισχύς </a:t>
            </a:r>
            <a:r>
              <a:rPr lang="el-GR" b="1" dirty="0" err="1">
                <a:sym typeface="Symbol" panose="05050102010706020507" pitchFamily="18" charset="2"/>
              </a:rPr>
              <a:t>Διπόλου</a:t>
            </a:r>
            <a:r>
              <a:rPr lang="el-GR" b="1" dirty="0">
                <a:sym typeface="Symbol" panose="05050102010706020507" pitchFamily="18" charset="2"/>
              </a:rPr>
              <a:t>  </a:t>
            </a:r>
            <a:r>
              <a:rPr lang="el-GR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l-GR" b="1" i="1" dirty="0">
                <a:solidFill>
                  <a:srgbClr val="FF0000"/>
                </a:solidFill>
              </a:rPr>
              <a:t> μ</a:t>
            </a:r>
            <a:r>
              <a:rPr lang="en-US" b="1" i="1" baseline="-25000" dirty="0">
                <a:solidFill>
                  <a:srgbClr val="FF0000"/>
                </a:solidFill>
              </a:rPr>
              <a:t>JT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04937-C025-44B2-A2BD-6BF79CCAD998}"/>
              </a:ext>
            </a:extLst>
          </p:cNvPr>
          <p:cNvSpPr txBox="1"/>
          <p:nvPr/>
        </p:nvSpPr>
        <p:spPr>
          <a:xfrm>
            <a:off x="24958" y="5487435"/>
            <a:ext cx="5126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Σε Όλες τις Περιπτώσεις, η Μείωση της 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</a:rPr>
              <a:t>Θερμοκρασίας Καθιστά τις Ελκτικές Δυνάμεις 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</a:rPr>
              <a:t>Αποτελεσματικότερες - Συμπύκνωση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D84AA1-241D-4D1E-BCAE-D4611BA5B5AF}"/>
              </a:ext>
            </a:extLst>
          </p:cNvPr>
          <p:cNvSpPr txBox="1"/>
          <p:nvPr/>
        </p:nvSpPr>
        <p:spPr>
          <a:xfrm>
            <a:off x="257795" y="3326408"/>
            <a:ext cx="45643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Σημείωση</a:t>
            </a:r>
            <a:r>
              <a:rPr lang="el-GR" sz="1400" dirty="0"/>
              <a:t>: Η Θερμοχωρητικότητα των Αερίων </a:t>
            </a:r>
          </a:p>
          <a:p>
            <a:r>
              <a:rPr lang="el-GR" sz="1400" dirty="0"/>
              <a:t>και η Επίδραση των ΒΕ Περιγράφεται στο Επόμενο Πείραμα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398D2A-874B-4E51-B6AA-678C27BC19FC}"/>
              </a:ext>
            </a:extLst>
          </p:cNvPr>
          <p:cNvSpPr txBox="1"/>
          <p:nvPr/>
        </p:nvSpPr>
        <p:spPr>
          <a:xfrm>
            <a:off x="258438" y="4669822"/>
            <a:ext cx="375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Μέγεθος – Μοριακή Μάζα Μορίων ?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16" grpId="0"/>
      <p:bldP spid="22" grpId="0"/>
      <p:bldP spid="23" grpId="0" animBg="1"/>
      <p:bldP spid="24" grpId="0" animBg="1"/>
      <p:bldP spid="26" grpId="0"/>
      <p:bldP spid="27" grpId="0"/>
      <p:bldP spid="28" grpId="0"/>
      <p:bldP spid="30" grpId="0"/>
      <p:bldP spid="31" grpId="0"/>
      <p:bldP spid="32" grpId="0"/>
      <p:bldP spid="35" grpId="0"/>
      <p:bldP spid="37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073CB-9427-4CC3-8A93-8B0CEEFB9D0A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D239E-1E7F-4BDD-9B43-C78B29B15FA2}"/>
              </a:ext>
            </a:extLst>
          </p:cNvPr>
          <p:cNvSpPr txBox="1"/>
          <p:nvPr/>
        </p:nvSpPr>
        <p:spPr>
          <a:xfrm>
            <a:off x="2368024" y="135675"/>
            <a:ext cx="7455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Οργανολογία Και Εικονικό Πείραμα – </a:t>
            </a:r>
            <a:r>
              <a:rPr lang="en-US" sz="2800" b="1" dirty="0"/>
              <a:t>Virtual Lab</a:t>
            </a:r>
          </a:p>
        </p:txBody>
      </p:sp>
      <p:sp>
        <p:nvSpPr>
          <p:cNvPr id="6" name="Action Button: Document 5">
            <a:hlinkClick r:id="rId2" highlightClick="1"/>
            <a:extLst>
              <a:ext uri="{FF2B5EF4-FFF2-40B4-BE49-F238E27FC236}">
                <a16:creationId xmlns:a16="http://schemas.microsoft.com/office/drawing/2014/main" id="{C89F6D44-447E-40A4-B1A4-0ECC17487B43}"/>
              </a:ext>
            </a:extLst>
          </p:cNvPr>
          <p:cNvSpPr/>
          <p:nvPr/>
        </p:nvSpPr>
        <p:spPr>
          <a:xfrm>
            <a:off x="10243020" y="5385894"/>
            <a:ext cx="1253491" cy="1336431"/>
          </a:xfrm>
          <a:prstGeom prst="actionButtonDocumen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J-T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824EB-F6C2-47A6-B0D2-2909D6C05F59}"/>
              </a:ext>
            </a:extLst>
          </p:cNvPr>
          <p:cNvSpPr txBox="1"/>
          <p:nvPr/>
        </p:nvSpPr>
        <p:spPr>
          <a:xfrm>
            <a:off x="9727208" y="4805110"/>
            <a:ext cx="2285113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Data Acquisition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91EAF-8BB3-4546-A9B4-64A7832A5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134"/>
            <a:ext cx="9303175" cy="60598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C20CFC-8764-4239-8BBB-74F2A36BA817}"/>
              </a:ext>
            </a:extLst>
          </p:cNvPr>
          <p:cNvSpPr/>
          <p:nvPr/>
        </p:nvSpPr>
        <p:spPr>
          <a:xfrm>
            <a:off x="7039351" y="894795"/>
            <a:ext cx="5110117" cy="22205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2A4BDF-5254-4AAB-8F26-96DA04DFD974}"/>
              </a:ext>
            </a:extLst>
          </p:cNvPr>
          <p:cNvSpPr txBox="1"/>
          <p:nvPr/>
        </p:nvSpPr>
        <p:spPr>
          <a:xfrm>
            <a:off x="7124701" y="1041198"/>
            <a:ext cx="511011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</a:rPr>
              <a:t>Η Συσκευή Είναι Κατασκευασμένη από </a:t>
            </a:r>
          </a:p>
          <a:p>
            <a:pPr algn="ctr"/>
            <a:r>
              <a:rPr lang="el-GR" sz="2200" b="1" dirty="0">
                <a:solidFill>
                  <a:schemeClr val="bg1"/>
                </a:solidFill>
              </a:rPr>
              <a:t>Γυαλί  (Κακός Θερμικός Αγωγός)</a:t>
            </a:r>
          </a:p>
          <a:p>
            <a:r>
              <a:rPr lang="el-GR" sz="2200" b="1" dirty="0">
                <a:solidFill>
                  <a:schemeClr val="bg1"/>
                </a:solidFill>
              </a:rPr>
              <a:t>Ώστε να Διασφαλίζεται η </a:t>
            </a:r>
            <a:r>
              <a:rPr lang="el-GR" sz="2200" b="1" dirty="0" err="1">
                <a:solidFill>
                  <a:schemeClr val="bg1"/>
                </a:solidFill>
              </a:rPr>
              <a:t>Αδιαβατικότητα</a:t>
            </a:r>
            <a:endParaRPr lang="el-GR" sz="2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rgbClr val="FFFF00"/>
                </a:solidFill>
              </a:rPr>
              <a:t>Q</a:t>
            </a:r>
            <a:r>
              <a:rPr lang="en-US" sz="2800" b="1" dirty="0">
                <a:solidFill>
                  <a:srgbClr val="FFFF00"/>
                </a:solidFill>
              </a:rPr>
              <a:t> = 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</a:t>
            </a:r>
          </a:p>
          <a:p>
            <a:pPr algn="ctr"/>
            <a:r>
              <a:rPr lang="en-US" sz="2800" b="1" i="1" dirty="0">
                <a:solidFill>
                  <a:srgbClr val="FFFF00"/>
                </a:solidFill>
                <a:sym typeface="Symbol" panose="05050102010706020507" pitchFamily="18" charset="2"/>
              </a:rPr>
              <a:t>U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 = </a:t>
            </a:r>
            <a:r>
              <a:rPr lang="en-US" sz="2800" b="1" i="1" dirty="0">
                <a:solidFill>
                  <a:srgbClr val="FFFF00"/>
                </a:solidFill>
                <a:sym typeface="Symbol" panose="05050102010706020507" pitchFamily="18" charset="2"/>
              </a:rPr>
              <a:t>Q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(=0)</a:t>
            </a:r>
            <a:r>
              <a:rPr lang="en-US" sz="2800" b="1" i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– </a:t>
            </a:r>
            <a:r>
              <a:rPr lang="en-US" sz="2800" b="1" i="1" dirty="0">
                <a:solidFill>
                  <a:srgbClr val="FFFF00"/>
                </a:solidFill>
                <a:sym typeface="Symbol" panose="05050102010706020507" pitchFamily="18" charset="2"/>
              </a:rPr>
              <a:t>W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4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6473</TotalTime>
  <Words>813</Words>
  <Application>Microsoft Office PowerPoint</Application>
  <PresentationFormat>Widescreen</PresentationFormat>
  <Paragraphs>115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159</cp:revision>
  <dcterms:created xsi:type="dcterms:W3CDTF">2020-03-20T15:51:49Z</dcterms:created>
  <dcterms:modified xsi:type="dcterms:W3CDTF">2020-06-04T08:39:06Z</dcterms:modified>
</cp:coreProperties>
</file>