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7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DE"/>
    <a:srgbClr val="EBDCFC"/>
    <a:srgbClr val="D7B9F9"/>
    <a:srgbClr val="F9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CBAA-F0A0-43FB-9BE2-9FFCD11BC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56F87-EDF6-4B38-99A0-E1678F4B6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C3DE-5995-48F6-9684-6CA3926C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BB74-097F-41DA-AF10-F1EB9A4A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BD28F-BEF7-4D77-99D5-E31D8346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5EB23-C0DD-4772-ACB6-65497930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479B4-ACF3-4E83-A41D-92F8A08B8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DF625-B709-4BE4-AD89-1890EBF2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6B60E-AF65-4AD9-95F6-A564DE79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A807F-A3E9-4369-9F47-A8B9D74F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FD3F6-34DB-49FA-8315-02D9D6E7D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7B1B5-4619-4D8C-95B3-CE8521FA6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C1632-1628-448E-B358-7D026E1B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67109-F98A-4883-BB60-C4523704A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D542-3E82-427A-A754-D101867B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00C0-8C84-4E27-8C55-D2D84386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03DAA-445C-43E3-A5EE-99B5965C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59BE-96A4-47BF-857A-E6390911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E157-CCEF-4B82-8784-C7501E20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731DF-C9E9-46A5-9F7B-DAB171DA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F84B-ED18-4464-AE06-EB61A4EB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A3227-6298-439D-9F00-021FB52AB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6964-808F-4B47-80B4-0F21E7BB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5B9D-2336-403B-8309-AA414F64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96AA-7BD6-44D6-9C93-0454CEC1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607B-3258-4FFA-954F-F8FC3B04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CBB02-54CF-40FC-A3B2-F8A4EAC7A5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B3880-9CF4-466B-869C-C4BEF1FA5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58DA8-B92B-4803-9D5F-8CDECA40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7E41F-D660-4422-BC6B-279FCDA6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C150-7526-4559-8B83-7642E4DA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DA6C-5768-443F-9801-EC75EE30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2D812-A250-4631-970D-5AD82AB6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BFE9-7534-4C35-97AB-53D73D88B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EB25A-854F-49F1-8084-F6F24A02F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46634-87FD-4611-9A4D-32C231267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94E7E4-6701-42AC-BC19-CBD6F018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0AF9D-12DD-426D-8FA5-09A4CAFF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70518-382E-4B56-A670-D74D6EC0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BDBD-D366-46C3-B337-9F8DCDFB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5B162-6C31-48D0-B2A9-577F11BE2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2E63A-5BA4-499F-A5EE-502FAD99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C3D98-A05F-4F91-B9A4-C88853F4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9F4F9-FE05-485C-A96C-05CD0860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C56AE-22EE-4092-BA68-57DB8518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36868-DD93-48EE-A7D1-5F1B1D16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59B8-F5A6-4358-9977-E1BB05831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142E-0149-4F14-BE16-594697D09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707B3-F88F-48AB-8AAD-453C5C011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D30F-90E3-4A7E-BCBB-CDA6BEF2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A5FFC-E393-4BF1-B9FB-3AAD9EE9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D7F9E-59D0-4ED3-AA7F-311A3310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4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7C9B-DF91-4A59-96A0-40744540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5FA54-A551-4C0F-AA80-3565633E3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5F50-5F93-4243-B431-238E8115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7FDB2-BE04-4B80-A32F-0260237E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BF5E2-E5D0-479C-92F9-778FAF5A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E23F-2EAA-4296-9D55-812F0D6B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134FA-C850-42C7-8824-92CC550A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975E-884E-432D-9E6D-C3D606E3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C0A3-D3F1-40FA-805D-440848A25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28B4-9DFC-4590-A475-4EC421039D8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B731-BF14-4C2E-81E6-32814FE5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B6C-06AE-47DA-86E0-B5F6B41A4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F3C8-F3BE-401A-9215-1AB86C9F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chemistry.uoc.gr/lapkin/Faraday_DataAcquisition.pxp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C084F-90BF-448A-B718-1C8E16EDE06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3187-30AE-4685-81AD-16635EE27812}"/>
              </a:ext>
            </a:extLst>
          </p:cNvPr>
          <p:cNvSpPr txBox="1"/>
          <p:nvPr/>
        </p:nvSpPr>
        <p:spPr>
          <a:xfrm>
            <a:off x="829013" y="135675"/>
            <a:ext cx="1056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Ηλεκτροχημεία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1A7D2-58C9-4056-BBD6-257742BD3C38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3FD11-2332-4F9B-AAC0-B66399D8EFF3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EB33F-F491-4F49-A00E-FAA77D6CE67A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BFE82-8C44-47FD-83D1-148536FA008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01FD8-3A59-46B6-B1D2-D21E0E489F8C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32844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E439A991-B898-4610-805E-CB295BB79DD5}"/>
              </a:ext>
            </a:extLst>
          </p:cNvPr>
          <p:cNvSpPr/>
          <p:nvPr/>
        </p:nvSpPr>
        <p:spPr>
          <a:xfrm>
            <a:off x="6096000" y="5873808"/>
            <a:ext cx="60960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76125D0-A356-4534-8E59-E134F60CB294}"/>
              </a:ext>
            </a:extLst>
          </p:cNvPr>
          <p:cNvSpPr/>
          <p:nvPr/>
        </p:nvSpPr>
        <p:spPr>
          <a:xfrm>
            <a:off x="6104602" y="1291056"/>
            <a:ext cx="6050451" cy="1082961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23536-F3AD-4626-BC9E-E2F5A2D20024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E0E5F-C89D-4811-8F87-B12FE3799699}"/>
              </a:ext>
            </a:extLst>
          </p:cNvPr>
          <p:cNvSpPr txBox="1"/>
          <p:nvPr/>
        </p:nvSpPr>
        <p:spPr>
          <a:xfrm>
            <a:off x="829013" y="135675"/>
            <a:ext cx="1028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Ηλεκτρόλυση</a:t>
            </a:r>
            <a:endParaRPr lang="en-US" sz="2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EF5990-2EDC-42AA-B7EF-47F8F3893C4D}"/>
              </a:ext>
            </a:extLst>
          </p:cNvPr>
          <p:cNvSpPr/>
          <p:nvPr/>
        </p:nvSpPr>
        <p:spPr>
          <a:xfrm>
            <a:off x="157019" y="3953164"/>
            <a:ext cx="5745018" cy="2373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D3934-09B6-47F4-A7F6-CD5D8504DF80}"/>
              </a:ext>
            </a:extLst>
          </p:cNvPr>
          <p:cNvSpPr/>
          <p:nvPr/>
        </p:nvSpPr>
        <p:spPr>
          <a:xfrm>
            <a:off x="175491" y="3879272"/>
            <a:ext cx="5705856" cy="2068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1617F7-5CE0-443C-96AD-5126156F7937}"/>
              </a:ext>
            </a:extLst>
          </p:cNvPr>
          <p:cNvCxnSpPr/>
          <p:nvPr/>
        </p:nvCxnSpPr>
        <p:spPr>
          <a:xfrm flipV="1">
            <a:off x="157019" y="3362037"/>
            <a:ext cx="0" cy="1154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C1A10F-D06A-41D4-A09B-ECF8F1C33579}"/>
              </a:ext>
            </a:extLst>
          </p:cNvPr>
          <p:cNvCxnSpPr/>
          <p:nvPr/>
        </p:nvCxnSpPr>
        <p:spPr>
          <a:xfrm flipV="1">
            <a:off x="5902037" y="3089566"/>
            <a:ext cx="0" cy="1154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228AC5-9D9E-4DFB-953D-AFF8367E292D}"/>
              </a:ext>
            </a:extLst>
          </p:cNvPr>
          <p:cNvSpPr/>
          <p:nvPr/>
        </p:nvSpPr>
        <p:spPr>
          <a:xfrm>
            <a:off x="1379950" y="3362037"/>
            <a:ext cx="712952" cy="2262909"/>
          </a:xfrm>
          <a:prstGeom prst="roundRect">
            <a:avLst/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5EF9CF-0B1B-48CD-BD27-2742329BA00C}"/>
              </a:ext>
            </a:extLst>
          </p:cNvPr>
          <p:cNvSpPr/>
          <p:nvPr/>
        </p:nvSpPr>
        <p:spPr>
          <a:xfrm>
            <a:off x="3989084" y="3344368"/>
            <a:ext cx="713232" cy="2262909"/>
          </a:xfrm>
          <a:prstGeom prst="roundRect">
            <a:avLst/>
          </a:prstGeom>
          <a:pattFill prst="dkUpDiag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DE7B1B-3B49-454B-A1D6-929777E300E6}"/>
              </a:ext>
            </a:extLst>
          </p:cNvPr>
          <p:cNvCxnSpPr>
            <a:cxnSpLocks/>
          </p:cNvCxnSpPr>
          <p:nvPr/>
        </p:nvCxnSpPr>
        <p:spPr>
          <a:xfrm>
            <a:off x="3066471" y="2382981"/>
            <a:ext cx="0" cy="31403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09DF4F-C463-4073-BAB3-310EC882F54C}"/>
              </a:ext>
            </a:extLst>
          </p:cNvPr>
          <p:cNvCxnSpPr>
            <a:cxnSpLocks/>
          </p:cNvCxnSpPr>
          <p:nvPr/>
        </p:nvCxnSpPr>
        <p:spPr>
          <a:xfrm>
            <a:off x="3144980" y="2170545"/>
            <a:ext cx="0" cy="6927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6210513-0C3A-4C4F-BDCB-4F2BE3DAFC17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1990430" y="2285997"/>
            <a:ext cx="822036" cy="1330045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5B8B5ED-43B6-4272-9B05-CC92632C6652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3344700" y="2343368"/>
            <a:ext cx="801282" cy="120071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5379E2A-2771-4268-AD28-D0FFB5CB378F}"/>
              </a:ext>
            </a:extLst>
          </p:cNvPr>
          <p:cNvSpPr txBox="1"/>
          <p:nvPr/>
        </p:nvSpPr>
        <p:spPr>
          <a:xfrm>
            <a:off x="4325598" y="27426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30000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D42DD7-33FA-4FAA-90D0-2C21A8445764}"/>
              </a:ext>
            </a:extLst>
          </p:cNvPr>
          <p:cNvSpPr txBox="1"/>
          <p:nvPr/>
        </p:nvSpPr>
        <p:spPr>
          <a:xfrm>
            <a:off x="1449995" y="273670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30000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5BBCA-0975-464C-B6B1-D711A1068465}"/>
              </a:ext>
            </a:extLst>
          </p:cNvPr>
          <p:cNvSpPr txBox="1"/>
          <p:nvPr/>
        </p:nvSpPr>
        <p:spPr>
          <a:xfrm>
            <a:off x="2720306" y="21705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A98A96-CFDF-42FC-9AD5-8A71A220B06F}"/>
              </a:ext>
            </a:extLst>
          </p:cNvPr>
          <p:cNvSpPr txBox="1"/>
          <p:nvPr/>
        </p:nvSpPr>
        <p:spPr>
          <a:xfrm>
            <a:off x="3135724" y="21772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D2843AA-06F1-42AC-8927-34EB4F8005DD}"/>
              </a:ext>
            </a:extLst>
          </p:cNvPr>
          <p:cNvCxnSpPr/>
          <p:nvPr/>
        </p:nvCxnSpPr>
        <p:spPr>
          <a:xfrm rot="16200000" flipV="1">
            <a:off x="4138680" y="2429850"/>
            <a:ext cx="351682" cy="294735"/>
          </a:xfrm>
          <a:prstGeom prst="bentConnector3">
            <a:avLst>
              <a:gd name="adj1" fmla="val 99899"/>
            </a:avLst>
          </a:prstGeom>
          <a:ln w="19050">
            <a:solidFill>
              <a:srgbClr val="FF0000"/>
            </a:solidFill>
            <a:headEnd w="lg" len="sm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7BF2035-B8CD-460C-98DF-69F0FB811D3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93708" y="2436524"/>
            <a:ext cx="351682" cy="294735"/>
          </a:xfrm>
          <a:prstGeom prst="bentConnector3">
            <a:avLst>
              <a:gd name="adj1" fmla="val 99899"/>
            </a:avLst>
          </a:prstGeom>
          <a:ln w="19050">
            <a:solidFill>
              <a:srgbClr val="FF0000"/>
            </a:solidFill>
            <a:headEnd type="stealth" w="lg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FCA55F-5C57-4CFB-A60B-9D408FC1B575}"/>
              </a:ext>
            </a:extLst>
          </p:cNvPr>
          <p:cNvGrpSpPr/>
          <p:nvPr/>
        </p:nvGrpSpPr>
        <p:grpSpPr>
          <a:xfrm>
            <a:off x="2550774" y="3821138"/>
            <a:ext cx="677617" cy="762882"/>
            <a:chOff x="8036335" y="2195467"/>
            <a:chExt cx="677617" cy="76288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46F3891-2BB3-4F72-9F64-E63923238D06}"/>
                </a:ext>
              </a:extLst>
            </p:cNvPr>
            <p:cNvGrpSpPr/>
            <p:nvPr/>
          </p:nvGrpSpPr>
          <p:grpSpPr>
            <a:xfrm>
              <a:off x="8036335" y="2417217"/>
              <a:ext cx="526463" cy="541132"/>
              <a:chOff x="8036335" y="2417217"/>
              <a:chExt cx="526463" cy="54113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683E433-A291-45D2-B67A-5505BDCA3D92}"/>
                  </a:ext>
                </a:extLst>
              </p:cNvPr>
              <p:cNvSpPr/>
              <p:nvPr/>
            </p:nvSpPr>
            <p:spPr>
              <a:xfrm>
                <a:off x="8036335" y="2417217"/>
                <a:ext cx="526463" cy="5411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E72995-CADE-413E-B509-F59B62766FFB}"/>
                  </a:ext>
                </a:extLst>
              </p:cNvPr>
              <p:cNvSpPr txBox="1"/>
              <p:nvPr/>
            </p:nvSpPr>
            <p:spPr>
              <a:xfrm>
                <a:off x="8072582" y="2461492"/>
                <a:ext cx="45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D0C691-4227-4103-B338-C17D03781042}"/>
                </a:ext>
              </a:extLst>
            </p:cNvPr>
            <p:cNvSpPr txBox="1"/>
            <p:nvPr/>
          </p:nvSpPr>
          <p:spPr>
            <a:xfrm>
              <a:off x="8375398" y="219546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+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071EA6-91FE-48DF-B669-43D3CA73E49A}"/>
              </a:ext>
            </a:extLst>
          </p:cNvPr>
          <p:cNvGrpSpPr/>
          <p:nvPr/>
        </p:nvGrpSpPr>
        <p:grpSpPr>
          <a:xfrm>
            <a:off x="3015655" y="4664327"/>
            <a:ext cx="677617" cy="762882"/>
            <a:chOff x="9213971" y="3420127"/>
            <a:chExt cx="677617" cy="76288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9EB981-3D05-4768-9451-40955AC7CE20}"/>
                </a:ext>
              </a:extLst>
            </p:cNvPr>
            <p:cNvSpPr/>
            <p:nvPr/>
          </p:nvSpPr>
          <p:spPr>
            <a:xfrm>
              <a:off x="9213971" y="3641877"/>
              <a:ext cx="526463" cy="5411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BCF039-B2A0-4B2F-85B2-F4B610549665}"/>
                </a:ext>
              </a:extLst>
            </p:cNvPr>
            <p:cNvSpPr txBox="1"/>
            <p:nvPr/>
          </p:nvSpPr>
          <p:spPr>
            <a:xfrm>
              <a:off x="9299402" y="3681611"/>
              <a:ext cx="35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C365B6-AD12-4061-A37A-F9E3248C32C1}"/>
                </a:ext>
              </a:extLst>
            </p:cNvPr>
            <p:cNvSpPr txBox="1"/>
            <p:nvPr/>
          </p:nvSpPr>
          <p:spPr>
            <a:xfrm>
              <a:off x="9553034" y="342012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–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BCC1D3-5FF9-48BB-AE27-248DA25F8C3C}"/>
              </a:ext>
            </a:extLst>
          </p:cNvPr>
          <p:cNvCxnSpPr/>
          <p:nvPr/>
        </p:nvCxnSpPr>
        <p:spPr>
          <a:xfrm flipH="1">
            <a:off x="2127590" y="4290291"/>
            <a:ext cx="423184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1B383FE-6E0A-4E47-9B38-0D2F537C6D9C}"/>
              </a:ext>
            </a:extLst>
          </p:cNvPr>
          <p:cNvCxnSpPr>
            <a:cxnSpLocks/>
          </p:cNvCxnSpPr>
          <p:nvPr/>
        </p:nvCxnSpPr>
        <p:spPr>
          <a:xfrm>
            <a:off x="3497917" y="5184353"/>
            <a:ext cx="42318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D80AE1A-0047-4E6E-A4B1-FA353C1AA789}"/>
              </a:ext>
            </a:extLst>
          </p:cNvPr>
          <p:cNvSpPr txBox="1"/>
          <p:nvPr/>
        </p:nvSpPr>
        <p:spPr>
          <a:xfrm rot="5400000">
            <a:off x="1003052" y="4102814"/>
            <a:ext cx="1466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ΚΑΘΟΔΟΣ</a:t>
            </a:r>
          </a:p>
          <a:p>
            <a:r>
              <a:rPr lang="el-GR" sz="2400" i="1" dirty="0">
                <a:solidFill>
                  <a:srgbClr val="002060"/>
                </a:solidFill>
              </a:rPr>
              <a:t>Αναγωγή</a:t>
            </a: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80DCE2-4EEF-433B-A97F-8359129A8F53}"/>
              </a:ext>
            </a:extLst>
          </p:cNvPr>
          <p:cNvSpPr txBox="1"/>
          <p:nvPr/>
        </p:nvSpPr>
        <p:spPr>
          <a:xfrm rot="16200000">
            <a:off x="3617616" y="4102814"/>
            <a:ext cx="1456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ΑΝΟΔΟΣ</a:t>
            </a:r>
          </a:p>
          <a:p>
            <a:pPr algn="ctr"/>
            <a:r>
              <a:rPr lang="el-GR" sz="2400" i="1" dirty="0">
                <a:solidFill>
                  <a:srgbClr val="FF0000"/>
                </a:solidFill>
              </a:rPr>
              <a:t>Οξείδωση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25FF3B-5D0B-458C-BE9E-8B203AF49104}"/>
              </a:ext>
            </a:extLst>
          </p:cNvPr>
          <p:cNvSpPr txBox="1"/>
          <p:nvPr/>
        </p:nvSpPr>
        <p:spPr>
          <a:xfrm>
            <a:off x="6200628" y="1370871"/>
            <a:ext cx="5749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Η ποσότητα Προϊόντος που Ελευθερώνεται σε Άνοδο και </a:t>
            </a:r>
          </a:p>
          <a:p>
            <a:pPr algn="ctr"/>
            <a:r>
              <a:rPr lang="el-GR" dirty="0"/>
              <a:t>Κάθοδο Είναι Ευθέως Ανάλογη της Ποσότητας του </a:t>
            </a:r>
          </a:p>
          <a:p>
            <a:pPr algn="ctr"/>
            <a:r>
              <a:rPr lang="el-GR" dirty="0"/>
              <a:t>Ηλεκτρισμού, </a:t>
            </a:r>
            <a:r>
              <a:rPr lang="en-US" i="1" dirty="0"/>
              <a:t>Q</a:t>
            </a:r>
            <a:r>
              <a:rPr lang="en-US" dirty="0"/>
              <a:t>,</a:t>
            </a:r>
            <a:r>
              <a:rPr lang="el-GR" dirty="0"/>
              <a:t> που Διαπερνά το Ηλεκτρολυτικό Διάλυμα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3E16E1-5D68-4D0B-B03E-4BCE02275BE3}"/>
              </a:ext>
            </a:extLst>
          </p:cNvPr>
          <p:cNvSpPr txBox="1"/>
          <p:nvPr/>
        </p:nvSpPr>
        <p:spPr>
          <a:xfrm>
            <a:off x="6096000" y="831311"/>
            <a:ext cx="335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1</a:t>
            </a:r>
            <a:r>
              <a:rPr lang="el-GR" sz="2400" b="1" baseline="30000" dirty="0">
                <a:solidFill>
                  <a:srgbClr val="7030A0"/>
                </a:solidFill>
              </a:rPr>
              <a:t>ος</a:t>
            </a:r>
            <a:r>
              <a:rPr lang="el-GR" sz="2400" b="1" dirty="0">
                <a:solidFill>
                  <a:srgbClr val="7030A0"/>
                </a:solidFill>
              </a:rPr>
              <a:t> Νόμος Ηλεκτρόλυσης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EA4865A-EC4B-4774-B627-7A2E10C9B58F}"/>
              </a:ext>
            </a:extLst>
          </p:cNvPr>
          <p:cNvSpPr/>
          <p:nvPr/>
        </p:nvSpPr>
        <p:spPr>
          <a:xfrm>
            <a:off x="6104602" y="2928949"/>
            <a:ext cx="6050451" cy="1082961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B66C567-7380-44F7-B249-49FFAE659043}"/>
                  </a:ext>
                </a:extLst>
              </p:cNvPr>
              <p:cNvSpPr txBox="1"/>
              <p:nvPr/>
            </p:nvSpPr>
            <p:spPr>
              <a:xfrm>
                <a:off x="6200628" y="3008764"/>
                <a:ext cx="6012287" cy="1039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Όταν Ίδια Ποσότητα Ρεύματος Διαρρέει Μέσω Διαφορετικών </a:t>
                </a:r>
              </a:p>
              <a:p>
                <a:r>
                  <a:rPr lang="el-GR" dirty="0"/>
                  <a:t>Ηλεκτρολυτών, οι Μάζες των Ουσιών που Ελευθερώνονται</a:t>
                </a:r>
              </a:p>
              <a:p>
                <a:r>
                  <a:rPr lang="el-GR" dirty="0"/>
                  <a:t>Είναι Ανάλογες προς τα Χημικά τους Ισοδύναμα</a:t>
                </a:r>
                <a:r>
                  <a:rPr lang="en-US" dirty="0"/>
                  <a:t>: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B66C567-7380-44F7-B249-49FFAE659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28" y="3008764"/>
                <a:ext cx="6012287" cy="1039644"/>
              </a:xfrm>
              <a:prstGeom prst="rect">
                <a:avLst/>
              </a:prstGeom>
              <a:blipFill>
                <a:blip r:embed="rId2"/>
                <a:stretch>
                  <a:fillRect l="-811" t="-3529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8D28E32-8848-4DFF-9F01-EA6A2641508D}"/>
              </a:ext>
            </a:extLst>
          </p:cNvPr>
          <p:cNvSpPr txBox="1"/>
          <p:nvPr/>
        </p:nvSpPr>
        <p:spPr>
          <a:xfrm>
            <a:off x="6096000" y="2468140"/>
            <a:ext cx="335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2</a:t>
            </a:r>
            <a:r>
              <a:rPr lang="el-GR" sz="2400" b="1" baseline="30000" dirty="0">
                <a:solidFill>
                  <a:srgbClr val="7030A0"/>
                </a:solidFill>
              </a:rPr>
              <a:t>ος</a:t>
            </a:r>
            <a:r>
              <a:rPr lang="el-GR" sz="2400" b="1" dirty="0">
                <a:solidFill>
                  <a:srgbClr val="7030A0"/>
                </a:solidFill>
              </a:rPr>
              <a:t> Νόμος Ηλεκτρόλυσης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284720-27A9-4E94-A72F-6D27DE54EE12}"/>
              </a:ext>
            </a:extLst>
          </p:cNvPr>
          <p:cNvSpPr txBox="1"/>
          <p:nvPr/>
        </p:nvSpPr>
        <p:spPr>
          <a:xfrm>
            <a:off x="109927" y="798565"/>
            <a:ext cx="557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Ηλεκτρόλυση</a:t>
            </a:r>
            <a:r>
              <a:rPr lang="en-US" sz="2400" b="1" dirty="0">
                <a:solidFill>
                  <a:srgbClr val="7030A0"/>
                </a:solidFill>
              </a:rPr>
              <a:t> – </a:t>
            </a:r>
            <a:r>
              <a:rPr lang="el-GR" sz="2400" b="1" dirty="0">
                <a:solidFill>
                  <a:srgbClr val="7030A0"/>
                </a:solidFill>
              </a:rPr>
              <a:t>Μη Αυθόρμητη Διεργασία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A5EF87E-EA3B-4F2D-81E7-A98AAE44DC89}"/>
              </a:ext>
            </a:extLst>
          </p:cNvPr>
          <p:cNvSpPr txBox="1"/>
          <p:nvPr/>
        </p:nvSpPr>
        <p:spPr>
          <a:xfrm>
            <a:off x="1427443" y="5773390"/>
            <a:ext cx="3273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00FF"/>
                </a:solidFill>
              </a:rPr>
              <a:t>Ηλεκτρολυτικό Διάλυμα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B913E05-A54F-4742-ABCC-DE285D247386}"/>
              </a:ext>
            </a:extLst>
          </p:cNvPr>
          <p:cNvGrpSpPr/>
          <p:nvPr/>
        </p:nvGrpSpPr>
        <p:grpSpPr>
          <a:xfrm>
            <a:off x="2859529" y="1529201"/>
            <a:ext cx="570901" cy="573796"/>
            <a:chOff x="7739196" y="4799591"/>
            <a:chExt cx="570901" cy="57379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E56ED27-9E53-4E1E-AAF1-3B75C6E27693}"/>
                </a:ext>
              </a:extLst>
            </p:cNvPr>
            <p:cNvSpPr/>
            <p:nvPr/>
          </p:nvSpPr>
          <p:spPr>
            <a:xfrm>
              <a:off x="7739196" y="4799591"/>
              <a:ext cx="570901" cy="5540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944C045-D3A0-4863-8478-F2A87DECD274}"/>
                </a:ext>
              </a:extLst>
            </p:cNvPr>
            <p:cNvCxnSpPr/>
            <p:nvPr/>
          </p:nvCxnSpPr>
          <p:spPr>
            <a:xfrm>
              <a:off x="7850909" y="4922792"/>
              <a:ext cx="3602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AC53116-0794-4FC4-8E77-829BC44F1262}"/>
                </a:ext>
              </a:extLst>
            </p:cNvPr>
            <p:cNvCxnSpPr/>
            <p:nvPr/>
          </p:nvCxnSpPr>
          <p:spPr>
            <a:xfrm>
              <a:off x="7850909" y="5004054"/>
              <a:ext cx="36021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3F437F-ED14-464F-8DFB-B4009388338F}"/>
                </a:ext>
              </a:extLst>
            </p:cNvPr>
            <p:cNvSpPr txBox="1"/>
            <p:nvPr/>
          </p:nvSpPr>
          <p:spPr>
            <a:xfrm>
              <a:off x="7872962" y="5004055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DDC86FA-28C8-4C1D-AD88-1E5C60AE489C}"/>
              </a:ext>
            </a:extLst>
          </p:cNvPr>
          <p:cNvSpPr txBox="1"/>
          <p:nvPr/>
        </p:nvSpPr>
        <p:spPr>
          <a:xfrm>
            <a:off x="173211" y="552932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Ηλεκτρόδιο 1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022476A-0821-4CFE-8AEA-0554D56F0E8E}"/>
              </a:ext>
            </a:extLst>
          </p:cNvPr>
          <p:cNvSpPr txBox="1"/>
          <p:nvPr/>
        </p:nvSpPr>
        <p:spPr>
          <a:xfrm>
            <a:off x="4428282" y="5534317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Ηλεκτρόδιο 2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24D84FB-2AD0-4CE5-A1E1-3585DE3339D0}"/>
              </a:ext>
            </a:extLst>
          </p:cNvPr>
          <p:cNvSpPr/>
          <p:nvPr/>
        </p:nvSpPr>
        <p:spPr>
          <a:xfrm>
            <a:off x="6098021" y="4563778"/>
            <a:ext cx="6050451" cy="10829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28A734-4D66-402F-B3C1-3D49B8A3C381}"/>
              </a:ext>
            </a:extLst>
          </p:cNvPr>
          <p:cNvSpPr txBox="1"/>
          <p:nvPr/>
        </p:nvSpPr>
        <p:spPr>
          <a:xfrm>
            <a:off x="6440180" y="4639640"/>
            <a:ext cx="5533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Το Ρεύμα Αποτελείται από Διακριτά Σωματίδια, </a:t>
            </a:r>
            <a:r>
              <a:rPr lang="en-US" b="1" i="1" dirty="0">
                <a:solidFill>
                  <a:srgbClr val="FFFF00"/>
                </a:solidFill>
              </a:rPr>
              <a:t>e</a:t>
            </a:r>
            <a:r>
              <a:rPr lang="en-US" b="1" baseline="30000" dirty="0">
                <a:solidFill>
                  <a:srgbClr val="FFFF00"/>
                </a:solidFill>
              </a:rPr>
              <a:t>-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</a:p>
          <a:p>
            <a:r>
              <a:rPr lang="el-GR" dirty="0">
                <a:solidFill>
                  <a:schemeClr val="bg1"/>
                </a:solidFill>
              </a:rPr>
              <a:t>Γνωστής της Αντίδρασης που Συμβαίνει στα Ηλεκτρόδια,</a:t>
            </a:r>
          </a:p>
          <a:p>
            <a:r>
              <a:rPr lang="el-GR" dirty="0">
                <a:solidFill>
                  <a:schemeClr val="bg1"/>
                </a:solidFill>
              </a:rPr>
              <a:t>Προσδιορίζεται η Μάζα του Προϊόντος για Ορισμένο </a:t>
            </a:r>
            <a:r>
              <a:rPr lang="en-US" i="1" dirty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DABB35-5E19-4D37-B5C2-F253B8AC5B23}"/>
              </a:ext>
            </a:extLst>
          </p:cNvPr>
          <p:cNvSpPr txBox="1"/>
          <p:nvPr/>
        </p:nvSpPr>
        <p:spPr>
          <a:xfrm>
            <a:off x="6104602" y="4105745"/>
            <a:ext cx="547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Γιατί Ισχύουν οι Νόμοι της Ηλεκτρόλυσης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9D3D2AE-BAB8-49E8-AA2D-2C57A69F26FD}"/>
              </a:ext>
            </a:extLst>
          </p:cNvPr>
          <p:cNvSpPr txBox="1"/>
          <p:nvPr/>
        </p:nvSpPr>
        <p:spPr>
          <a:xfrm>
            <a:off x="8281677" y="5948217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(C) =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(A)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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(s)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B90031C-869F-4F0E-8E10-EFBE3787F456}"/>
              </a:ext>
            </a:extLst>
          </p:cNvPr>
          <p:cNvSpPr txBox="1"/>
          <p:nvPr/>
        </p:nvSpPr>
        <p:spPr>
          <a:xfrm>
            <a:off x="6139232" y="6357734"/>
            <a:ext cx="59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1 Farad </a:t>
            </a:r>
            <a:r>
              <a:rPr lang="en-US" dirty="0">
                <a:solidFill>
                  <a:srgbClr val="FF0000"/>
                </a:solidFill>
              </a:rPr>
              <a:t>(F)</a:t>
            </a:r>
            <a:r>
              <a:rPr lang="en-US" i="1" dirty="0">
                <a:solidFill>
                  <a:srgbClr val="FF0000"/>
                </a:solidFill>
              </a:rPr>
              <a:t> = Q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σε 1 </a:t>
            </a:r>
            <a:r>
              <a:rPr lang="en-US" dirty="0">
                <a:solidFill>
                  <a:srgbClr val="FF0000"/>
                </a:solidFill>
              </a:rPr>
              <a:t>mol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i="1" baseline="30000" dirty="0">
                <a:solidFill>
                  <a:srgbClr val="FF0000"/>
                </a:solidFill>
              </a:rPr>
              <a:t>-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96</a:t>
            </a:r>
            <a:r>
              <a:rPr lang="el-GR" dirty="0">
                <a:solidFill>
                  <a:srgbClr val="FF0000"/>
                </a:solidFill>
              </a:rPr>
              <a:t>485 </a:t>
            </a:r>
            <a:r>
              <a:rPr lang="en-US" dirty="0">
                <a:solidFill>
                  <a:srgbClr val="FF0000"/>
                </a:solidFill>
              </a:rPr>
              <a:t>A s = 26.8 Ah (</a:t>
            </a:r>
            <a:r>
              <a:rPr lang="el-GR" dirty="0" err="1">
                <a:solidFill>
                  <a:srgbClr val="FF0000"/>
                </a:solidFill>
              </a:rPr>
              <a:t>Αμπερώριο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7" grpId="0" animBg="1"/>
      <p:bldP spid="55" grpId="0"/>
      <p:bldP spid="56" grpId="0"/>
      <p:bldP spid="58" grpId="0" animBg="1"/>
      <p:bldP spid="59" grpId="0"/>
      <p:bldP spid="60" grpId="0"/>
      <p:bldP spid="72" grpId="0" animBg="1"/>
      <p:bldP spid="71" grpId="0"/>
      <p:bldP spid="73" grpId="0"/>
      <p:bldP spid="74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DD3922-3D11-4433-BCA0-3C6AB7A7354D}"/>
              </a:ext>
            </a:extLst>
          </p:cNvPr>
          <p:cNvSpPr/>
          <p:nvPr/>
        </p:nvSpPr>
        <p:spPr>
          <a:xfrm>
            <a:off x="114262" y="4705580"/>
            <a:ext cx="4040914" cy="1194515"/>
          </a:xfrm>
          <a:prstGeom prst="roundRect">
            <a:avLst/>
          </a:prstGeom>
          <a:solidFill>
            <a:srgbClr val="FE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44B527-4797-4EEB-BE92-CE694CAE02B7}"/>
              </a:ext>
            </a:extLst>
          </p:cNvPr>
          <p:cNvSpPr/>
          <p:nvPr/>
        </p:nvSpPr>
        <p:spPr>
          <a:xfrm>
            <a:off x="126428" y="3333453"/>
            <a:ext cx="4040914" cy="1194515"/>
          </a:xfrm>
          <a:prstGeom prst="roundRect">
            <a:avLst/>
          </a:prstGeom>
          <a:solidFill>
            <a:srgbClr val="FE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B144B4-417E-4F4F-BE32-270687510ABB}"/>
              </a:ext>
            </a:extLst>
          </p:cNvPr>
          <p:cNvSpPr/>
          <p:nvPr/>
        </p:nvSpPr>
        <p:spPr>
          <a:xfrm>
            <a:off x="6211864" y="5711650"/>
            <a:ext cx="5913836" cy="828978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7BFB65-400F-4FB4-966B-3406AD7D6CA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6F68-8951-4D2D-8E2B-C3EE18676056}"/>
              </a:ext>
            </a:extLst>
          </p:cNvPr>
          <p:cNvSpPr txBox="1"/>
          <p:nvPr/>
        </p:nvSpPr>
        <p:spPr>
          <a:xfrm>
            <a:off x="587152" y="135675"/>
            <a:ext cx="11017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Ηλεκτρόλυση Η</a:t>
            </a:r>
            <a:r>
              <a:rPr lang="el-GR" sz="2800" b="1" baseline="-25000" dirty="0"/>
              <a:t>2</a:t>
            </a:r>
            <a:r>
              <a:rPr lang="el-GR" sz="2800" b="1" dirty="0"/>
              <a:t>Ο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AF198-9FB6-402F-8466-466B6ECC7DEF}"/>
                  </a:ext>
                </a:extLst>
              </p:cNvPr>
              <p:cNvSpPr txBox="1"/>
              <p:nvPr/>
            </p:nvSpPr>
            <p:spPr>
              <a:xfrm>
                <a:off x="198869" y="2129745"/>
                <a:ext cx="5138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Ασθενής Διάσταση 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5AF198-9FB6-402F-8466-466B6ECC7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9" y="2129745"/>
                <a:ext cx="513858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FCBB33-FA6D-40FF-ACF6-33D2F5530772}"/>
              </a:ext>
            </a:extLst>
          </p:cNvPr>
          <p:cNvSpPr txBox="1"/>
          <p:nvPr/>
        </p:nvSpPr>
        <p:spPr>
          <a:xfrm>
            <a:off x="6185046" y="5203138"/>
            <a:ext cx="535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Ηλεκτρεγερτική Δύναμη (ΗΕΔ, </a:t>
            </a:r>
            <a:r>
              <a:rPr lang="en-US" sz="2400" b="1" dirty="0">
                <a:solidFill>
                  <a:srgbClr val="7030A0"/>
                </a:solidFill>
              </a:rPr>
              <a:t>W/C</a:t>
            </a:r>
            <a:r>
              <a:rPr lang="el-GR" sz="2400" b="1" dirty="0">
                <a:solidFill>
                  <a:srgbClr val="7030A0"/>
                </a:solidFill>
              </a:rPr>
              <a:t> </a:t>
            </a:r>
            <a:r>
              <a:rPr lang="el-GR" sz="2400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en-US" sz="2400" b="1" dirty="0">
                <a:solidFill>
                  <a:srgbClr val="7030A0"/>
                </a:solidFill>
                <a:sym typeface="Symbol" panose="05050102010706020507" pitchFamily="18" charset="2"/>
              </a:rPr>
              <a:t>V</a:t>
            </a:r>
            <a:r>
              <a:rPr lang="el-GR" sz="2400" b="1" dirty="0">
                <a:solidFill>
                  <a:srgbClr val="7030A0"/>
                </a:solidFill>
              </a:rPr>
              <a:t>)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595F6-56E8-4CEB-94A3-75D0E46154C4}"/>
              </a:ext>
            </a:extLst>
          </p:cNvPr>
          <p:cNvSpPr txBox="1"/>
          <p:nvPr/>
        </p:nvSpPr>
        <p:spPr>
          <a:xfrm>
            <a:off x="6280171" y="5802974"/>
            <a:ext cx="577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/>
              <a:t>Για την Επαγωγή της Ηλεκτρόλυσης του </a:t>
            </a:r>
            <a:r>
              <a:rPr lang="en-US" i="1" dirty="0"/>
              <a:t>H</a:t>
            </a:r>
            <a:r>
              <a:rPr lang="en-US" i="1" baseline="-25000" dirty="0"/>
              <a:t>2</a:t>
            </a:r>
            <a:r>
              <a:rPr lang="en-US" i="1" dirty="0"/>
              <a:t>O </a:t>
            </a:r>
            <a:r>
              <a:rPr lang="el-GR" b="1" i="1" dirty="0">
                <a:solidFill>
                  <a:srgbClr val="FF0000"/>
                </a:solidFill>
              </a:rPr>
              <a:t>ΠΡΕΠΕΙ </a:t>
            </a:r>
          </a:p>
          <a:p>
            <a:r>
              <a:rPr lang="el-GR" i="1" dirty="0"/>
              <a:t>να Εφαρμοστεί Τάση Μεγαλύτερη της ΗΕΔ, (–): Αυθόρμητη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66B663-C5B3-49FF-A50D-D3ED1A4EE731}"/>
                  </a:ext>
                </a:extLst>
              </p:cNvPr>
              <p:cNvSpPr txBox="1"/>
              <p:nvPr/>
            </p:nvSpPr>
            <p:spPr>
              <a:xfrm>
                <a:off x="51087" y="3392101"/>
                <a:ext cx="419159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002060"/>
                    </a:solidFill>
                  </a:rPr>
                  <a:t>Κάθοδος (–), Αναγωγή (κέρδος </a:t>
                </a:r>
                <a:r>
                  <a:rPr lang="en-US" b="1" i="1" dirty="0">
                    <a:solidFill>
                      <a:srgbClr val="002060"/>
                    </a:solidFill>
                  </a:rPr>
                  <a:t>e</a:t>
                </a:r>
                <a:r>
                  <a:rPr lang="en-US" b="1" i="1" baseline="30000" dirty="0">
                    <a:solidFill>
                      <a:srgbClr val="002060"/>
                    </a:solidFill>
                  </a:rPr>
                  <a:t>-</a:t>
                </a:r>
                <a:r>
                  <a:rPr lang="el-GR" b="1" dirty="0">
                    <a:solidFill>
                      <a:srgbClr val="002060"/>
                    </a:solidFill>
                  </a:rPr>
                  <a:t>)</a:t>
                </a:r>
                <a:r>
                  <a:rPr lang="en-US" b="1" dirty="0">
                    <a:solidFill>
                      <a:srgbClr val="002060"/>
                    </a:solidFill>
                  </a:rPr>
                  <a:t>: </a:t>
                </a:r>
                <a:endParaRPr lang="el-GR" b="1" dirty="0">
                  <a:solidFill>
                    <a:srgbClr val="00206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>
                    <a:latin typeface="Cambria Math" panose="02040503050406030204" pitchFamily="18" charset="0"/>
                  </a:rPr>
                  <a:t>ή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l-G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66B663-C5B3-49FF-A50D-D3ED1A4E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7" y="3392101"/>
                <a:ext cx="4191597" cy="1077218"/>
              </a:xfrm>
              <a:prstGeom prst="rect">
                <a:avLst/>
              </a:prstGeom>
              <a:blipFill>
                <a:blip r:embed="rId3"/>
                <a:stretch>
                  <a:fillRect l="-1163" t="-2825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67C2CD-D955-4088-A656-92243FF1E40F}"/>
                  </a:ext>
                </a:extLst>
              </p:cNvPr>
              <p:cNvSpPr txBox="1"/>
              <p:nvPr/>
            </p:nvSpPr>
            <p:spPr>
              <a:xfrm>
                <a:off x="66300" y="4764228"/>
                <a:ext cx="413683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FF0000"/>
                    </a:solidFill>
                  </a:rPr>
                  <a:t>Άνοδος (+)</a:t>
                </a:r>
                <a:r>
                  <a:rPr lang="en-US" b="1" dirty="0">
                    <a:solidFill>
                      <a:srgbClr val="FF0000"/>
                    </a:solidFill>
                  </a:rPr>
                  <a:t>, </a:t>
                </a:r>
                <a:r>
                  <a:rPr lang="el-GR" b="1" dirty="0">
                    <a:solidFill>
                      <a:srgbClr val="FF0000"/>
                    </a:solidFill>
                  </a:rPr>
                  <a:t>Οξείδωση (απώλεια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e</a:t>
                </a:r>
                <a:r>
                  <a:rPr lang="en-US" b="1" i="1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el-GR" b="1" dirty="0">
                    <a:solidFill>
                      <a:srgbClr val="FF0000"/>
                    </a:solidFill>
                  </a:rPr>
                  <a:t>)</a:t>
                </a:r>
                <a:r>
                  <a:rPr lang="en-US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FF0000"/>
                    </a:solidFill>
                  </a:rPr>
                  <a:t>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4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b="0" dirty="0"/>
                  <a:t>ii)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𝑎𝑞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groupCh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67C2CD-D955-4088-A656-92243FF1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" y="4764228"/>
                <a:ext cx="4136838" cy="1077218"/>
              </a:xfrm>
              <a:prstGeom prst="rect">
                <a:avLst/>
              </a:prstGeom>
              <a:blipFill>
                <a:blip r:embed="rId4"/>
                <a:stretch>
                  <a:fillRect l="-1327" t="-3409" b="-8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69A9E9-E0EE-428E-AC7A-E03E91230542}"/>
                  </a:ext>
                </a:extLst>
              </p:cNvPr>
              <p:cNvSpPr/>
              <p:nvPr/>
            </p:nvSpPr>
            <p:spPr>
              <a:xfrm>
                <a:off x="214082" y="1731512"/>
                <a:ext cx="3335208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𝑎𝑞</m:t>
                          </m:r>
                        </m:e>
                      </m:d>
                    </m:oMath>
                  </m:oMathPara>
                </a14:m>
                <a:endParaRPr lang="el-G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69A9E9-E0EE-428E-AC7A-E03E91230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2" y="1731512"/>
                <a:ext cx="3335208" cy="372281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2A6400-7623-4860-93AC-D2FC7AA4929E}"/>
                  </a:ext>
                </a:extLst>
              </p:cNvPr>
              <p:cNvSpPr/>
              <p:nvPr/>
            </p:nvSpPr>
            <p:spPr>
              <a:xfrm>
                <a:off x="214082" y="1387242"/>
                <a:ext cx="4040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</a:rPr>
                  <a:t>Ηλεκτρολυτικό Διάλυμα </a:t>
                </a:r>
                <a:r>
                  <a:rPr lang="en-US" b="1" dirty="0">
                    <a:solidFill>
                      <a:srgbClr val="7030A0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SO</a:t>
                </a:r>
                <a:r>
                  <a:rPr lang="en-US" b="1" baseline="-25000" dirty="0">
                    <a:solidFill>
                      <a:srgbClr val="7030A0"/>
                    </a:solidFill>
                  </a:rPr>
                  <a:t>4</a:t>
                </a:r>
                <a:r>
                  <a:rPr lang="el-GR" b="1" dirty="0">
                    <a:solidFill>
                      <a:srgbClr val="7030A0"/>
                    </a:solidFill>
                  </a:rPr>
                  <a:t>/</a:t>
                </a:r>
                <a:r>
                  <a:rPr lang="en-US" b="1" dirty="0">
                    <a:solidFill>
                      <a:srgbClr val="7030A0"/>
                    </a:solidFill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) :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2A6400-7623-4860-93AC-D2FC7AA49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2" y="1387242"/>
                <a:ext cx="4040914" cy="369332"/>
              </a:xfrm>
              <a:prstGeom prst="rect">
                <a:avLst/>
              </a:prstGeom>
              <a:blipFill>
                <a:blip r:embed="rId6"/>
                <a:stretch>
                  <a:fillRect l="-1207" t="-10000" r="-4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483733E-206F-42CE-AB38-E4573F50282D}"/>
              </a:ext>
            </a:extLst>
          </p:cNvPr>
          <p:cNvSpPr/>
          <p:nvPr/>
        </p:nvSpPr>
        <p:spPr>
          <a:xfrm>
            <a:off x="214082" y="2502916"/>
            <a:ext cx="555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FF0000"/>
                </a:solidFill>
              </a:rPr>
              <a:t>Τα 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και </a:t>
            </a:r>
            <a:r>
              <a:rPr lang="en-US" b="1" dirty="0">
                <a:solidFill>
                  <a:srgbClr val="FF0000"/>
                </a:solidFill>
              </a:rPr>
              <a:t>OH</a:t>
            </a:r>
            <a:r>
              <a:rPr lang="en-US" b="1" baseline="30000" dirty="0">
                <a:solidFill>
                  <a:srgbClr val="FF0000"/>
                </a:solidFill>
              </a:rPr>
              <a:t>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κατευθύνονται στο (+) και τα Η</a:t>
            </a:r>
            <a:r>
              <a:rPr lang="el-GR" b="1" baseline="30000" dirty="0">
                <a:solidFill>
                  <a:srgbClr val="FF0000"/>
                </a:solidFill>
              </a:rPr>
              <a:t>+</a:t>
            </a:r>
            <a:r>
              <a:rPr lang="el-GR" b="1" dirty="0">
                <a:solidFill>
                  <a:srgbClr val="FF0000"/>
                </a:solidFill>
              </a:rPr>
              <a:t> στο (–)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C3F5BF-C06A-493A-8665-E851E7291D3D}"/>
              </a:ext>
            </a:extLst>
          </p:cNvPr>
          <p:cNvSpPr/>
          <p:nvPr/>
        </p:nvSpPr>
        <p:spPr>
          <a:xfrm>
            <a:off x="214082" y="2816189"/>
            <a:ext cx="580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FF0000"/>
                </a:solidFill>
              </a:rPr>
              <a:t>Τα 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2–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Είναι Πολύ Σταθερά και δεν Οξειδώνονται στο (+)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042272-E83E-4469-9F02-4E84CA38B2B2}"/>
              </a:ext>
            </a:extLst>
          </p:cNvPr>
          <p:cNvSpPr/>
          <p:nvPr/>
        </p:nvSpPr>
        <p:spPr>
          <a:xfrm>
            <a:off x="77904" y="1376356"/>
            <a:ext cx="5936612" cy="1833521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B1D167-1A82-451C-B0C3-6C9C89AAC438}"/>
              </a:ext>
            </a:extLst>
          </p:cNvPr>
          <p:cNvSpPr/>
          <p:nvPr/>
        </p:nvSpPr>
        <p:spPr>
          <a:xfrm>
            <a:off x="6182393" y="1376356"/>
            <a:ext cx="5936612" cy="3546625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C8701-132C-473D-90D7-433513D4394E}"/>
              </a:ext>
            </a:extLst>
          </p:cNvPr>
          <p:cNvSpPr txBox="1"/>
          <p:nvPr/>
        </p:nvSpPr>
        <p:spPr>
          <a:xfrm>
            <a:off x="6182393" y="809558"/>
            <a:ext cx="345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Σημαντικές Επισημάνσεις</a:t>
            </a:r>
            <a:endParaRPr lang="en-US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8FF729-DB21-40C7-AAED-113169FA77E0}"/>
                  </a:ext>
                </a:extLst>
              </p:cNvPr>
              <p:cNvSpPr txBox="1"/>
              <p:nvPr/>
            </p:nvSpPr>
            <p:spPr>
              <a:xfrm>
                <a:off x="6247987" y="1559875"/>
                <a:ext cx="6009146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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Ο Λόγος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:O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(2:1)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δεν Οφείλεται Αποκλειστικά στην 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Αναλογία των Ατόμων στο Μόριο</a:t>
                </a:r>
                <a:r>
                  <a:rPr lang="el-GR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. </a:t>
                </a:r>
              </a:p>
              <a:p>
                <a:r>
                  <a:rPr lang="el-GR" i="1" dirty="0">
                    <a:sym typeface="Wingdings" panose="05000000000000000000" pitchFamily="2" charset="2"/>
                  </a:rPr>
                  <a:t>Για Κάθε 4</a:t>
                </a:r>
                <a:r>
                  <a:rPr lang="en-US" i="1" dirty="0">
                    <a:sym typeface="Wingdings" panose="05000000000000000000" pitchFamily="2" charset="2"/>
                  </a:rPr>
                  <a:t>e</a:t>
                </a:r>
                <a:r>
                  <a:rPr lang="en-US" i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i="1" dirty="0">
                    <a:sym typeface="Wingdings" panose="05000000000000000000" pitchFamily="2" charset="2"/>
                  </a:rPr>
                  <a:t> </a:t>
                </a:r>
                <a:r>
                  <a:rPr lang="el-GR" i="1" dirty="0">
                    <a:sym typeface="Wingdings" panose="05000000000000000000" pitchFamily="2" charset="2"/>
                  </a:rPr>
                  <a:t>που Διαρρέουν το Κλειστό Κύκλωμα, </a:t>
                </a:r>
                <a:r>
                  <a:rPr lang="el-GR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4Η</a:t>
                </a:r>
                <a:r>
                  <a:rPr lang="el-GR" i="1" baseline="30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+</a:t>
                </a:r>
                <a:r>
                  <a:rPr lang="el-GR" i="1" dirty="0"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el-GR" i="1" dirty="0">
                    <a:sym typeface="Wingdings" panose="05000000000000000000" pitchFamily="2" charset="2"/>
                  </a:rPr>
                  <a:t>Ανάγονται προς Σχηματισμό </a:t>
                </a:r>
                <a:r>
                  <a:rPr lang="el-GR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2 Μορίων </a:t>
                </a:r>
                <a:r>
                  <a:rPr lang="en-US" i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i="1" baseline="-25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ym typeface="Wingdings" panose="05000000000000000000" pitchFamily="2" charset="2"/>
                  </a:rPr>
                  <a:t>,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 </a:t>
                </a:r>
                <a:r>
                  <a:rPr lang="el-GR" b="1" i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ΕΝΩ</a:t>
                </a:r>
                <a:r>
                  <a:rPr lang="el-GR" i="1" dirty="0">
                    <a:sym typeface="Wingdings" panose="05000000000000000000" pitchFamily="2" charset="2"/>
                  </a:rPr>
                  <a:t> 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2 Μόρια Η</a:t>
                </a:r>
                <a:r>
                  <a:rPr lang="el-GR" i="1" baseline="-25000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Ο 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i="1" dirty="0">
                    <a:sym typeface="Wingdings" panose="05000000000000000000" pitchFamily="2" charset="2"/>
                  </a:rPr>
                  <a:t>Οξειδώνονται και Σχηματίζουν 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1 μόριο Ο</a:t>
                </a:r>
                <a:r>
                  <a:rPr lang="el-GR" i="1" baseline="-25000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l-GR" i="1" dirty="0">
                    <a:sym typeface="Wingdings" panose="05000000000000000000" pitchFamily="2" charset="2"/>
                  </a:rPr>
                  <a:t>(</a:t>
                </a:r>
                <a:r>
                  <a:rPr lang="en-US" i="1" dirty="0">
                    <a:sym typeface="Wingdings" panose="05000000000000000000" pitchFamily="2" charset="2"/>
                  </a:rPr>
                  <a:t>Q =constant</a:t>
                </a:r>
                <a:r>
                  <a:rPr lang="el-GR" i="1" dirty="0">
                    <a:sym typeface="Wingdings" panose="05000000000000000000" pitchFamily="2" charset="2"/>
                  </a:rPr>
                  <a:t>)</a:t>
                </a:r>
                <a:endParaRPr lang="el-GR" i="1" baseline="-25000" dirty="0">
                  <a:sym typeface="Wingdings" panose="05000000000000000000" pitchFamily="2" charset="2"/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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Με την Πρόοδο της Ηλεκτρόλυσης το Αραιωμένο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H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SO</a:t>
                </a:r>
                <a:r>
                  <a:rPr lang="en-US" b="1" baseline="-25000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4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Γίνεται πιο Πυκνό. </a:t>
                </a:r>
                <a:r>
                  <a:rPr lang="el-GR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l-GR" i="1" dirty="0">
                    <a:sym typeface="Wingdings" panose="05000000000000000000" pitchFamily="2" charset="2"/>
                  </a:rPr>
                  <a:t>Μία Μικρή Ποσότητα Η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ym typeface="Wingdings" panose="05000000000000000000" pitchFamily="2" charset="2"/>
                  </a:rPr>
                  <a:t>Ο(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l-GR" i="1" dirty="0">
                    <a:sym typeface="Wingdings" panose="05000000000000000000" pitchFamily="2" charset="2"/>
                  </a:rPr>
                  <a:t>) Μετατρέπεται σε Η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i="1" dirty="0">
                    <a:sym typeface="Wingdings" panose="05000000000000000000" pitchFamily="2" charset="2"/>
                  </a:rPr>
                  <a:t>(g)</a:t>
                </a:r>
                <a:r>
                  <a:rPr lang="el-GR" i="1" dirty="0">
                    <a:sym typeface="Wingdings" panose="05000000000000000000" pitchFamily="2" charset="2"/>
                  </a:rPr>
                  <a:t> και Ο</a:t>
                </a:r>
                <a:r>
                  <a:rPr lang="el-GR" i="1" baseline="-25000" dirty="0">
                    <a:sym typeface="Wingdings" panose="05000000000000000000" pitchFamily="2" charset="2"/>
                  </a:rPr>
                  <a:t>2</a:t>
                </a:r>
                <a:r>
                  <a:rPr lang="el-GR" i="1" dirty="0">
                    <a:sym typeface="Wingdings" panose="05000000000000000000" pitchFamily="2" charset="2"/>
                  </a:rPr>
                  <a:t>(</a:t>
                </a:r>
                <a:r>
                  <a:rPr lang="en-US" i="1" dirty="0">
                    <a:sym typeface="Wingdings" panose="05000000000000000000" pitchFamily="2" charset="2"/>
                  </a:rPr>
                  <a:t>g</a:t>
                </a:r>
                <a:r>
                  <a:rPr lang="el-GR" i="1" dirty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 </a:t>
                </a:r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Στην Περίπτωση που ως Ηλεκτρολύτης Χρησιμοποιείται</a:t>
                </a:r>
              </a:p>
              <a:p>
                <a:r>
                  <a:rPr lang="el-GR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Ισχυρό Οξύ, η Κύρια Αντίδραση στην Άνοδο είναι η 1.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8FF729-DB21-40C7-AAED-113169FA7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87" y="1559875"/>
                <a:ext cx="6009146" cy="3170099"/>
              </a:xfrm>
              <a:prstGeom prst="rect">
                <a:avLst/>
              </a:prstGeom>
              <a:blipFill>
                <a:blip r:embed="rId7"/>
                <a:stretch>
                  <a:fillRect l="-913" t="-1346" r="-101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5C7FA2-38C6-4A46-AE0B-940B10390702}"/>
                  </a:ext>
                </a:extLst>
              </p:cNvPr>
              <p:cNvSpPr txBox="1"/>
              <p:nvPr/>
            </p:nvSpPr>
            <p:spPr>
              <a:xfrm>
                <a:off x="66300" y="6458880"/>
                <a:ext cx="5490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=−1.237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5C7FA2-38C6-4A46-AE0B-940B1039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" y="6458880"/>
                <a:ext cx="549009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882D03D-D22A-4B18-AAAD-03ABA820D321}"/>
              </a:ext>
            </a:extLst>
          </p:cNvPr>
          <p:cNvSpPr txBox="1"/>
          <p:nvPr/>
        </p:nvSpPr>
        <p:spPr>
          <a:xfrm>
            <a:off x="96637" y="5997215"/>
            <a:ext cx="280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Συνολική Αντίδραση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65B1E-2A3C-479E-838F-5D054D2A24C1}"/>
              </a:ext>
            </a:extLst>
          </p:cNvPr>
          <p:cNvSpPr txBox="1"/>
          <p:nvPr/>
        </p:nvSpPr>
        <p:spPr>
          <a:xfrm>
            <a:off x="51087" y="809558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Οξειδοαναγωγή </a:t>
            </a:r>
            <a:r>
              <a:rPr lang="en-GB" sz="2400" b="1" dirty="0">
                <a:solidFill>
                  <a:srgbClr val="7030A0"/>
                </a:solidFill>
              </a:rPr>
              <a:t>H</a:t>
            </a:r>
            <a:r>
              <a:rPr lang="en-GB" sz="2400" b="1" baseline="-25000" dirty="0">
                <a:solidFill>
                  <a:srgbClr val="7030A0"/>
                </a:solidFill>
              </a:rPr>
              <a:t>2</a:t>
            </a:r>
            <a:r>
              <a:rPr lang="en-GB" sz="2400" b="1" dirty="0">
                <a:solidFill>
                  <a:srgbClr val="7030A0"/>
                </a:solidFill>
              </a:rPr>
              <a:t>O </a:t>
            </a:r>
            <a:r>
              <a:rPr lang="el-GR" sz="2400" b="1" dirty="0">
                <a:solidFill>
                  <a:srgbClr val="7030A0"/>
                </a:solidFill>
              </a:rPr>
              <a:t>και </a:t>
            </a:r>
            <a:r>
              <a:rPr lang="el-GR" sz="2400" b="1" dirty="0" err="1">
                <a:solidFill>
                  <a:srgbClr val="7030A0"/>
                </a:solidFill>
              </a:rPr>
              <a:t>Ημιαντιδράσεις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7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6" grpId="0" animBg="1"/>
      <p:bldP spid="17" grpId="0" animBg="1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1A49A-B7FE-4ACA-B1F4-EB87820E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0"/>
          <a:stretch/>
        </p:blipFill>
        <p:spPr>
          <a:xfrm>
            <a:off x="701966" y="841248"/>
            <a:ext cx="5578764" cy="60167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C04EB3-04CC-4A50-B9DD-51383B5EB8E3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FDC98-ACF5-44DB-B0A6-5043249AA0F3}"/>
              </a:ext>
            </a:extLst>
          </p:cNvPr>
          <p:cNvSpPr txBox="1"/>
          <p:nvPr/>
        </p:nvSpPr>
        <p:spPr>
          <a:xfrm>
            <a:off x="829013" y="135675"/>
            <a:ext cx="1078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Hofmann Setup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64AEA3-BE90-4C5F-B458-34EB4258D157}"/>
              </a:ext>
            </a:extLst>
          </p:cNvPr>
          <p:cNvSpPr/>
          <p:nvPr/>
        </p:nvSpPr>
        <p:spPr>
          <a:xfrm>
            <a:off x="5677231" y="1701579"/>
            <a:ext cx="628153" cy="80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E12973-3B71-4C89-8FC8-5CF663BA5CCF}"/>
              </a:ext>
            </a:extLst>
          </p:cNvPr>
          <p:cNvSpPr/>
          <p:nvPr/>
        </p:nvSpPr>
        <p:spPr>
          <a:xfrm>
            <a:off x="5669279" y="5823005"/>
            <a:ext cx="628153" cy="80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6A24D-7A8A-4614-B0EA-49ED4503E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6" y="841248"/>
            <a:ext cx="10981774" cy="60167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E08E73-8832-49E8-98E7-DF7F9ED48F44}"/>
              </a:ext>
            </a:extLst>
          </p:cNvPr>
          <p:cNvSpPr/>
          <p:nvPr/>
        </p:nvSpPr>
        <p:spPr>
          <a:xfrm>
            <a:off x="2999352" y="2818512"/>
            <a:ext cx="1876083" cy="5250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1EE9D-3E30-487D-BDE7-5C3BB08D42BB}"/>
              </a:ext>
            </a:extLst>
          </p:cNvPr>
          <p:cNvSpPr txBox="1"/>
          <p:nvPr/>
        </p:nvSpPr>
        <p:spPr>
          <a:xfrm>
            <a:off x="2965939" y="2895600"/>
            <a:ext cx="1909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20 % 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SO</a:t>
            </a:r>
            <a:r>
              <a:rPr lang="en-US" sz="2000" b="1" baseline="-25000" dirty="0">
                <a:solidFill>
                  <a:schemeClr val="bg1"/>
                </a:solidFill>
              </a:rPr>
              <a:t>4</a:t>
            </a:r>
            <a:r>
              <a:rPr lang="en-US" sz="2000" b="1" dirty="0">
                <a:solidFill>
                  <a:schemeClr val="bg1"/>
                </a:solidFill>
              </a:rPr>
              <a:t>/H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846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F0284AA3-61B5-4D6B-8C19-860FDD0D5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7" r="8202" b="68823"/>
          <a:stretch/>
        </p:blipFill>
        <p:spPr>
          <a:xfrm>
            <a:off x="2916560" y="937373"/>
            <a:ext cx="3620969" cy="3474607"/>
          </a:xfrm>
          <a:prstGeom prst="rect">
            <a:avLst/>
          </a:prstGeom>
        </p:spPr>
      </p:pic>
      <p:sp>
        <p:nvSpPr>
          <p:cNvPr id="93" name="Cylinder 92">
            <a:extLst>
              <a:ext uri="{FF2B5EF4-FFF2-40B4-BE49-F238E27FC236}">
                <a16:creationId xmlns:a16="http://schemas.microsoft.com/office/drawing/2014/main" id="{B966EE19-4FE1-45BC-9DBE-EDE3F6C44330}"/>
              </a:ext>
            </a:extLst>
          </p:cNvPr>
          <p:cNvSpPr/>
          <p:nvPr/>
        </p:nvSpPr>
        <p:spPr>
          <a:xfrm>
            <a:off x="1358086" y="4366225"/>
            <a:ext cx="2403811" cy="2445688"/>
          </a:xfrm>
          <a:prstGeom prst="can">
            <a:avLst>
              <a:gd name="adj" fmla="val 18568"/>
            </a:avLst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1424F10-BACF-4ACC-90B9-97FC872C2F35}"/>
              </a:ext>
            </a:extLst>
          </p:cNvPr>
          <p:cNvSpPr/>
          <p:nvPr/>
        </p:nvSpPr>
        <p:spPr>
          <a:xfrm>
            <a:off x="1367322" y="4366225"/>
            <a:ext cx="2432808" cy="438836"/>
          </a:xfrm>
          <a:prstGeom prst="ellipse">
            <a:avLst/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F11492-139E-41A8-89DD-D5ACE723DC88}"/>
              </a:ext>
            </a:extLst>
          </p:cNvPr>
          <p:cNvCxnSpPr>
            <a:cxnSpLocks/>
          </p:cNvCxnSpPr>
          <p:nvPr/>
        </p:nvCxnSpPr>
        <p:spPr>
          <a:xfrm>
            <a:off x="1358086" y="2514277"/>
            <a:ext cx="0" cy="410383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C923130-ACCB-4AEA-88DD-10C1FE6DA4DF}"/>
              </a:ext>
            </a:extLst>
          </p:cNvPr>
          <p:cNvCxnSpPr>
            <a:cxnSpLocks/>
          </p:cNvCxnSpPr>
          <p:nvPr/>
        </p:nvCxnSpPr>
        <p:spPr>
          <a:xfrm>
            <a:off x="3785641" y="2521185"/>
            <a:ext cx="0" cy="408520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2C093D-2A62-46EF-A8E1-FDCE764CD903}"/>
              </a:ext>
            </a:extLst>
          </p:cNvPr>
          <p:cNvSpPr txBox="1"/>
          <p:nvPr/>
        </p:nvSpPr>
        <p:spPr>
          <a:xfrm>
            <a:off x="1620258" y="2980590"/>
            <a:ext cx="822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</a:t>
            </a:r>
            <a:r>
              <a:rPr lang="en-US" sz="2400" b="1" baseline="-25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(g)</a:t>
            </a:r>
            <a:endParaRPr lang="en-US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8BA9F19-7D8C-4DE9-9F7C-82514AD74350}"/>
              </a:ext>
            </a:extLst>
          </p:cNvPr>
          <p:cNvSpPr/>
          <p:nvPr/>
        </p:nvSpPr>
        <p:spPr>
          <a:xfrm>
            <a:off x="1784347" y="3545281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2CA93E41-78D3-4C29-9D0B-E3079CF8AEDE}"/>
              </a:ext>
            </a:extLst>
          </p:cNvPr>
          <p:cNvSpPr/>
          <p:nvPr/>
        </p:nvSpPr>
        <p:spPr>
          <a:xfrm>
            <a:off x="1909906" y="3545281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1548844-D467-488D-80BE-81DA346F33B3}"/>
              </a:ext>
            </a:extLst>
          </p:cNvPr>
          <p:cNvSpPr/>
          <p:nvPr/>
        </p:nvSpPr>
        <p:spPr>
          <a:xfrm>
            <a:off x="2035465" y="3545281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2E1ECFC4-5A8D-44C7-B1A5-046DECA212D8}"/>
              </a:ext>
            </a:extLst>
          </p:cNvPr>
          <p:cNvSpPr/>
          <p:nvPr/>
        </p:nvSpPr>
        <p:spPr>
          <a:xfrm>
            <a:off x="2407133" y="3545281"/>
            <a:ext cx="413534" cy="1055385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689C309-3596-425F-81BA-A7DDECD84DFB}"/>
                  </a:ext>
                </a:extLst>
              </p:cNvPr>
              <p:cNvSpPr txBox="1"/>
              <p:nvPr/>
            </p:nvSpPr>
            <p:spPr>
              <a:xfrm>
                <a:off x="1473150" y="5716982"/>
                <a:ext cx="10422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H</a:t>
                </a:r>
                <a:r>
                  <a:rPr lang="en-US" sz="2400" b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)</a:t>
                </a:r>
                <a:endParaRPr lang="en-US" sz="2400" b="1" baseline="-25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689C309-3596-425F-81BA-A7DDECD84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50" y="5716982"/>
                <a:ext cx="1042273" cy="461665"/>
              </a:xfrm>
              <a:prstGeom prst="rect">
                <a:avLst/>
              </a:prstGeom>
              <a:blipFill>
                <a:blip r:embed="rId3"/>
                <a:stretch>
                  <a:fillRect l="-9357" t="-10526" r="-877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2BF408B-067C-4A82-BB36-288FB5A7AF4E}"/>
              </a:ext>
            </a:extLst>
          </p:cNvPr>
          <p:cNvSpPr/>
          <p:nvPr/>
        </p:nvSpPr>
        <p:spPr>
          <a:xfrm rot="13526546">
            <a:off x="1863023" y="4869400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8C8FD63-6E8B-4E85-B555-BD3B785FE3E9}"/>
              </a:ext>
            </a:extLst>
          </p:cNvPr>
          <p:cNvSpPr/>
          <p:nvPr/>
        </p:nvSpPr>
        <p:spPr>
          <a:xfrm flipV="1">
            <a:off x="2526900" y="5507412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E0FBC0F-2C71-4344-9F4E-480C67BA1C85}"/>
              </a:ext>
            </a:extLst>
          </p:cNvPr>
          <p:cNvSpPr/>
          <p:nvPr/>
        </p:nvSpPr>
        <p:spPr>
          <a:xfrm rot="8175361">
            <a:off x="3254985" y="4797152"/>
            <a:ext cx="79080" cy="1055385"/>
          </a:xfrm>
          <a:custGeom>
            <a:avLst/>
            <a:gdLst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191217 w 279096"/>
              <a:gd name="connsiteY8" fmla="*/ 0 h 1701579"/>
              <a:gd name="connsiteX0" fmla="*/ 278682 w 279096"/>
              <a:gd name="connsiteY0" fmla="*/ 1701579 h 1701579"/>
              <a:gd name="connsiteX1" fmla="*/ 246876 w 279096"/>
              <a:gd name="connsiteY1" fmla="*/ 1455089 h 1701579"/>
              <a:gd name="connsiteX2" fmla="*/ 87850 w 279096"/>
              <a:gd name="connsiteY2" fmla="*/ 1264258 h 1701579"/>
              <a:gd name="connsiteX3" fmla="*/ 278682 w 279096"/>
              <a:gd name="connsiteY3" fmla="*/ 1081378 h 1701579"/>
              <a:gd name="connsiteX4" fmla="*/ 24240 w 279096"/>
              <a:gd name="connsiteY4" fmla="*/ 866692 h 1701579"/>
              <a:gd name="connsiteX5" fmla="*/ 238925 w 279096"/>
              <a:gd name="connsiteY5" fmla="*/ 644056 h 1701579"/>
              <a:gd name="connsiteX6" fmla="*/ 386 w 279096"/>
              <a:gd name="connsiteY6" fmla="*/ 421419 h 1701579"/>
              <a:gd name="connsiteX7" fmla="*/ 183266 w 279096"/>
              <a:gd name="connsiteY7" fmla="*/ 214685 h 1701579"/>
              <a:gd name="connsiteX8" fmla="*/ 215070 w 279096"/>
              <a:gd name="connsiteY8" fmla="*/ 0 h 1701579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83264 w 279096"/>
              <a:gd name="connsiteY8" fmla="*/ 0 h 1717481"/>
              <a:gd name="connsiteX0" fmla="*/ 278682 w 279096"/>
              <a:gd name="connsiteY0" fmla="*/ 1717481 h 1717481"/>
              <a:gd name="connsiteX1" fmla="*/ 246876 w 279096"/>
              <a:gd name="connsiteY1" fmla="*/ 1470991 h 1717481"/>
              <a:gd name="connsiteX2" fmla="*/ 87850 w 279096"/>
              <a:gd name="connsiteY2" fmla="*/ 1280160 h 1717481"/>
              <a:gd name="connsiteX3" fmla="*/ 278682 w 279096"/>
              <a:gd name="connsiteY3" fmla="*/ 1097280 h 1717481"/>
              <a:gd name="connsiteX4" fmla="*/ 24240 w 279096"/>
              <a:gd name="connsiteY4" fmla="*/ 882594 h 1717481"/>
              <a:gd name="connsiteX5" fmla="*/ 238925 w 279096"/>
              <a:gd name="connsiteY5" fmla="*/ 659958 h 1717481"/>
              <a:gd name="connsiteX6" fmla="*/ 386 w 279096"/>
              <a:gd name="connsiteY6" fmla="*/ 437321 h 1717481"/>
              <a:gd name="connsiteX7" fmla="*/ 183266 w 279096"/>
              <a:gd name="connsiteY7" fmla="*/ 230587 h 1717481"/>
              <a:gd name="connsiteX8" fmla="*/ 199167 w 279096"/>
              <a:gd name="connsiteY8" fmla="*/ 0 h 1717481"/>
              <a:gd name="connsiteX0" fmla="*/ 278682 w 279096"/>
              <a:gd name="connsiteY0" fmla="*/ 1971923 h 1971923"/>
              <a:gd name="connsiteX1" fmla="*/ 246876 w 279096"/>
              <a:gd name="connsiteY1" fmla="*/ 1725433 h 1971923"/>
              <a:gd name="connsiteX2" fmla="*/ 87850 w 279096"/>
              <a:gd name="connsiteY2" fmla="*/ 1534602 h 1971923"/>
              <a:gd name="connsiteX3" fmla="*/ 278682 w 279096"/>
              <a:gd name="connsiteY3" fmla="*/ 1351722 h 1971923"/>
              <a:gd name="connsiteX4" fmla="*/ 24240 w 279096"/>
              <a:gd name="connsiteY4" fmla="*/ 1137036 h 1971923"/>
              <a:gd name="connsiteX5" fmla="*/ 238925 w 279096"/>
              <a:gd name="connsiteY5" fmla="*/ 914400 h 1971923"/>
              <a:gd name="connsiteX6" fmla="*/ 386 w 279096"/>
              <a:gd name="connsiteY6" fmla="*/ 691763 h 1971923"/>
              <a:gd name="connsiteX7" fmla="*/ 183266 w 279096"/>
              <a:gd name="connsiteY7" fmla="*/ 485029 h 1971923"/>
              <a:gd name="connsiteX8" fmla="*/ 207118 w 279096"/>
              <a:gd name="connsiteY8" fmla="*/ 0 h 19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096" h="1971923">
                <a:moveTo>
                  <a:pt x="278682" y="1971923"/>
                </a:moveTo>
                <a:cubicBezTo>
                  <a:pt x="278681" y="1885121"/>
                  <a:pt x="278681" y="1798320"/>
                  <a:pt x="246876" y="1725433"/>
                </a:cubicBezTo>
                <a:cubicBezTo>
                  <a:pt x="215071" y="1652546"/>
                  <a:pt x="82549" y="1596887"/>
                  <a:pt x="87850" y="1534602"/>
                </a:cubicBezTo>
                <a:cubicBezTo>
                  <a:pt x="93151" y="1472317"/>
                  <a:pt x="289284" y="1417983"/>
                  <a:pt x="278682" y="1351722"/>
                </a:cubicBezTo>
                <a:cubicBezTo>
                  <a:pt x="268080" y="1285461"/>
                  <a:pt x="30866" y="1209923"/>
                  <a:pt x="24240" y="1137036"/>
                </a:cubicBezTo>
                <a:cubicBezTo>
                  <a:pt x="17614" y="1064149"/>
                  <a:pt x="242901" y="988612"/>
                  <a:pt x="238925" y="914400"/>
                </a:cubicBezTo>
                <a:cubicBezTo>
                  <a:pt x="234949" y="840188"/>
                  <a:pt x="9662" y="763325"/>
                  <a:pt x="386" y="691763"/>
                </a:cubicBezTo>
                <a:cubicBezTo>
                  <a:pt x="-8890" y="620201"/>
                  <a:pt x="151461" y="555265"/>
                  <a:pt x="183266" y="485029"/>
                </a:cubicBezTo>
                <a:cubicBezTo>
                  <a:pt x="215071" y="414793"/>
                  <a:pt x="219045" y="72224"/>
                  <a:pt x="207118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F348C77B-E1F3-40E4-9CDE-F343C24E4724}"/>
              </a:ext>
            </a:extLst>
          </p:cNvPr>
          <p:cNvSpPr/>
          <p:nvPr/>
        </p:nvSpPr>
        <p:spPr>
          <a:xfrm flipV="1">
            <a:off x="2402665" y="4835007"/>
            <a:ext cx="413534" cy="5238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31CB499-E674-42BF-AC9B-2C7F8BDBEDF4}"/>
              </a:ext>
            </a:extLst>
          </p:cNvPr>
          <p:cNvSpPr txBox="1"/>
          <p:nvPr/>
        </p:nvSpPr>
        <p:spPr>
          <a:xfrm>
            <a:off x="2548980" y="5651114"/>
            <a:ext cx="1304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Διάλυση</a:t>
            </a:r>
          </a:p>
          <a:p>
            <a:pPr algn="ctr"/>
            <a:r>
              <a:rPr lang="el-GR" sz="2400" b="1" dirty="0">
                <a:solidFill>
                  <a:srgbClr val="0000FF"/>
                </a:solidFill>
              </a:rPr>
              <a:t>Η</a:t>
            </a:r>
            <a:r>
              <a:rPr lang="el-GR" sz="2400" b="1" baseline="-25000" dirty="0">
                <a:solidFill>
                  <a:srgbClr val="0000FF"/>
                </a:solidFill>
              </a:rPr>
              <a:t>2</a:t>
            </a:r>
            <a:r>
              <a:rPr lang="el-GR" sz="2400" b="1" dirty="0">
                <a:solidFill>
                  <a:srgbClr val="FF0000"/>
                </a:solidFill>
              </a:rPr>
              <a:t>/</a:t>
            </a:r>
            <a:r>
              <a:rPr lang="el-GR" sz="2400" b="1" dirty="0">
                <a:solidFill>
                  <a:srgbClr val="002060"/>
                </a:solidFill>
              </a:rPr>
              <a:t>Η</a:t>
            </a:r>
            <a:r>
              <a:rPr lang="el-GR" sz="2400" b="1" baseline="-25000" dirty="0">
                <a:solidFill>
                  <a:srgbClr val="002060"/>
                </a:solidFill>
              </a:rPr>
              <a:t>2</a:t>
            </a:r>
            <a:r>
              <a:rPr lang="el-GR" sz="2400" b="1" dirty="0">
                <a:solidFill>
                  <a:srgbClr val="002060"/>
                </a:solidFill>
              </a:rPr>
              <a:t>Ο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2" name="Arrow: Down 101">
            <a:extLst>
              <a:ext uri="{FF2B5EF4-FFF2-40B4-BE49-F238E27FC236}">
                <a16:creationId xmlns:a16="http://schemas.microsoft.com/office/drawing/2014/main" id="{F64D5613-DE20-43F2-BD1B-76B75AA03F6A}"/>
              </a:ext>
            </a:extLst>
          </p:cNvPr>
          <p:cNvSpPr/>
          <p:nvPr/>
        </p:nvSpPr>
        <p:spPr>
          <a:xfrm flipV="1">
            <a:off x="2889335" y="4072973"/>
            <a:ext cx="413534" cy="5238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0087C9D-4824-46A9-AE72-CBC8282F1D0C}"/>
              </a:ext>
            </a:extLst>
          </p:cNvPr>
          <p:cNvCxnSpPr>
            <a:cxnSpLocks/>
          </p:cNvCxnSpPr>
          <p:nvPr/>
        </p:nvCxnSpPr>
        <p:spPr>
          <a:xfrm flipV="1">
            <a:off x="4802903" y="2514277"/>
            <a:ext cx="0" cy="843236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AE045A5-7A29-47BE-A443-D7C2A11EE63A}"/>
              </a:ext>
            </a:extLst>
          </p:cNvPr>
          <p:cNvCxnSpPr>
            <a:cxnSpLocks/>
          </p:cNvCxnSpPr>
          <p:nvPr/>
        </p:nvCxnSpPr>
        <p:spPr>
          <a:xfrm>
            <a:off x="4802903" y="3685136"/>
            <a:ext cx="0" cy="911704"/>
          </a:xfrm>
          <a:prstGeom prst="straightConnector1">
            <a:avLst/>
          </a:prstGeom>
          <a:ln w="476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5E68D0B-2149-4225-96C1-DFCA9CDB6FF2}"/>
              </a:ext>
            </a:extLst>
          </p:cNvPr>
          <p:cNvCxnSpPr>
            <a:stCxn id="86" idx="6"/>
          </p:cNvCxnSpPr>
          <p:nvPr/>
        </p:nvCxnSpPr>
        <p:spPr>
          <a:xfrm>
            <a:off x="3800130" y="4585643"/>
            <a:ext cx="155696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945DF21-0FCD-41A1-8F16-077F6ED35445}"/>
              </a:ext>
            </a:extLst>
          </p:cNvPr>
          <p:cNvCxnSpPr>
            <a:cxnSpLocks/>
          </p:cNvCxnSpPr>
          <p:nvPr/>
        </p:nvCxnSpPr>
        <p:spPr>
          <a:xfrm>
            <a:off x="4622792" y="3255997"/>
            <a:ext cx="360219" cy="36021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6FB3A66-894C-43AF-A528-3925F61EBD27}"/>
              </a:ext>
            </a:extLst>
          </p:cNvPr>
          <p:cNvCxnSpPr>
            <a:cxnSpLocks/>
          </p:cNvCxnSpPr>
          <p:nvPr/>
        </p:nvCxnSpPr>
        <p:spPr>
          <a:xfrm>
            <a:off x="4622793" y="3426433"/>
            <a:ext cx="360219" cy="36021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54F22ED3-0C6B-4075-B00E-49A83119FF27}"/>
              </a:ext>
            </a:extLst>
          </p:cNvPr>
          <p:cNvSpPr txBox="1"/>
          <p:nvPr/>
        </p:nvSpPr>
        <p:spPr>
          <a:xfrm>
            <a:off x="4014652" y="3223471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endParaRPr lang="en-US" sz="2400" b="1" i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01C4E2E-2C55-4529-BA2E-FA95E55A1F45}"/>
              </a:ext>
            </a:extLst>
          </p:cNvPr>
          <p:cNvSpPr/>
          <p:nvPr/>
        </p:nvSpPr>
        <p:spPr>
          <a:xfrm>
            <a:off x="2880688" y="2267622"/>
            <a:ext cx="881209" cy="1348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16AD5B4-9B00-4A28-A9BD-CAB794601936}"/>
              </a:ext>
            </a:extLst>
          </p:cNvPr>
          <p:cNvSpPr/>
          <p:nvPr/>
        </p:nvSpPr>
        <p:spPr>
          <a:xfrm>
            <a:off x="2338465" y="965292"/>
            <a:ext cx="2704586" cy="1230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097C968-7043-421E-9FE7-DD20EE45661A}"/>
              </a:ext>
            </a:extLst>
          </p:cNvPr>
          <p:cNvSpPr txBox="1"/>
          <p:nvPr/>
        </p:nvSpPr>
        <p:spPr>
          <a:xfrm>
            <a:off x="3643672" y="1323840"/>
            <a:ext cx="1713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/>
              <a:t>Δεξαμενή</a:t>
            </a:r>
          </a:p>
          <a:p>
            <a:r>
              <a:rPr lang="el-GR" sz="2400" b="1" dirty="0"/>
              <a:t>Διαλύματος</a:t>
            </a:r>
            <a:endParaRPr lang="en-US" sz="24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9F8CF59-E510-4738-94E5-8BF79C50177F}"/>
              </a:ext>
            </a:extLst>
          </p:cNvPr>
          <p:cNvSpPr txBox="1"/>
          <p:nvPr/>
        </p:nvSpPr>
        <p:spPr>
          <a:xfrm>
            <a:off x="3878600" y="5651114"/>
            <a:ext cx="1564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/>
              <a:t>Τομή </a:t>
            </a:r>
          </a:p>
          <a:p>
            <a:r>
              <a:rPr lang="el-GR" sz="2400" b="1" dirty="0" err="1"/>
              <a:t>Προχοΐδας</a:t>
            </a:r>
            <a:endParaRPr lang="en-US" sz="2400" b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018EF3D-18A6-4E3C-B128-DE5642069615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314C64D-1184-4825-BE00-5868144DA87B}"/>
              </a:ext>
            </a:extLst>
          </p:cNvPr>
          <p:cNvSpPr txBox="1"/>
          <p:nvPr/>
        </p:nvSpPr>
        <p:spPr>
          <a:xfrm>
            <a:off x="829013" y="135675"/>
            <a:ext cx="1056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Faraday - Setup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1A1FD415-0F48-4B21-9930-D2434E629C36}"/>
              </a:ext>
            </a:extLst>
          </p:cNvPr>
          <p:cNvSpPr/>
          <p:nvPr/>
        </p:nvSpPr>
        <p:spPr>
          <a:xfrm>
            <a:off x="124486" y="876750"/>
            <a:ext cx="3398802" cy="1427113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9B0FA5F-952C-4917-B938-9A427B631293}"/>
              </a:ext>
            </a:extLst>
          </p:cNvPr>
          <p:cNvSpPr txBox="1"/>
          <p:nvPr/>
        </p:nvSpPr>
        <p:spPr>
          <a:xfrm>
            <a:off x="166518" y="1113365"/>
            <a:ext cx="3331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Ανταγωνιστικές Δυνάμεις</a:t>
            </a:r>
          </a:p>
          <a:p>
            <a:pPr algn="ctr"/>
            <a:r>
              <a:rPr lang="el-GR" b="1" dirty="0">
                <a:solidFill>
                  <a:srgbClr val="7030A0"/>
                </a:solidFill>
              </a:rPr>
              <a:t>που Δρουν στην Επιφάνεια</a:t>
            </a:r>
          </a:p>
          <a:p>
            <a:pPr algn="ctr"/>
            <a:r>
              <a:rPr lang="el-GR" b="1" dirty="0">
                <a:solidFill>
                  <a:srgbClr val="7030A0"/>
                </a:solidFill>
              </a:rPr>
              <a:t>του Ηλεκτρολυτικού Διαλύματος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C53BE6D-2BD6-4B66-8521-00B75A657041}"/>
              </a:ext>
            </a:extLst>
          </p:cNvPr>
          <p:cNvSpPr txBox="1"/>
          <p:nvPr/>
        </p:nvSpPr>
        <p:spPr>
          <a:xfrm>
            <a:off x="6602498" y="863416"/>
            <a:ext cx="128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Διάλυση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18782DE-D893-47FC-AE2F-EE9E54E1048B}"/>
                  </a:ext>
                </a:extLst>
              </p:cNvPr>
              <p:cNvSpPr txBox="1"/>
              <p:nvPr/>
            </p:nvSpPr>
            <p:spPr>
              <a:xfrm rot="16200000">
                <a:off x="-1391278" y="4391248"/>
                <a:ext cx="4109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Η Πίεση του Η</a:t>
                </a:r>
                <a:r>
                  <a:rPr lang="el-GR" b="1" baseline="-25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(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g</a:t>
                </a:r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)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 </a:t>
                </a:r>
                <a:r>
                  <a:rPr lang="el-GR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Μετατοπίζει το 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H</a:t>
                </a:r>
                <a:r>
                  <a:rPr lang="en-US" b="1" baseline="-2500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2</a:t>
                </a: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00FF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00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18782DE-D893-47FC-AE2F-EE9E54E10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91278" y="4391248"/>
                <a:ext cx="41094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D40F71DD-9DD9-4D41-8927-235F563CC621}"/>
              </a:ext>
            </a:extLst>
          </p:cNvPr>
          <p:cNvSpPr/>
          <p:nvPr/>
        </p:nvSpPr>
        <p:spPr>
          <a:xfrm>
            <a:off x="6602498" y="1323138"/>
            <a:ext cx="5534086" cy="142711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06B29C7-E31A-4D9C-8E7F-26CB872C7C35}"/>
              </a:ext>
            </a:extLst>
          </p:cNvPr>
          <p:cNvSpPr txBox="1"/>
          <p:nvPr/>
        </p:nvSpPr>
        <p:spPr>
          <a:xfrm>
            <a:off x="6568769" y="1390363"/>
            <a:ext cx="56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/>
              <a:t>Κινητική Διεργασία που Οδηγεί στον Κορεσμό  </a:t>
            </a:r>
          </a:p>
          <a:p>
            <a:pPr algn="just"/>
            <a:r>
              <a:rPr lang="el-GR" dirty="0"/>
              <a:t>(</a:t>
            </a:r>
            <a:r>
              <a:rPr lang="el-GR" i="1" dirty="0"/>
              <a:t>Διαλυτότητα</a:t>
            </a:r>
            <a:r>
              <a:rPr lang="el-GR" dirty="0"/>
              <a:t>)</a:t>
            </a:r>
            <a:r>
              <a:rPr lang="el-GR" i="1" dirty="0"/>
              <a:t> – Θερμοδυναμική Ιδιότητα</a:t>
            </a:r>
            <a:r>
              <a:rPr lang="el-GR" dirty="0"/>
              <a:t>) </a:t>
            </a:r>
            <a:r>
              <a:rPr lang="el-GR" i="1" dirty="0"/>
              <a:t>του Διαλύματος</a:t>
            </a:r>
            <a:endParaRPr lang="en-US" i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386300B-8362-4994-BE62-F804B5569643}"/>
              </a:ext>
            </a:extLst>
          </p:cNvPr>
          <p:cNvSpPr txBox="1"/>
          <p:nvPr/>
        </p:nvSpPr>
        <p:spPr>
          <a:xfrm>
            <a:off x="6568769" y="2041388"/>
            <a:ext cx="540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i="1" dirty="0"/>
              <a:t>Μείωση </a:t>
            </a:r>
            <a:r>
              <a:rPr lang="el-GR" b="1" i="1" dirty="0">
                <a:solidFill>
                  <a:srgbClr val="FF0000"/>
                </a:solidFill>
              </a:rPr>
              <a:t>Αριθμού Μορίων 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i="1" baseline="-25000" dirty="0">
                <a:solidFill>
                  <a:srgbClr val="FF0000"/>
                </a:solidFill>
              </a:rPr>
              <a:t>2</a:t>
            </a:r>
            <a:r>
              <a:rPr lang="en-US" b="1" i="1" dirty="0">
                <a:solidFill>
                  <a:srgbClr val="FF0000"/>
                </a:solidFill>
              </a:rPr>
              <a:t>(g)</a:t>
            </a:r>
            <a:r>
              <a:rPr lang="el-GR" b="1" i="1" dirty="0">
                <a:solidFill>
                  <a:srgbClr val="FF0000"/>
                </a:solidFill>
              </a:rPr>
              <a:t> </a:t>
            </a:r>
            <a:r>
              <a:rPr lang="el-GR" i="1" dirty="0"/>
              <a:t>που Παράγονται Κατά </a:t>
            </a:r>
            <a:endParaRPr lang="en-US" i="1" dirty="0"/>
          </a:p>
          <a:p>
            <a:pPr algn="just"/>
            <a:r>
              <a:rPr lang="el-GR" i="1" dirty="0"/>
              <a:t>την</a:t>
            </a:r>
            <a:r>
              <a:rPr lang="en-US" i="1" dirty="0"/>
              <a:t> </a:t>
            </a:r>
            <a:r>
              <a:rPr lang="el-GR" dirty="0"/>
              <a:t>Ηλεκτρόλυση </a:t>
            </a:r>
            <a:r>
              <a:rPr lang="el-GR" dirty="0">
                <a:sym typeface="Symbol" panose="05050102010706020507" pitchFamily="18" charset="2"/>
              </a:rPr>
              <a:t> </a:t>
            </a:r>
            <a:r>
              <a:rPr lang="el-GR" i="1" dirty="0">
                <a:sym typeface="Symbol" panose="05050102010706020507" pitchFamily="18" charset="2"/>
              </a:rPr>
              <a:t>Μείωση της 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P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l-GR" dirty="0">
                <a:sym typeface="Symbol" panose="05050102010706020507" pitchFamily="18" charset="2"/>
              </a:rPr>
              <a:t> </a:t>
            </a:r>
            <a:r>
              <a:rPr lang="el-GR" i="1" dirty="0">
                <a:sym typeface="Symbol" panose="05050102010706020507" pitchFamily="18" charset="2"/>
              </a:rPr>
              <a:t>Μείωση του </a:t>
            </a:r>
            <a:r>
              <a:rPr lang="el-GR" b="1" i="1" dirty="0">
                <a:solidFill>
                  <a:srgbClr val="FF0000"/>
                </a:solidFill>
                <a:sym typeface="Symbol" panose="05050102010706020507" pitchFamily="18" charset="2"/>
              </a:rPr>
              <a:t>Δ</a:t>
            </a:r>
            <a:r>
              <a:rPr lang="en-US" b="1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BE8E678-730E-4C46-B514-9F939D409E74}"/>
              </a:ext>
            </a:extLst>
          </p:cNvPr>
          <p:cNvSpPr txBox="1"/>
          <p:nvPr/>
        </p:nvSpPr>
        <p:spPr>
          <a:xfrm>
            <a:off x="6602498" y="2835042"/>
            <a:ext cx="26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Υδροστατική Πίεση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CB20664-5267-488A-A58D-74D4FC016E0A}"/>
              </a:ext>
            </a:extLst>
          </p:cNvPr>
          <p:cNvSpPr/>
          <p:nvPr/>
        </p:nvSpPr>
        <p:spPr>
          <a:xfrm>
            <a:off x="6602498" y="3294764"/>
            <a:ext cx="5534086" cy="1427113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B7826E5-F8DD-4579-867A-C8E0ED64EC8C}"/>
              </a:ext>
            </a:extLst>
          </p:cNvPr>
          <p:cNvSpPr txBox="1"/>
          <p:nvPr/>
        </p:nvSpPr>
        <p:spPr>
          <a:xfrm>
            <a:off x="6537529" y="3308453"/>
            <a:ext cx="56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i="1" dirty="0"/>
              <a:t>Συστηματικό Σφάλμα Λόγω ΜΗ Ισοστάθμισης του Χώρου</a:t>
            </a:r>
          </a:p>
          <a:p>
            <a:pPr algn="just"/>
            <a:r>
              <a:rPr lang="el-GR" i="1" dirty="0"/>
              <a:t>Δεξαμενής και της </a:t>
            </a:r>
            <a:r>
              <a:rPr lang="el-GR" i="1" dirty="0" err="1"/>
              <a:t>Προχοΐδας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l-GR" i="1" dirty="0"/>
              <a:t>Στάθμες Διαλύματος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2F049D7-06BB-4931-93BF-D82326EAC3DE}"/>
              </a:ext>
            </a:extLst>
          </p:cNvPr>
          <p:cNvSpPr txBox="1"/>
          <p:nvPr/>
        </p:nvSpPr>
        <p:spPr>
          <a:xfrm>
            <a:off x="6552017" y="4008320"/>
            <a:ext cx="56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i="1" dirty="0">
                <a:solidFill>
                  <a:schemeClr val="accent6">
                    <a:lumMod val="75000"/>
                  </a:schemeClr>
                </a:solidFill>
              </a:rPr>
              <a:t>Επίλυση:</a:t>
            </a:r>
            <a:r>
              <a:rPr lang="el-GR" i="1" dirty="0"/>
              <a:t> Σύγχρονη Μετακίνηση της Δεξαμενής κατά</a:t>
            </a:r>
          </a:p>
          <a:p>
            <a:pPr algn="just"/>
            <a:r>
              <a:rPr lang="el-GR" i="1" dirty="0"/>
              <a:t>Την Πρόοδο της Ηλεκτρόλυσης</a:t>
            </a:r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5E8E1935-7BA6-4FFE-A23D-9155208C991B}"/>
              </a:ext>
            </a:extLst>
          </p:cNvPr>
          <p:cNvSpPr/>
          <p:nvPr/>
        </p:nvSpPr>
        <p:spPr>
          <a:xfrm>
            <a:off x="6602497" y="5282372"/>
            <a:ext cx="5534079" cy="1427113"/>
          </a:xfrm>
          <a:prstGeom prst="roundRect">
            <a:avLst/>
          </a:prstGeom>
          <a:solidFill>
            <a:srgbClr val="EBDCFC"/>
          </a:solidFill>
          <a:ln>
            <a:solidFill>
              <a:srgbClr val="EBD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E74C6C6-8B1B-480F-A51D-79D38CB5B592}"/>
              </a:ext>
            </a:extLst>
          </p:cNvPr>
          <p:cNvSpPr txBox="1"/>
          <p:nvPr/>
        </p:nvSpPr>
        <p:spPr>
          <a:xfrm>
            <a:off x="6602498" y="4835007"/>
            <a:ext cx="267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Πείραμα Κορεσμού</a:t>
            </a:r>
            <a:endParaRPr lang="en-US" sz="24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5112D3C-81F0-473B-A351-555BE25E153E}"/>
                  </a:ext>
                </a:extLst>
              </p:cNvPr>
              <p:cNvSpPr txBox="1"/>
              <p:nvPr/>
            </p:nvSpPr>
            <p:spPr>
              <a:xfrm>
                <a:off x="6602497" y="5314741"/>
                <a:ext cx="5697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i="1" dirty="0"/>
                  <a:t>Παραγωγή Ο</a:t>
                </a:r>
                <a:r>
                  <a:rPr lang="el-GR" i="1" baseline="-25000" dirty="0"/>
                  <a:t>2</a:t>
                </a:r>
                <a:r>
                  <a:rPr lang="el-GR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l-GR" i="1" dirty="0"/>
                  <a:t>και </a:t>
                </a:r>
                <a:r>
                  <a:rPr lang="en-US" i="1" dirty="0"/>
                  <a:t>H</a:t>
                </a:r>
                <a:r>
                  <a:rPr lang="en-US" i="1" baseline="-25000" dirty="0"/>
                  <a:t>2</a:t>
                </a:r>
                <a:r>
                  <a:rPr lang="en-US" dirty="0"/>
                  <a:t>(</a:t>
                </a:r>
                <a:r>
                  <a:rPr lang="en-US" i="1" dirty="0"/>
                  <a:t>g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l-GR" i="1" dirty="0"/>
                  <a:t>μέσω Ηλεκτρόλυσης Η</a:t>
                </a:r>
                <a:r>
                  <a:rPr lang="el-GR" i="1" baseline="-25000" dirty="0"/>
                  <a:t>2</a:t>
                </a:r>
                <a:r>
                  <a:rPr lang="el-GR" i="1" dirty="0"/>
                  <a:t>Ο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l-GR" dirty="0"/>
                  <a:t>)</a:t>
                </a:r>
              </a:p>
              <a:p>
                <a:pPr algn="just"/>
                <a:r>
                  <a:rPr lang="el-GR" i="1" dirty="0"/>
                  <a:t>Μέχρι</a:t>
                </a:r>
                <a:r>
                  <a:rPr lang="el-GR" dirty="0"/>
                  <a:t> </a:t>
                </a:r>
                <a:r>
                  <a:rPr lang="el-GR" i="1" dirty="0"/>
                  <a:t>Εξισορρόπησης της Τάσης Ατμών Ο</a:t>
                </a:r>
                <a:r>
                  <a:rPr lang="el-GR" i="1" baseline="-25000" dirty="0"/>
                  <a:t>2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l-GR" i="1" dirty="0"/>
                  <a:t>και </a:t>
                </a:r>
                <a:r>
                  <a:rPr lang="en-US" i="1" dirty="0"/>
                  <a:t>H</a:t>
                </a:r>
                <a:r>
                  <a:rPr lang="en-US" i="1" baseline="-25000" dirty="0"/>
                  <a:t>2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  <a:r>
                  <a:rPr lang="en-US" i="1" dirty="0"/>
                  <a:t> 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5112D3C-81F0-473B-A351-555BE25E1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97" y="5314741"/>
                <a:ext cx="5697121" cy="646331"/>
              </a:xfrm>
              <a:prstGeom prst="rect">
                <a:avLst/>
              </a:prstGeom>
              <a:blipFill>
                <a:blip r:embed="rId5"/>
                <a:stretch>
                  <a:fillRect l="-85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E665A4D7-0301-49EE-AEAB-87D2B73A2966}"/>
              </a:ext>
            </a:extLst>
          </p:cNvPr>
          <p:cNvSpPr txBox="1"/>
          <p:nvPr/>
        </p:nvSpPr>
        <p:spPr>
          <a:xfrm>
            <a:off x="6602496" y="5965946"/>
            <a:ext cx="400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1. </a:t>
            </a:r>
            <a:r>
              <a:rPr lang="el-GR" b="1" dirty="0">
                <a:solidFill>
                  <a:srgbClr val="7030A0"/>
                </a:solidFill>
              </a:rPr>
              <a:t>Σύγκριση Διαλυτότητας Η</a:t>
            </a:r>
            <a:r>
              <a:rPr lang="el-GR" b="1" baseline="-25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(g)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vs O</a:t>
            </a:r>
            <a:r>
              <a:rPr lang="en-US" b="1" baseline="-25000" dirty="0">
                <a:solidFill>
                  <a:srgbClr val="7030A0"/>
                </a:solidFill>
              </a:rPr>
              <a:t>2</a:t>
            </a:r>
            <a:r>
              <a:rPr lang="en-US" b="1" dirty="0">
                <a:solidFill>
                  <a:srgbClr val="7030A0"/>
                </a:solidFill>
              </a:rPr>
              <a:t>(g)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95F2EA4-387E-4A7C-ABC5-C247D339E315}"/>
              </a:ext>
            </a:extLst>
          </p:cNvPr>
          <p:cNvSpPr txBox="1"/>
          <p:nvPr/>
        </p:nvSpPr>
        <p:spPr>
          <a:xfrm>
            <a:off x="6602495" y="6324171"/>
            <a:ext cx="563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2.</a:t>
            </a:r>
            <a:r>
              <a:rPr lang="el-GR" b="1" dirty="0">
                <a:solidFill>
                  <a:srgbClr val="7030A0"/>
                </a:solidFill>
              </a:rPr>
              <a:t> Γιατί το Αέριο Διαλύεται Αυθόρμητα? – </a:t>
            </a:r>
            <a:r>
              <a:rPr lang="el-GR" b="1" dirty="0" err="1">
                <a:solidFill>
                  <a:srgbClr val="7030A0"/>
                </a:solidFill>
              </a:rPr>
              <a:t>Επιδιαλύτωση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204086A-F0EE-48C2-9952-4C103C7B02F9}"/>
              </a:ext>
            </a:extLst>
          </p:cNvPr>
          <p:cNvSpPr txBox="1"/>
          <p:nvPr/>
        </p:nvSpPr>
        <p:spPr>
          <a:xfrm>
            <a:off x="2888738" y="3454304"/>
            <a:ext cx="45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</a:t>
            </a:r>
            <a:r>
              <a:rPr lang="el-GR" sz="2400" b="1" baseline="-25000" dirty="0">
                <a:solidFill>
                  <a:schemeClr val="accent6">
                    <a:lumMod val="75000"/>
                  </a:schemeClr>
                </a:solidFill>
              </a:rPr>
              <a:t>Δ</a:t>
            </a:r>
            <a:endParaRPr lang="en-US" sz="24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2" grpId="0" animBg="1"/>
      <p:bldP spid="83" grpId="0" animBg="1"/>
      <p:bldP spid="84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/>
      <p:bldP spid="102" grpId="0" animBg="1"/>
      <p:bldP spid="120" grpId="0"/>
      <p:bldP spid="129" grpId="0" animBg="1"/>
      <p:bldP spid="128" grpId="0"/>
      <p:bldP spid="130" grpId="0"/>
      <p:bldP spid="131" grpId="0"/>
      <p:bldP spid="132" grpId="0" animBg="1"/>
      <p:bldP spid="133" grpId="0"/>
      <p:bldP spid="134" grpId="0"/>
      <p:bldP spid="135" grpId="0"/>
      <p:bldP spid="136" grpId="0" animBg="1"/>
      <p:bldP spid="137" grpId="0"/>
      <p:bldP spid="138" grpId="0"/>
      <p:bldP spid="139" grpId="0" animBg="1"/>
      <p:bldP spid="140" grpId="0"/>
      <p:bldP spid="141" grpId="0"/>
      <p:bldP spid="142" grpId="0"/>
      <p:bldP spid="143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16377-44D0-4960-B371-E0C485189A40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42B8D-2F2B-40E7-BC64-D26FC03F49BD}"/>
              </a:ext>
            </a:extLst>
          </p:cNvPr>
          <p:cNvSpPr txBox="1"/>
          <p:nvPr/>
        </p:nvSpPr>
        <p:spPr>
          <a:xfrm>
            <a:off x="385173" y="135675"/>
            <a:ext cx="1142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Ανάλυση Δεδομένων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FF310-F8A6-49A9-9520-093311227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7692" r="9283" b="1979"/>
          <a:stretch/>
        </p:blipFill>
        <p:spPr>
          <a:xfrm>
            <a:off x="5230593" y="798134"/>
            <a:ext cx="6961407" cy="5116263"/>
          </a:xfrm>
          <a:prstGeom prst="rect">
            <a:avLst/>
          </a:prstGeom>
        </p:spPr>
      </p:pic>
      <p:sp>
        <p:nvSpPr>
          <p:cNvPr id="6" name="Action Button: Get Information 5">
            <a:hlinkClick r:id="rId3" highlightClick="1"/>
            <a:extLst>
              <a:ext uri="{FF2B5EF4-FFF2-40B4-BE49-F238E27FC236}">
                <a16:creationId xmlns:a16="http://schemas.microsoft.com/office/drawing/2014/main" id="{2A28D0C9-98CB-4767-BA8F-B83D4C6B3D06}"/>
              </a:ext>
            </a:extLst>
          </p:cNvPr>
          <p:cNvSpPr/>
          <p:nvPr/>
        </p:nvSpPr>
        <p:spPr>
          <a:xfrm>
            <a:off x="10536971" y="6221178"/>
            <a:ext cx="662473" cy="578498"/>
          </a:xfrm>
          <a:prstGeom prst="actionButtonInformatio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521EC2-89CF-4A56-8CB2-865A73B07881}"/>
                  </a:ext>
                </a:extLst>
              </p:cNvPr>
              <p:cNvSpPr txBox="1"/>
              <p:nvPr/>
            </p:nvSpPr>
            <p:spPr>
              <a:xfrm>
                <a:off x="510615" y="3628634"/>
                <a:ext cx="3048720" cy="711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groupChr>
                            <m:groupChrPr>
                              <m:chr m:val="⇒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groupCh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521EC2-89CF-4A56-8CB2-865A73B0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15" y="3628634"/>
                <a:ext cx="3048720" cy="711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0E42C1-5AFD-400B-A1BA-D8F7055D60B7}"/>
                  </a:ext>
                </a:extLst>
              </p:cNvPr>
              <p:cNvSpPr txBox="1"/>
              <p:nvPr/>
            </p:nvSpPr>
            <p:spPr>
              <a:xfrm>
                <a:off x="1350172" y="1279710"/>
                <a:ext cx="136960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0E42C1-5AFD-400B-A1BA-D8F7055D6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72" y="1279710"/>
                <a:ext cx="136960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C9CE0BF-2EAE-45F1-9486-66D740A7D413}"/>
              </a:ext>
            </a:extLst>
          </p:cNvPr>
          <p:cNvSpPr txBox="1"/>
          <p:nvPr/>
        </p:nvSpPr>
        <p:spPr>
          <a:xfrm>
            <a:off x="-2313" y="1973121"/>
            <a:ext cx="424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Η Μάζα της Ουσίας που Ελευθερώνεται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22059-F720-46D4-9207-356A843C4E81}"/>
              </a:ext>
            </a:extLst>
          </p:cNvPr>
          <p:cNvSpPr txBox="1"/>
          <p:nvPr/>
        </p:nvSpPr>
        <p:spPr>
          <a:xfrm>
            <a:off x="0" y="798134"/>
            <a:ext cx="431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7030A0"/>
                </a:solidFill>
              </a:rPr>
              <a:t>Σύνοψη των Νόμων του </a:t>
            </a:r>
            <a:r>
              <a:rPr lang="en-GB" sz="2400" b="1" dirty="0">
                <a:solidFill>
                  <a:srgbClr val="7030A0"/>
                </a:solidFill>
              </a:rPr>
              <a:t>Faraday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5E793-6CB9-4877-B785-65B96DA95932}"/>
              </a:ext>
            </a:extLst>
          </p:cNvPr>
          <p:cNvSpPr txBox="1"/>
          <p:nvPr/>
        </p:nvSpPr>
        <p:spPr>
          <a:xfrm>
            <a:off x="-2313" y="2279354"/>
            <a:ext cx="483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Το Συνολικό Φορτίο που Διήλθε της Ουσίας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E21ED-2462-4E60-AC6F-7D0BD89DBAA3}"/>
              </a:ext>
            </a:extLst>
          </p:cNvPr>
          <p:cNvSpPr txBox="1"/>
          <p:nvPr/>
        </p:nvSpPr>
        <p:spPr>
          <a:xfrm>
            <a:off x="-2313" y="2585587"/>
            <a:ext cx="31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Η Σταθερά</a:t>
            </a:r>
            <a:r>
              <a:rPr lang="en-US" i="1" dirty="0"/>
              <a:t> </a:t>
            </a:r>
            <a:r>
              <a:rPr lang="en-GB" i="1" dirty="0"/>
              <a:t>Faraday</a:t>
            </a:r>
            <a:r>
              <a:rPr lang="el-GR" i="1" dirty="0"/>
              <a:t> </a:t>
            </a:r>
            <a:r>
              <a:rPr lang="el-GR" dirty="0"/>
              <a:t>(</a:t>
            </a:r>
            <a:r>
              <a:rPr lang="en-US" i="1" dirty="0"/>
              <a:t>C mol</a:t>
            </a:r>
            <a:r>
              <a:rPr lang="en-US" i="1" baseline="30000" dirty="0"/>
              <a:t>-1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9F788-930A-4841-A74A-AADF3B70CBFF}"/>
              </a:ext>
            </a:extLst>
          </p:cNvPr>
          <p:cNvSpPr txBox="1"/>
          <p:nvPr/>
        </p:nvSpPr>
        <p:spPr>
          <a:xfrm>
            <a:off x="-2313" y="2891820"/>
            <a:ext cx="407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Η Μοριακή Μάζα της Ουσίας </a:t>
            </a:r>
            <a:r>
              <a:rPr lang="el-GR" dirty="0"/>
              <a:t>(</a:t>
            </a:r>
            <a:r>
              <a:rPr lang="en-US" i="1" dirty="0"/>
              <a:t>g mol</a:t>
            </a:r>
            <a:r>
              <a:rPr lang="en-US" i="1" baseline="30000" dirty="0"/>
              <a:t>-1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6C94D-0912-4727-8F96-9F0A2F9AAF8C}"/>
              </a:ext>
            </a:extLst>
          </p:cNvPr>
          <p:cNvSpPr txBox="1"/>
          <p:nvPr/>
        </p:nvSpPr>
        <p:spPr>
          <a:xfrm>
            <a:off x="-2313" y="3198055"/>
            <a:ext cx="424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Ο Αριθμός </a:t>
            </a:r>
            <a:r>
              <a:rPr lang="en-US" i="1" dirty="0"/>
              <a:t>e</a:t>
            </a:r>
            <a:r>
              <a:rPr lang="en-US" i="1" baseline="30000" dirty="0"/>
              <a:t>-</a:t>
            </a:r>
            <a:r>
              <a:rPr lang="en-US" i="1" dirty="0"/>
              <a:t> </a:t>
            </a:r>
            <a:r>
              <a:rPr lang="el-GR" i="1" dirty="0"/>
              <a:t>που Μεταφέρονται ανά ιόν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D9FBD9-1BEC-44D0-BBE5-CE76C44B6064}"/>
                  </a:ext>
                </a:extLst>
              </p:cNvPr>
              <p:cNvSpPr txBox="1"/>
              <p:nvPr/>
            </p:nvSpPr>
            <p:spPr>
              <a:xfrm>
                <a:off x="574575" y="4446620"/>
                <a:ext cx="3087063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ED9FBD9-1BEC-44D0-BBE5-CE76C44B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5" y="4446620"/>
                <a:ext cx="3087063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51239FF-19A0-4860-B28A-C2C8E3398E76}"/>
              </a:ext>
            </a:extLst>
          </p:cNvPr>
          <p:cNvSpPr txBox="1"/>
          <p:nvPr/>
        </p:nvSpPr>
        <p:spPr>
          <a:xfrm>
            <a:off x="70980" y="5213971"/>
            <a:ext cx="500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l-GR" i="1" dirty="0"/>
              <a:t>:</a:t>
            </a:r>
            <a:r>
              <a:rPr lang="en-GB" i="1" dirty="0"/>
              <a:t> </a:t>
            </a:r>
            <a:r>
              <a:rPr lang="el-GR" i="1" dirty="0"/>
              <a:t>Ο Αριθμός των </a:t>
            </a:r>
            <a:r>
              <a:rPr lang="en-US" i="1" dirty="0"/>
              <a:t>mol </a:t>
            </a:r>
            <a:r>
              <a:rPr lang="el-GR" i="1" dirty="0"/>
              <a:t>Ουσίας που Ελευθερώνονται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6F36C5-C85D-4C3F-93C3-D9CC62FF3AF1}"/>
                  </a:ext>
                </a:extLst>
              </p:cNvPr>
              <p:cNvSpPr txBox="1"/>
              <p:nvPr/>
            </p:nvSpPr>
            <p:spPr>
              <a:xfrm>
                <a:off x="136767" y="5617318"/>
                <a:ext cx="4871142" cy="677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p>
                          </m:sSubSup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6F36C5-C85D-4C3F-93C3-D9CC62FF3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7" y="5617318"/>
                <a:ext cx="4871142" cy="677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9BA0CEF-6989-4C09-B0B1-0CBDC093D0D5}"/>
                  </a:ext>
                </a:extLst>
              </p:cNvPr>
              <p:cNvSpPr/>
              <p:nvPr/>
            </p:nvSpPr>
            <p:spPr>
              <a:xfrm>
                <a:off x="-48576" y="6459821"/>
                <a:ext cx="3278526" cy="397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Πρότυπες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Συνθήκες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9BA0CEF-6989-4C09-B0B1-0CBDC093D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576" y="6459821"/>
                <a:ext cx="3278526" cy="397545"/>
              </a:xfrm>
              <a:prstGeom prst="rect">
                <a:avLst/>
              </a:prstGeom>
              <a:blipFill>
                <a:blip r:embed="rId8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0D24F2-5BBA-4A41-B600-FF72BCA35EC7}"/>
              </a:ext>
            </a:extLst>
          </p:cNvPr>
          <p:cNvSpPr/>
          <p:nvPr/>
        </p:nvSpPr>
        <p:spPr>
          <a:xfrm>
            <a:off x="666749" y="4345496"/>
            <a:ext cx="1495425" cy="816143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A55C9E-5309-4610-A58F-BD4408820579}"/>
              </a:ext>
            </a:extLst>
          </p:cNvPr>
          <p:cNvSpPr/>
          <p:nvPr/>
        </p:nvSpPr>
        <p:spPr>
          <a:xfrm>
            <a:off x="291610" y="5582149"/>
            <a:ext cx="1495425" cy="816143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1712A7-B5C6-4FA6-92FD-962FD6652CE1}"/>
              </a:ext>
            </a:extLst>
          </p:cNvPr>
          <p:cNvCxnSpPr>
            <a:cxnSpLocks/>
          </p:cNvCxnSpPr>
          <p:nvPr/>
        </p:nvCxnSpPr>
        <p:spPr>
          <a:xfrm>
            <a:off x="-2313" y="6493950"/>
            <a:ext cx="919909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2AD1A4-16F8-4DC5-8BBE-A9D1FFCFD30C}"/>
                  </a:ext>
                </a:extLst>
              </p:cNvPr>
              <p:cNvSpPr txBox="1"/>
              <p:nvPr/>
            </p:nvSpPr>
            <p:spPr>
              <a:xfrm>
                <a:off x="3149419" y="6473927"/>
                <a:ext cx="6274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Πίεση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Αερίου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στην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Προχο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ΐ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δα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𝐿𝑎𝑏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2AD1A4-16F8-4DC5-8BBE-A9D1FFCFD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419" y="6473927"/>
                <a:ext cx="627441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9F7AF30-59B5-48FC-8E5D-4861296B94AA}"/>
              </a:ext>
            </a:extLst>
          </p:cNvPr>
          <p:cNvSpPr/>
          <p:nvPr/>
        </p:nvSpPr>
        <p:spPr>
          <a:xfrm>
            <a:off x="0" y="1961305"/>
            <a:ext cx="4854945" cy="16355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48C0C-03B8-42A4-A1C0-613DEBB9486A}"/>
              </a:ext>
            </a:extLst>
          </p:cNvPr>
          <p:cNvSpPr txBox="1"/>
          <p:nvPr/>
        </p:nvSpPr>
        <p:spPr>
          <a:xfrm>
            <a:off x="9511234" y="5575295"/>
            <a:ext cx="271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</a:rPr>
              <a:t>Λήψη και Ανάλυση</a:t>
            </a:r>
          </a:p>
          <a:p>
            <a:r>
              <a:rPr lang="el-GR" b="1" dirty="0">
                <a:solidFill>
                  <a:srgbClr val="7030A0"/>
                </a:solidFill>
              </a:rPr>
              <a:t>Πειραματικών Δεδομένων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4" grpId="0"/>
      <p:bldP spid="26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873</Words>
  <Application>Microsoft Office PowerPoint</Application>
  <PresentationFormat>Widescreen</PresentationFormat>
  <Paragraphs>117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Caladea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77</cp:revision>
  <dcterms:created xsi:type="dcterms:W3CDTF">2020-05-19T20:13:07Z</dcterms:created>
  <dcterms:modified xsi:type="dcterms:W3CDTF">2020-06-04T08:37:50Z</dcterms:modified>
</cp:coreProperties>
</file>