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4" r:id="rId6"/>
    <p:sldId id="275" r:id="rId7"/>
    <p:sldId id="256" r:id="rId8"/>
    <p:sldId id="277" r:id="rId9"/>
    <p:sldId id="257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87F88-79B7-4CDA-9CDD-D2FD4AA06790}" v="1" dt="2020-05-31T19:48:2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DOUROU" userId="S::chem2344@edu.chemistry.uoc.gr::f7d07c6b-d684-48d1-a16b-604d6911cca4" providerId="AD" clId="Web-{70487F88-79B7-4CDA-9CDD-D2FD4AA06790}"/>
    <pc:docChg chg="modSld">
      <pc:chgData name="ANASTASIA DOUROU" userId="S::chem2344@edu.chemistry.uoc.gr::f7d07c6b-d684-48d1-a16b-604d6911cca4" providerId="AD" clId="Web-{70487F88-79B7-4CDA-9CDD-D2FD4AA06790}" dt="2020-05-31T19:48:21.412" v="0" actId="1076"/>
      <pc:docMkLst>
        <pc:docMk/>
      </pc:docMkLst>
      <pc:sldChg chg="modSp">
        <pc:chgData name="ANASTASIA DOUROU" userId="S::chem2344@edu.chemistry.uoc.gr::f7d07c6b-d684-48d1-a16b-604d6911cca4" providerId="AD" clId="Web-{70487F88-79B7-4CDA-9CDD-D2FD4AA06790}" dt="2020-05-31T19:48:21.412" v="0" actId="1076"/>
        <pc:sldMkLst>
          <pc:docMk/>
          <pc:sldMk cId="2209589691" sldId="278"/>
        </pc:sldMkLst>
        <pc:picChg chg="mod">
          <ac:chgData name="ANASTASIA DOUROU" userId="S::chem2344@edu.chemistry.uoc.gr::f7d07c6b-d684-48d1-a16b-604d6911cca4" providerId="AD" clId="Web-{70487F88-79B7-4CDA-9CDD-D2FD4AA06790}" dt="2020-05-31T19:48:21.412" v="0" actId="1076"/>
          <ac:picMkLst>
            <pc:docMk/>
            <pc:sldMk cId="2209589691" sldId="278"/>
            <ac:picMk id="13" creationId="{ACBBD9C5-D19B-4282-BED0-4805F62B72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B465-893D-4601-B85B-3F8E83853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03943-289C-4853-8CE2-23B7BA99F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4DDDE-FD74-443E-9BC3-BE21FAA8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CFBEB-DEDD-49C3-995B-B22D8CC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BA47F-C153-45FF-A6C6-30B8C1BA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D613-D185-40DE-8591-D7D3C470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2F8EA-2FFF-40A7-B95A-01774FDA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3547-CEE3-4420-8D7E-6025B0D6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9B22-A590-4DD5-8ED6-653C0A23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C94D-D4A0-4690-9384-3920BBEA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7C38A-0142-4B41-8BF8-148D64A8D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1F936-A959-4B14-8C32-E022606F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F791B-DB4E-425C-BDB4-ED40E6A5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05B4-1215-4C82-A176-79E02A90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63F7-40AF-4BEE-A6E6-14BEFF10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905D-8148-4AD7-998A-81784A78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9C76-F0D8-4FFE-BBDD-F7E01060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85B1-670C-4673-A0CB-668D1239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C4F7-15F9-48A5-AC21-68B79D52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7D85-A770-41C1-947F-09C274CF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FE50-F7A5-424A-B6D3-A28972E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2960-9F40-4C90-8C2D-B0F1E5FC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AF092-2B7A-403B-8D4A-2F3CEB4F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F421E-FB2A-452B-9D5A-2E9AAAA6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B785F-4200-4F52-82D3-107DD8EC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9CB-7079-445C-AC95-81C5F71C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D30D-BB36-499E-B37B-C375374AB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9780-36C4-4E77-AE24-B65B30106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8A0D1-BFA0-43AC-B9CA-89D23224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F30DD-C10C-468B-8D17-DA41AE08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5C1B-5841-466E-BE34-26489949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52D2-66DF-4EF2-9B0E-672949EF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2F05D-B1B4-4031-9A71-234802FE3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02DE-BC5D-4872-A88E-3EBD5281A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C0D93-114B-4BBC-AB0D-0AFBB642E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3F47C-9AA2-49F5-B879-0880FC1E3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BBEAE-48FA-4436-B98F-4C415275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F370D-DCD3-44C8-AD83-E98FB8CB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F2E80-A9B1-4F63-8F44-4964F81C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4632-6A9C-4B1F-B1DB-A97E7EBA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42547-68A2-45A2-8F3B-AE86F610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874B0-E08C-4E9D-99E1-585D3FF3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1082C-CF3C-4E80-8298-4E99BB18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09FAE-C490-4A99-AE4E-6371B163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C925-62C3-4249-AC3A-A79BD83F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4A13C-776F-4DE2-ABF3-7D3851BA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27E5-DC68-47DC-B9D2-86290056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5B68-72A5-46B5-ADA3-32A0583C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CA8BB-F9CF-495A-8B73-7C749F8B2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F9E53-18F2-4CE1-95D1-D2B3A223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DE153-4338-4D36-A074-CE00F64F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255F9-16DE-417B-9DCB-E4A1C0EF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E2DF-B9EE-4D95-BA0F-3852BA47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B9490-D29F-4C1D-A735-D9FB4BE2C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06772-A584-4A88-9EDF-B232FD858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2EDBE-D83E-4124-9627-55639857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35A4-7D17-44C1-8219-08E42EFB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FCCA5-8CAD-439B-86A3-CBBD1FE6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72925-169A-47F3-887E-8B65E909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ECDBC-285C-4A6E-9D4B-1F608BB96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EFDE-AF73-44D8-93AF-24142AC2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48E7-19B2-4872-BF4B-0606BAD1729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854B-40DD-4A41-A944-07426E06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337D6-1ECA-4DCD-A08E-9888E437B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8CF4-35B0-4469-9ADA-54A390D9A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m.libretexts.org/Bookshelves/Physical_and_Theoretical_Chemistry_Textbook_Maps/Supplemental_Modules_(Physical_and_Theoretical_Chemistry)/Kinetics/Diffusion" TargetMode="External"/><Relationship Id="rId5" Type="http://schemas.openxmlformats.org/officeDocument/2006/relationships/hyperlink" Target="https://www.cup.gr/book/fisikochimia/" TargetMode="Externa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chem.libretexts.org/Bookshelves/General_Chemistry/Book%3A_Structure_and_Reactivity_in_Organic%2C_Biological_and_Inorganic_Chemistry_(Schaller)/I%3A__Chemical_Structure_and_Properties/12%3A_Macromolecules_and_Supramolecular_Assemblies/12.02%3A_Viscosity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chem.libretexts.org/Bookshelves/Organic_Chemistry/Book%3A_Polymer_Chemistry_(Schaller)/3%3A_Polymer_Properties/3.2%3A_Viscosity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www.cup.gr/book/fisikochimi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gi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chem.purdue.edu/gchelp/liquids/vpress.html?fbclid=IwAR10nr7X84LjOAWZ3uyWH5vlOn2WLJtBQWip27wSW6CXqooZ7RBzewwCIOU" TargetMode="Externa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uoc.gr/lapkin/Fishing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emistry.uoc.gr/lapkin/Viscosity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hyperlink" Target="http://www.chemistry.uoc.gr/lapkin/Viscosity_DataAcquisition.pxp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0" y="1356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/>
              <a:t>ΧΗΜ-444. Εργαστήριο Φυσικοχημείας ΙΙ - </a:t>
            </a:r>
            <a:r>
              <a:rPr lang="en-US" sz="2800" b="1"/>
              <a:t>Virtual Lab: </a:t>
            </a:r>
            <a:r>
              <a:rPr lang="el-GR" sz="2800" b="1"/>
              <a:t>Συντελεστής Ιξώδους Ροής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el-GR" sz="2800" b="1" baseline="30000">
                <a:solidFill>
                  <a:srgbClr val="FF0000"/>
                </a:solidFill>
              </a:rPr>
              <a:t>ου</a:t>
            </a:r>
            <a:r>
              <a:rPr lang="el-GR" sz="2800" b="1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/>
              <a:t>Διδάσκοντες: Δρ. Βασίλειος Παπαδημητρίου (</a:t>
            </a:r>
            <a:r>
              <a:rPr lang="el-GR" sz="2400" b="1" err="1"/>
              <a:t>Ε.Δι.Π</a:t>
            </a:r>
            <a:r>
              <a:rPr lang="el-GR" sz="2400" b="1"/>
              <a:t>.)</a:t>
            </a:r>
            <a:r>
              <a:rPr lang="en-US" sz="2400" b="1"/>
              <a:t>,</a:t>
            </a:r>
            <a:r>
              <a:rPr lang="en-US" sz="2400" b="1" baseline="30000"/>
              <a:t>a</a:t>
            </a:r>
            <a:r>
              <a:rPr lang="el-GR" sz="2400" b="1"/>
              <a:t> Νικόλαος </a:t>
            </a:r>
            <a:r>
              <a:rPr lang="el-GR" sz="2400" b="1" err="1"/>
              <a:t>Στρατηγάκης</a:t>
            </a:r>
            <a:r>
              <a:rPr lang="en-US" sz="2400" b="1"/>
              <a:t> (</a:t>
            </a:r>
            <a:r>
              <a:rPr lang="el-GR" sz="2400" b="1" err="1"/>
              <a:t>Ε.Δι.Π</a:t>
            </a:r>
            <a:r>
              <a:rPr lang="el-GR" sz="2400" b="1"/>
              <a:t>.</a:t>
            </a:r>
            <a:r>
              <a:rPr lang="en-US" sz="2400" b="1"/>
              <a:t>)</a:t>
            </a:r>
            <a:r>
              <a:rPr lang="en-US" sz="2400" b="1" baseline="30000"/>
              <a:t>b</a:t>
            </a:r>
            <a:endParaRPr lang="el-GR" sz="2400" b="1" baseline="30000"/>
          </a:p>
          <a:p>
            <a:r>
              <a:rPr lang="el-GR" sz="2400" b="1"/>
              <a:t>Υπεύθυνος Εργαστηρίου: </a:t>
            </a:r>
            <a:r>
              <a:rPr lang="el-GR" sz="2400" b="1" err="1"/>
              <a:t>καθ</a:t>
            </a:r>
            <a:r>
              <a:rPr lang="el-GR" sz="2400" b="1"/>
              <a:t>. Γεώργιος </a:t>
            </a:r>
            <a:r>
              <a:rPr lang="el-GR" sz="2400" b="1" err="1"/>
              <a:t>Φρουδάκης</a:t>
            </a:r>
            <a:endParaRPr lang="el-GR" sz="2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e-mail: </a:t>
            </a:r>
            <a:r>
              <a:rPr lang="en-US" sz="2400" b="1" baseline="30000"/>
              <a:t>a</a:t>
            </a:r>
            <a:r>
              <a:rPr lang="en-US" sz="2400" b="1"/>
              <a:t>bpapadim@uoc.gr, </a:t>
            </a:r>
            <a:r>
              <a:rPr lang="en-US" sz="2400" b="1" baseline="30000"/>
              <a:t>b</a:t>
            </a:r>
            <a:r>
              <a:rPr lang="en-US" sz="2400" b="1"/>
              <a:t>stratign@uoc.gr, </a:t>
            </a:r>
            <a:r>
              <a:rPr lang="en-US" sz="2400" b="1" baseline="30000"/>
              <a:t>c</a:t>
            </a:r>
            <a:r>
              <a:rPr lang="en-US" sz="2400" b="1"/>
              <a:t>frudakis@uoc.gr</a:t>
            </a:r>
            <a:endParaRPr lang="el-GR" sz="2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Web Links: Unified and Communication Platform </a:t>
            </a:r>
            <a:r>
              <a:rPr lang="en-US" sz="2400" b="1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/>
              <a:t>	        </a:t>
            </a:r>
            <a:r>
              <a:rPr lang="en-US" sz="2400" b="1">
                <a:solidFill>
                  <a:srgbClr val="FF0000"/>
                </a:solidFill>
              </a:rPr>
              <a:t>e-class</a:t>
            </a:r>
            <a:r>
              <a:rPr lang="en-US" sz="2400" b="1"/>
              <a:t> (</a:t>
            </a:r>
            <a:r>
              <a:rPr lang="el-GR" sz="2400" b="1"/>
              <a:t>eilotas.chemistry.uoc.gr/</a:t>
            </a:r>
            <a:r>
              <a:rPr lang="el-GR" sz="2400" b="1" err="1"/>
              <a:t>eclass</a:t>
            </a:r>
            <a:r>
              <a:rPr lang="el-GR" sz="2400" b="1"/>
              <a:t>/</a:t>
            </a:r>
            <a:r>
              <a:rPr lang="en-US" sz="2400" b="1"/>
              <a:t>)</a:t>
            </a:r>
            <a:endParaRPr lang="el-GR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29ED73-4870-4E61-9021-E33BC9191401}"/>
              </a:ext>
            </a:extLst>
          </p:cNvPr>
          <p:cNvSpPr/>
          <p:nvPr/>
        </p:nvSpPr>
        <p:spPr>
          <a:xfrm>
            <a:off x="277092" y="5802800"/>
            <a:ext cx="7860145" cy="965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36E1F-0687-44DE-A7D9-36855E0005CF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D796D-DA54-4C66-8FC3-3A7DC404B117}"/>
              </a:ext>
            </a:extLst>
          </p:cNvPr>
          <p:cNvSpPr txBox="1"/>
          <p:nvPr/>
        </p:nvSpPr>
        <p:spPr>
          <a:xfrm>
            <a:off x="1636349" y="89372"/>
            <a:ext cx="8919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Δυναμικό Ιξώδες – Ιδιότητα Μεταφοράς Γραμμικής Ορμής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049B8-157A-4AE0-AF9E-1A931FF5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0" y="2332611"/>
            <a:ext cx="3514538" cy="2904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1FCD1-083E-4C84-8C6B-C4043C12D77F}"/>
              </a:ext>
            </a:extLst>
          </p:cNvPr>
          <p:cNvSpPr txBox="1"/>
          <p:nvPr/>
        </p:nvSpPr>
        <p:spPr>
          <a:xfrm>
            <a:off x="-4089" y="716879"/>
            <a:ext cx="3958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7030A0"/>
                </a:solidFill>
              </a:rPr>
              <a:t>Συντελεστής Ιξώδους</a:t>
            </a:r>
            <a:r>
              <a:rPr lang="en-GB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l-GR" sz="2400" b="1" i="1">
                <a:solidFill>
                  <a:srgbClr val="7030A0"/>
                </a:solidFill>
              </a:rPr>
              <a:t> </a:t>
            </a:r>
            <a:r>
              <a:rPr lang="el-GR" sz="2400" b="1">
                <a:solidFill>
                  <a:srgbClr val="7030A0"/>
                </a:solidFill>
              </a:rPr>
              <a:t>(</a:t>
            </a:r>
            <a:r>
              <a:rPr lang="en-US" sz="2400" b="1">
                <a:solidFill>
                  <a:srgbClr val="7030A0"/>
                </a:solidFill>
              </a:rPr>
              <a:t>Pa s</a:t>
            </a:r>
            <a:r>
              <a:rPr lang="el-GR" sz="2400" b="1">
                <a:solidFill>
                  <a:srgbClr val="7030A0"/>
                </a:solidFill>
              </a:rPr>
              <a:t>)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517BD0-3158-4B41-A9B0-D742791C09E2}"/>
              </a:ext>
            </a:extLst>
          </p:cNvPr>
          <p:cNvSpPr/>
          <p:nvPr/>
        </p:nvSpPr>
        <p:spPr>
          <a:xfrm>
            <a:off x="113476" y="1195035"/>
            <a:ext cx="5070961" cy="9777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42A234-713D-4C84-ADB5-E39CFFB03CE1}"/>
              </a:ext>
            </a:extLst>
          </p:cNvPr>
          <p:cNvSpPr txBox="1"/>
          <p:nvPr/>
        </p:nvSpPr>
        <p:spPr>
          <a:xfrm>
            <a:off x="55393" y="1253021"/>
            <a:ext cx="51871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sz="1600">
                <a:solidFill>
                  <a:schemeClr val="bg1"/>
                </a:solidFill>
              </a:rPr>
              <a:t>Περιορισμός στην Ικανότητα Μεταφοράς Γραμμικής Ορμής</a:t>
            </a:r>
          </a:p>
          <a:p>
            <a:pPr algn="just"/>
            <a:r>
              <a:rPr lang="el-GR" sz="1600">
                <a:solidFill>
                  <a:schemeClr val="bg1"/>
                </a:solidFill>
              </a:rPr>
              <a:t>Ρευστού (Αέριο ή Υγρό) με  </a:t>
            </a:r>
            <a:r>
              <a:rPr lang="el-GR" sz="1600" err="1">
                <a:solidFill>
                  <a:schemeClr val="bg1"/>
                </a:solidFill>
              </a:rPr>
              <a:t>Βαθμίδωση</a:t>
            </a:r>
            <a:r>
              <a:rPr lang="el-GR" sz="1600">
                <a:solidFill>
                  <a:schemeClr val="bg1"/>
                </a:solidFill>
              </a:rPr>
              <a:t> Ταχύτητας (</a:t>
            </a:r>
            <a:r>
              <a:rPr lang="en-US" sz="1600">
                <a:solidFill>
                  <a:schemeClr val="bg1"/>
                </a:solidFill>
              </a:rPr>
              <a:t>du</a:t>
            </a:r>
            <a:r>
              <a:rPr lang="en-US" sz="1600" baseline="-25000">
                <a:solidFill>
                  <a:schemeClr val="bg1"/>
                </a:solidFill>
              </a:rPr>
              <a:t>x</a:t>
            </a:r>
            <a:r>
              <a:rPr lang="en-US" sz="1600">
                <a:solidFill>
                  <a:schemeClr val="bg1"/>
                </a:solidFill>
              </a:rPr>
              <a:t>/</a:t>
            </a:r>
            <a:r>
              <a:rPr lang="en-US" sz="1600" err="1">
                <a:solidFill>
                  <a:schemeClr val="bg1"/>
                </a:solidFill>
              </a:rPr>
              <a:t>dz</a:t>
            </a:r>
            <a:r>
              <a:rPr lang="el-GR" sz="1600">
                <a:solidFill>
                  <a:schemeClr val="bg1"/>
                </a:solidFill>
              </a:rPr>
              <a:t>) </a:t>
            </a:r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l-GR" b="1" err="1">
                <a:solidFill>
                  <a:srgbClr val="FFFF00"/>
                </a:solidFill>
              </a:rPr>
              <a:t>Διαμοριακές</a:t>
            </a:r>
            <a:r>
              <a:rPr lang="el-GR" b="1">
                <a:solidFill>
                  <a:srgbClr val="FFFF00"/>
                </a:solidFill>
              </a:rPr>
              <a:t> Αλληλεπιδράσεις</a:t>
            </a:r>
            <a:r>
              <a:rPr lang="en-US" b="1">
                <a:solidFill>
                  <a:srgbClr val="FFFF00"/>
                </a:solidFill>
              </a:rPr>
              <a:t> – </a:t>
            </a:r>
            <a:r>
              <a:rPr lang="el-GR" b="1">
                <a:solidFill>
                  <a:srgbClr val="FFFF00"/>
                </a:solidFill>
              </a:rPr>
              <a:t>Κατεύθυνση </a:t>
            </a:r>
            <a:r>
              <a:rPr lang="en-US" b="1" i="1">
                <a:solidFill>
                  <a:srgbClr val="FFFF00"/>
                </a:solidFill>
              </a:rPr>
              <a:t>z</a:t>
            </a:r>
            <a:endParaRPr lang="en-US" b="1" i="1" baseline="-2500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8E533-B022-48FB-8E19-87A5B9B6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492" y="2541342"/>
            <a:ext cx="3140541" cy="372371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B1FA10-D06B-4BA8-8833-62B0265D8D72}"/>
              </a:ext>
            </a:extLst>
          </p:cNvPr>
          <p:cNvSpPr/>
          <p:nvPr/>
        </p:nvSpPr>
        <p:spPr>
          <a:xfrm>
            <a:off x="6746516" y="985682"/>
            <a:ext cx="5070961" cy="128799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059CD-B0F6-4F75-A8B6-94A35A13F5B9}"/>
                  </a:ext>
                </a:extLst>
              </p:cNvPr>
              <p:cNvSpPr txBox="1"/>
              <p:nvPr/>
            </p:nvSpPr>
            <p:spPr>
              <a:xfrm>
                <a:off x="7376003" y="1055200"/>
                <a:ext cx="4326056" cy="709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sz="2400" b="1" i="0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GB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𝒅𝒖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5059CD-B0F6-4F75-A8B6-94A35A13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003" y="1055200"/>
                <a:ext cx="4326056" cy="709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C31D1AA-592D-458B-9DE1-044F48580AC7}"/>
              </a:ext>
            </a:extLst>
          </p:cNvPr>
          <p:cNvSpPr txBox="1"/>
          <p:nvPr/>
        </p:nvSpPr>
        <p:spPr>
          <a:xfrm>
            <a:off x="6804138" y="1770285"/>
            <a:ext cx="492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>
                <a:solidFill>
                  <a:schemeClr val="bg1"/>
                </a:solidFill>
              </a:rPr>
              <a:t>Κινητήριος Δύναμη: </a:t>
            </a:r>
            <a:r>
              <a:rPr lang="el-GR" sz="2000" b="1">
                <a:solidFill>
                  <a:srgbClr val="FFFF00"/>
                </a:solidFill>
              </a:rPr>
              <a:t>Διαφορά Ταχύτητας, </a:t>
            </a:r>
            <a:r>
              <a:rPr lang="en-US" sz="2000" b="1" i="1" err="1">
                <a:solidFill>
                  <a:srgbClr val="FFFF00"/>
                </a:solidFill>
              </a:rPr>
              <a:t>u</a:t>
            </a:r>
            <a:r>
              <a:rPr lang="en-US" sz="2000" b="1" i="1" baseline="-25000" err="1">
                <a:solidFill>
                  <a:srgbClr val="FFFF00"/>
                </a:solidFill>
              </a:rPr>
              <a:t>x</a:t>
            </a:r>
            <a:endParaRPr lang="en-US" sz="2000" b="1" i="1" baseline="-2500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8459BE-6DE0-4BEC-AFC5-45C1F82DF838}"/>
              </a:ext>
            </a:extLst>
          </p:cNvPr>
          <p:cNvSpPr/>
          <p:nvPr/>
        </p:nvSpPr>
        <p:spPr>
          <a:xfrm>
            <a:off x="3778991" y="2840137"/>
            <a:ext cx="4185569" cy="2164359"/>
          </a:xfrm>
          <a:prstGeom prst="ellipse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C3335D-BF66-411C-8237-84469D23B253}"/>
              </a:ext>
            </a:extLst>
          </p:cNvPr>
          <p:cNvSpPr txBox="1"/>
          <p:nvPr/>
        </p:nvSpPr>
        <p:spPr>
          <a:xfrm>
            <a:off x="3732407" y="3045153"/>
            <a:ext cx="42787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>
                <a:solidFill>
                  <a:srgbClr val="7030A0"/>
                </a:solidFill>
              </a:rPr>
              <a:t>Η μείωση της Ρευστότητας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σε μία κατεύθυνση , </a:t>
            </a:r>
            <a:r>
              <a:rPr lang="en-US" b="1" i="1">
                <a:solidFill>
                  <a:srgbClr val="7030A0"/>
                </a:solidFill>
              </a:rPr>
              <a:t>x</a:t>
            </a:r>
            <a:r>
              <a:rPr lang="el-GR" b="1">
                <a:solidFill>
                  <a:srgbClr val="7030A0"/>
                </a:solidFill>
              </a:rPr>
              <a:t>,</a:t>
            </a:r>
            <a:r>
              <a:rPr lang="el-GR" b="1" i="1">
                <a:solidFill>
                  <a:srgbClr val="7030A0"/>
                </a:solidFill>
              </a:rPr>
              <a:t> </a:t>
            </a:r>
            <a:r>
              <a:rPr lang="el-GR" b="1">
                <a:solidFill>
                  <a:srgbClr val="7030A0"/>
                </a:solidFill>
              </a:rPr>
              <a:t>ενός Αερίου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 ή Ενός Υγρού προέρχεται ως Αποτέλεσμα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των Δυνάμεων Συνοχής, </a:t>
            </a:r>
            <a:r>
              <a:rPr lang="en-US" b="1" i="1">
                <a:solidFill>
                  <a:srgbClr val="7030A0"/>
                </a:solidFill>
              </a:rPr>
              <a:t>z </a:t>
            </a:r>
            <a:r>
              <a:rPr lang="el-GR" b="1">
                <a:solidFill>
                  <a:srgbClr val="7030A0"/>
                </a:solidFill>
              </a:rPr>
              <a:t>και στα Υγρά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μπορεί να Αντιστοιχισθεί </a:t>
            </a:r>
          </a:p>
          <a:p>
            <a:pPr algn="ctr"/>
            <a:r>
              <a:rPr lang="el-GR" b="1">
                <a:solidFill>
                  <a:srgbClr val="7030A0"/>
                </a:solidFill>
              </a:rPr>
              <a:t>με την Τριβή</a:t>
            </a:r>
            <a:endParaRPr lang="en-US" b="1" i="1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A1C1CA-8BCE-402B-B0C2-D8389FD9DFCB}"/>
              </a:ext>
            </a:extLst>
          </p:cNvPr>
          <p:cNvSpPr txBox="1"/>
          <p:nvPr/>
        </p:nvSpPr>
        <p:spPr>
          <a:xfrm>
            <a:off x="373044" y="5849559"/>
            <a:ext cx="7639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FF0000"/>
                </a:solidFill>
              </a:rPr>
              <a:t>Όσο Ισχυρότερες οι </a:t>
            </a:r>
            <a:r>
              <a:rPr lang="el-GR" sz="2400" b="1" err="1">
                <a:solidFill>
                  <a:srgbClr val="FF0000"/>
                </a:solidFill>
              </a:rPr>
              <a:t>Διαμοριακές</a:t>
            </a:r>
            <a:r>
              <a:rPr lang="el-GR" sz="2400" b="1">
                <a:solidFill>
                  <a:srgbClr val="FF0000"/>
                </a:solidFill>
              </a:rPr>
              <a:t> Αλληλεπιδράσεις,</a:t>
            </a:r>
          </a:p>
          <a:p>
            <a:pPr algn="ctr"/>
            <a:r>
              <a:rPr lang="el-GR" sz="2400" b="1">
                <a:solidFill>
                  <a:srgbClr val="FF0000"/>
                </a:solidFill>
              </a:rPr>
              <a:t> Τόσο Μεγαλύτερο το Ιξώδες και Μικρότερη η Ρευστότητα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4F131-F1E1-45BB-9E6B-8DE942CA959E}"/>
              </a:ext>
            </a:extLst>
          </p:cNvPr>
          <p:cNvSpPr txBox="1"/>
          <p:nvPr/>
        </p:nvSpPr>
        <p:spPr>
          <a:xfrm>
            <a:off x="1340540" y="521898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Αέριο</a:t>
            </a:r>
            <a:endParaRPr lang="en-US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9D000-CD33-44C8-9BBA-0AD567392CAE}"/>
              </a:ext>
            </a:extLst>
          </p:cNvPr>
          <p:cNvSpPr txBox="1"/>
          <p:nvPr/>
        </p:nvSpPr>
        <p:spPr>
          <a:xfrm>
            <a:off x="9823762" y="6166463"/>
            <a:ext cx="63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Υγρό</a:t>
            </a:r>
            <a:endParaRPr lang="en-US" i="1"/>
          </a:p>
        </p:txBody>
      </p:sp>
      <p:sp>
        <p:nvSpPr>
          <p:cNvPr id="23" name="Action Button: Get Information 22">
            <a:hlinkClick r:id="rId5" highlightClick="1"/>
            <a:extLst>
              <a:ext uri="{FF2B5EF4-FFF2-40B4-BE49-F238E27FC236}">
                <a16:creationId xmlns:a16="http://schemas.microsoft.com/office/drawing/2014/main" id="{8825256E-7F1D-45DF-8DB8-B1EEDA9C724D}"/>
              </a:ext>
            </a:extLst>
          </p:cNvPr>
          <p:cNvSpPr/>
          <p:nvPr/>
        </p:nvSpPr>
        <p:spPr>
          <a:xfrm>
            <a:off x="7951182" y="2750187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Get Information 23">
            <a:hlinkClick r:id="rId6" highlightClick="1"/>
            <a:extLst>
              <a:ext uri="{FF2B5EF4-FFF2-40B4-BE49-F238E27FC236}">
                <a16:creationId xmlns:a16="http://schemas.microsoft.com/office/drawing/2014/main" id="{AF2AB94E-DA1C-4697-A3A1-9903599F7F83}"/>
              </a:ext>
            </a:extLst>
          </p:cNvPr>
          <p:cNvSpPr/>
          <p:nvPr/>
        </p:nvSpPr>
        <p:spPr>
          <a:xfrm>
            <a:off x="113474" y="2344836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5" grpId="0" animBg="1"/>
      <p:bldP spid="17" grpId="0"/>
      <p:bldP spid="19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A1960-1530-4B92-BF93-B81872172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" y="4817578"/>
            <a:ext cx="2956956" cy="803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08D77-7FB9-4E16-945C-CEEAB9608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56"/>
          <a:stretch/>
        </p:blipFill>
        <p:spPr>
          <a:xfrm>
            <a:off x="2957953" y="4793653"/>
            <a:ext cx="2939905" cy="817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9BEA9-34EC-4C8A-9F5D-39CF104FA62A}"/>
              </a:ext>
            </a:extLst>
          </p:cNvPr>
          <p:cNvSpPr txBox="1"/>
          <p:nvPr/>
        </p:nvSpPr>
        <p:spPr>
          <a:xfrm>
            <a:off x="72374" y="4414266"/>
            <a:ext cx="634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Διασύνδεση Συντελεστών Διάχυσης και Ιξώδους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8451E-C5B8-441F-A97F-376D22ED7251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B2BFD-66BE-4001-A3EC-63669604F3D5}"/>
              </a:ext>
            </a:extLst>
          </p:cNvPr>
          <p:cNvSpPr txBox="1"/>
          <p:nvPr/>
        </p:nvSpPr>
        <p:spPr>
          <a:xfrm>
            <a:off x="1148577" y="91496"/>
            <a:ext cx="949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Εικονική Αναπαράσταση Ιξώδους και Εξάρτηση από </a:t>
            </a:r>
            <a:r>
              <a:rPr lang="el-GR" sz="2800" b="1" i="1"/>
              <a:t>Τ</a:t>
            </a:r>
            <a:r>
              <a:rPr lang="el-GR" sz="2800" b="1"/>
              <a:t> και </a:t>
            </a:r>
            <a:r>
              <a:rPr lang="el-GR" sz="2800" b="1" i="1"/>
              <a:t>Μ</a:t>
            </a:r>
            <a:r>
              <a:rPr lang="en-US" sz="2800" b="1" i="1"/>
              <a:t>W</a:t>
            </a:r>
            <a:endParaRPr lang="el-GR" sz="28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7CB8115D-2B0C-4652-86DE-3719E8C146D7}"/>
              </a:ext>
            </a:extLst>
          </p:cNvPr>
          <p:cNvSpPr/>
          <p:nvPr/>
        </p:nvSpPr>
        <p:spPr>
          <a:xfrm rot="5400000">
            <a:off x="2507290" y="3926322"/>
            <a:ext cx="313909" cy="3679984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703E9F-0E6F-4211-9563-72650D75E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2064288"/>
            <a:ext cx="3982670" cy="812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A2B797-FC89-4417-AEB6-4DA07EE6E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020"/>
            <a:ext cx="4127352" cy="825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262156-8D62-450B-B0D1-2B282EEE7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6" y="1177775"/>
            <a:ext cx="3551727" cy="18148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4F5F56-5EEA-4E95-8DAC-41A57DE4B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" y="3294834"/>
            <a:ext cx="3982670" cy="970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0E8A1B-15A2-4C1B-A7AC-580A54147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37" y="3100745"/>
            <a:ext cx="3475396" cy="11189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DAC595-3133-40B5-A5ED-1900E9805C9E}"/>
              </a:ext>
            </a:extLst>
          </p:cNvPr>
          <p:cNvSpPr txBox="1"/>
          <p:nvPr/>
        </p:nvSpPr>
        <p:spPr>
          <a:xfrm>
            <a:off x="0" y="681298"/>
            <a:ext cx="217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 – «Τριβή»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3556F0-97D9-41E0-8FBD-304614794167}"/>
              </a:ext>
            </a:extLst>
          </p:cNvPr>
          <p:cNvSpPr txBox="1"/>
          <p:nvPr/>
        </p:nvSpPr>
        <p:spPr>
          <a:xfrm>
            <a:off x="-1" y="282846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Αέριο – Κρούσεις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B92D37-11C9-4791-BB34-FD884E3D54A8}"/>
              </a:ext>
            </a:extLst>
          </p:cNvPr>
          <p:cNvSpPr txBox="1"/>
          <p:nvPr/>
        </p:nvSpPr>
        <p:spPr>
          <a:xfrm>
            <a:off x="4427906" y="691848"/>
            <a:ext cx="346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rgbClr val="7030A0"/>
                </a:solidFill>
              </a:rPr>
              <a:t>Μακρομόρια</a:t>
            </a:r>
            <a:r>
              <a:rPr lang="el-GR" sz="2400" b="1">
                <a:solidFill>
                  <a:srgbClr val="7030A0"/>
                </a:solidFill>
              </a:rPr>
              <a:t> - Γεωμετρία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DCF4D7-5528-4DAE-9ED9-94BE07008A33}"/>
              </a:ext>
            </a:extLst>
          </p:cNvPr>
          <p:cNvSpPr/>
          <p:nvPr/>
        </p:nvSpPr>
        <p:spPr>
          <a:xfrm>
            <a:off x="385618" y="6054171"/>
            <a:ext cx="4579021" cy="7207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9EF4-3E03-4990-9180-3934200765D4}"/>
                  </a:ext>
                </a:extLst>
              </p:cNvPr>
              <p:cNvSpPr txBox="1"/>
              <p:nvPr/>
            </p:nvSpPr>
            <p:spPr>
              <a:xfrm>
                <a:off x="812129" y="6159761"/>
                <a:ext cx="1990447" cy="55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𝑬𝒂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8F9EF4-3E03-4990-9180-39342007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9" y="6159761"/>
                <a:ext cx="1990447" cy="557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FC588DC-1BF4-49DA-9FFA-8A1B914C4310}"/>
              </a:ext>
            </a:extLst>
          </p:cNvPr>
          <p:cNvSpPr txBox="1"/>
          <p:nvPr/>
        </p:nvSpPr>
        <p:spPr>
          <a:xfrm>
            <a:off x="3042679" y="6266017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Stokes – Einstein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1CA5C-DAD0-4BC6-8CA9-F0233D961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0558" y="1191921"/>
            <a:ext cx="2512783" cy="3140051"/>
          </a:xfrm>
          <a:prstGeom prst="rect">
            <a:avLst/>
          </a:prstGeom>
        </p:spPr>
      </p:pic>
      <p:sp>
        <p:nvSpPr>
          <p:cNvPr id="29" name="Action Button: Get Information 28">
            <a:hlinkClick r:id="rId11" highlightClick="1"/>
            <a:extLst>
              <a:ext uri="{FF2B5EF4-FFF2-40B4-BE49-F238E27FC236}">
                <a16:creationId xmlns:a16="http://schemas.microsoft.com/office/drawing/2014/main" id="{6E7AA080-406A-4D5E-8726-018DD041BEB4}"/>
              </a:ext>
            </a:extLst>
          </p:cNvPr>
          <p:cNvSpPr/>
          <p:nvPr/>
        </p:nvSpPr>
        <p:spPr>
          <a:xfrm>
            <a:off x="4239490" y="1903784"/>
            <a:ext cx="475013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4ED2C7-C1D2-4DE0-BB78-6EC82505C46A}"/>
              </a:ext>
            </a:extLst>
          </p:cNvPr>
          <p:cNvSpPr txBox="1"/>
          <p:nvPr/>
        </p:nvSpPr>
        <p:spPr>
          <a:xfrm>
            <a:off x="9572389" y="716110"/>
            <a:ext cx="146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48EEBA-1654-49C2-9EA0-0C58473F80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33" y="4760093"/>
            <a:ext cx="2408032" cy="20979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2FB598-F525-468C-8D66-C049150D3B7B}"/>
              </a:ext>
            </a:extLst>
          </p:cNvPr>
          <p:cNvSpPr txBox="1"/>
          <p:nvPr/>
        </p:nvSpPr>
        <p:spPr>
          <a:xfrm>
            <a:off x="9515482" y="4331972"/>
            <a:ext cx="158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Υγρό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</a:t>
            </a:r>
            <a:r>
              <a:rPr lang="el-GR" sz="2400" b="1">
                <a:solidFill>
                  <a:srgbClr val="7030A0"/>
                </a:solidFill>
              </a:rPr>
              <a:t>Μ</a:t>
            </a:r>
            <a:r>
              <a:rPr lang="en-US" sz="2400" b="1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381EA0F-6FD9-4834-A502-FE1EBA0E8225}"/>
              </a:ext>
            </a:extLst>
          </p:cNvPr>
          <p:cNvSpPr/>
          <p:nvPr/>
        </p:nvSpPr>
        <p:spPr>
          <a:xfrm>
            <a:off x="5444125" y="5121398"/>
            <a:ext cx="3666836" cy="13247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706E68-E672-4375-A69F-38C44170D2CB}"/>
              </a:ext>
            </a:extLst>
          </p:cNvPr>
          <p:cNvSpPr txBox="1"/>
          <p:nvPr/>
        </p:nvSpPr>
        <p:spPr>
          <a:xfrm>
            <a:off x="6012709" y="5121398"/>
            <a:ext cx="252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>
                <a:solidFill>
                  <a:srgbClr val="7030A0"/>
                </a:solidFill>
              </a:rPr>
              <a:t>Κινηματικό Ιξώδες</a:t>
            </a:r>
            <a:endParaRPr lang="en-US" sz="2400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148236-4B82-4CDD-867F-A1726624B98C}"/>
                  </a:ext>
                </a:extLst>
              </p:cNvPr>
              <p:cNvSpPr txBox="1"/>
              <p:nvPr/>
            </p:nvSpPr>
            <p:spPr>
              <a:xfrm>
                <a:off x="5625464" y="5583063"/>
                <a:ext cx="1990447" cy="79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148236-4B82-4CDD-867F-A1726624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64" y="5583063"/>
                <a:ext cx="1990447" cy="7925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EFE2EE7-8E50-4E36-BDBC-580601DEFCB2}"/>
              </a:ext>
            </a:extLst>
          </p:cNvPr>
          <p:cNvSpPr txBox="1"/>
          <p:nvPr/>
        </p:nvSpPr>
        <p:spPr>
          <a:xfrm>
            <a:off x="7178256" y="5783770"/>
            <a:ext cx="144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ρ</a:t>
            </a:r>
            <a:r>
              <a:rPr lang="el-GR"/>
              <a:t>: Πυκνότητα</a:t>
            </a:r>
            <a:endParaRPr lang="en-US"/>
          </a:p>
        </p:txBody>
      </p:sp>
      <p:sp>
        <p:nvSpPr>
          <p:cNvPr id="38" name="Action Button: Get Information 37">
            <a:hlinkClick r:id="rId14" highlightClick="1"/>
            <a:extLst>
              <a:ext uri="{FF2B5EF4-FFF2-40B4-BE49-F238E27FC236}">
                <a16:creationId xmlns:a16="http://schemas.microsoft.com/office/drawing/2014/main" id="{96381A49-18EA-4795-A503-36C6CB6B6192}"/>
              </a:ext>
            </a:extLst>
          </p:cNvPr>
          <p:cNvSpPr/>
          <p:nvPr/>
        </p:nvSpPr>
        <p:spPr>
          <a:xfrm>
            <a:off x="11563341" y="763800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Get Information 38">
            <a:hlinkClick r:id="rId15" highlightClick="1"/>
            <a:extLst>
              <a:ext uri="{FF2B5EF4-FFF2-40B4-BE49-F238E27FC236}">
                <a16:creationId xmlns:a16="http://schemas.microsoft.com/office/drawing/2014/main" id="{4CA84616-5C18-45EA-92B6-3BDACFCE2ABE}"/>
              </a:ext>
            </a:extLst>
          </p:cNvPr>
          <p:cNvSpPr/>
          <p:nvPr/>
        </p:nvSpPr>
        <p:spPr>
          <a:xfrm>
            <a:off x="11583157" y="476302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3" grpId="0"/>
      <p:bldP spid="24" grpId="0"/>
      <p:bldP spid="27" grpId="0" animBg="1"/>
      <p:bldP spid="26" grpId="0"/>
      <p:bldP spid="28" grpId="0"/>
      <p:bldP spid="30" grpId="0"/>
      <p:bldP spid="33" grpId="0"/>
      <p:bldP spid="34" grpId="0" animBg="1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2BFF75-B270-4D33-B2A1-813013A08AF5}"/>
              </a:ext>
            </a:extLst>
          </p:cNvPr>
          <p:cNvSpPr/>
          <p:nvPr/>
        </p:nvSpPr>
        <p:spPr>
          <a:xfrm>
            <a:off x="32815" y="6016954"/>
            <a:ext cx="5310431" cy="714219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01D9DE-879C-4A26-A2DC-CC50A910A571}"/>
              </a:ext>
            </a:extLst>
          </p:cNvPr>
          <p:cNvSpPr/>
          <p:nvPr/>
        </p:nvSpPr>
        <p:spPr>
          <a:xfrm>
            <a:off x="32815" y="1986250"/>
            <a:ext cx="5310432" cy="96313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F0D455-F098-4744-A439-86E4721CA1DE}"/>
              </a:ext>
            </a:extLst>
          </p:cNvPr>
          <p:cNvSpPr/>
          <p:nvPr/>
        </p:nvSpPr>
        <p:spPr>
          <a:xfrm>
            <a:off x="32816" y="1161740"/>
            <a:ext cx="5310431" cy="714219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9E6DD-24F1-4733-89BB-15B4BFA91429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86B5F-E32E-443D-B7B9-1C76382F30E1}"/>
              </a:ext>
            </a:extLst>
          </p:cNvPr>
          <p:cNvSpPr txBox="1"/>
          <p:nvPr/>
        </p:nvSpPr>
        <p:spPr>
          <a:xfrm>
            <a:off x="1773117" y="89372"/>
            <a:ext cx="8645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Εξάρτηση Συντελεστή Ιξώδους από τη Θερμοκρασία </a:t>
            </a:r>
            <a:r>
              <a:rPr lang="en-US" sz="2800" b="1" i="1"/>
              <a:t>n</a:t>
            </a:r>
            <a:r>
              <a:rPr lang="el-GR" sz="2800" b="1"/>
              <a:t>(</a:t>
            </a:r>
            <a:r>
              <a:rPr lang="en-US" sz="2800" b="1"/>
              <a:t>T</a:t>
            </a:r>
            <a:r>
              <a:rPr lang="el-GR" sz="2800" b="1"/>
              <a:t>)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82BCE-0C63-4527-874A-2E6D3EFDF00A}"/>
              </a:ext>
            </a:extLst>
          </p:cNvPr>
          <p:cNvSpPr txBox="1"/>
          <p:nvPr/>
        </p:nvSpPr>
        <p:spPr>
          <a:xfrm>
            <a:off x="0" y="700075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Arrhenius - Guzman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45ACA-3DE4-419F-BFE5-41E0EFC17C68}"/>
                  </a:ext>
                </a:extLst>
              </p:cNvPr>
              <p:cNvSpPr txBox="1"/>
              <p:nvPr/>
            </p:nvSpPr>
            <p:spPr>
              <a:xfrm>
                <a:off x="75335" y="1204692"/>
                <a:ext cx="1864035" cy="630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F45ACA-3DE4-419F-BFE5-41E0EFC17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" y="1204692"/>
                <a:ext cx="1864035" cy="630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7A4116F-74B6-49C3-B5A7-3D22AD4D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9" y="3613939"/>
            <a:ext cx="1704975" cy="170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4C342-53C0-4A06-A6E1-10A09DD62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66" y="3613938"/>
            <a:ext cx="1704975" cy="17049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2CEB46-2632-4847-9E86-157B7E8115AF}"/>
              </a:ext>
            </a:extLst>
          </p:cNvPr>
          <p:cNvSpPr/>
          <p:nvPr/>
        </p:nvSpPr>
        <p:spPr>
          <a:xfrm>
            <a:off x="32815" y="3479618"/>
            <a:ext cx="4937760" cy="233822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70DA1-43F9-4B53-9C6B-35B35F1820B3}"/>
              </a:ext>
            </a:extLst>
          </p:cNvPr>
          <p:cNvSpPr txBox="1"/>
          <p:nvPr/>
        </p:nvSpPr>
        <p:spPr>
          <a:xfrm>
            <a:off x="913933" y="535177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C00000"/>
                </a:solidFill>
              </a:rPr>
              <a:t>Τ</a:t>
            </a:r>
            <a:r>
              <a:rPr lang="el-GR" sz="2400" b="1" baseline="-25000">
                <a:solidFill>
                  <a:srgbClr val="C00000"/>
                </a:solidFill>
              </a:rPr>
              <a:t>1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E4E48-0014-4491-A789-5420D4D961F5}"/>
              </a:ext>
            </a:extLst>
          </p:cNvPr>
          <p:cNvSpPr txBox="1"/>
          <p:nvPr/>
        </p:nvSpPr>
        <p:spPr>
          <a:xfrm>
            <a:off x="3375780" y="53446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C00000"/>
                </a:solidFill>
              </a:rPr>
              <a:t>Τ</a:t>
            </a:r>
            <a:r>
              <a:rPr lang="el-GR" sz="2400" b="1" baseline="-25000">
                <a:solidFill>
                  <a:srgbClr val="C00000"/>
                </a:solidFill>
              </a:rPr>
              <a:t>2</a:t>
            </a:r>
            <a:endParaRPr lang="en-US" sz="2400" b="1" baseline="-2500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E4918F-2A0F-444E-B89A-85D859FD5B75}"/>
              </a:ext>
            </a:extLst>
          </p:cNvPr>
          <p:cNvSpPr/>
          <p:nvPr/>
        </p:nvSpPr>
        <p:spPr>
          <a:xfrm>
            <a:off x="1809595" y="4982443"/>
            <a:ext cx="1081146" cy="3693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CC68F-EA4B-4D21-892C-73D69556B361}"/>
              </a:ext>
            </a:extLst>
          </p:cNvPr>
          <p:cNvSpPr txBox="1"/>
          <p:nvPr/>
        </p:nvSpPr>
        <p:spPr>
          <a:xfrm>
            <a:off x="1956471" y="49824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chemeClr val="bg1"/>
                </a:solidFill>
              </a:rPr>
              <a:t>Τ</a:t>
            </a:r>
            <a:r>
              <a:rPr lang="el-GR" b="1" baseline="-25000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 &lt; Τ</a:t>
            </a:r>
            <a:r>
              <a:rPr lang="el-GR" b="1" baseline="-25000">
                <a:solidFill>
                  <a:schemeClr val="bg1"/>
                </a:solidFill>
              </a:rPr>
              <a:t>2</a:t>
            </a:r>
            <a:endParaRPr lang="en-US" b="1" baseline="-25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DC2BA-5C33-407E-8A8D-834BC7C97B7F}"/>
              </a:ext>
            </a:extLst>
          </p:cNvPr>
          <p:cNvSpPr txBox="1"/>
          <p:nvPr/>
        </p:nvSpPr>
        <p:spPr>
          <a:xfrm>
            <a:off x="32815" y="3041807"/>
            <a:ext cx="374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C00000"/>
                </a:solidFill>
              </a:rPr>
              <a:t>Υγρό σε Διαφορετικές Θερμοκρασίες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7" name="Action Button: Get Information 16">
            <a:hlinkClick r:id="rId5" highlightClick="1"/>
            <a:extLst>
              <a:ext uri="{FF2B5EF4-FFF2-40B4-BE49-F238E27FC236}">
                <a16:creationId xmlns:a16="http://schemas.microsoft.com/office/drawing/2014/main" id="{E9102CD1-B986-4DAF-B6CD-D05456824CDC}"/>
              </a:ext>
            </a:extLst>
          </p:cNvPr>
          <p:cNvSpPr/>
          <p:nvPr/>
        </p:nvSpPr>
        <p:spPr>
          <a:xfrm>
            <a:off x="2105984" y="3692697"/>
            <a:ext cx="488365" cy="461665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3C7ABD-8A0C-4BA7-A152-3436BFBD4ACD}"/>
              </a:ext>
            </a:extLst>
          </p:cNvPr>
          <p:cNvSpPr txBox="1"/>
          <p:nvPr/>
        </p:nvSpPr>
        <p:spPr>
          <a:xfrm>
            <a:off x="2098030" y="1204692"/>
            <a:ext cx="309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/>
              <a:t>Η Πιθανότητα να Μεταφερθεί </a:t>
            </a:r>
          </a:p>
          <a:p>
            <a:r>
              <a:rPr lang="el-GR" i="1"/>
              <a:t>η Γραμμική Ορμή του Ρευστού</a:t>
            </a:r>
            <a:endParaRPr lang="en-US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7A2CE-C07F-4B96-864D-E719B2BFB177}"/>
              </a:ext>
            </a:extLst>
          </p:cNvPr>
          <p:cNvSpPr txBox="1"/>
          <p:nvPr/>
        </p:nvSpPr>
        <p:spPr>
          <a:xfrm>
            <a:off x="54796" y="6143230"/>
            <a:ext cx="537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el-GR" sz="2400" b="1" i="1">
                <a:solidFill>
                  <a:srgbClr val="7030A0"/>
                </a:solidFill>
                <a:sym typeface="Symbol" panose="05050102010706020507" pitchFamily="18" charset="2"/>
              </a:rPr>
              <a:t>Τ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   Συνεκτικότητας (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  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&lt;</a:t>
            </a:r>
            <a:r>
              <a:rPr lang="en-US" sz="2400" b="1" i="1">
                <a:solidFill>
                  <a:srgbClr val="7030A0"/>
                </a:solidFill>
                <a:sym typeface="Symbol" panose="05050102010706020507" pitchFamily="18" charset="2"/>
              </a:rPr>
              <a:t>r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&gt;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και </a:t>
            </a:r>
            <a:r>
              <a:rPr lang="en-US" sz="2400" b="1">
                <a:solidFill>
                  <a:srgbClr val="7030A0"/>
                </a:solidFill>
                <a:sym typeface="Symbol" panose="05050102010706020507" pitchFamily="18" charset="2"/>
              </a:rPr>
              <a:t> </a:t>
            </a:r>
            <a:r>
              <a:rPr lang="en-US" sz="2400" b="1" i="1">
                <a:solidFill>
                  <a:srgbClr val="7030A0"/>
                </a:solidFill>
                <a:sym typeface="Symbol" panose="05050102010706020507" pitchFamily="18" charset="2"/>
              </a:rPr>
              <a:t>RT</a:t>
            </a:r>
            <a:r>
              <a:rPr lang="el-GR" sz="2400" b="1">
                <a:solidFill>
                  <a:srgbClr val="7030A0"/>
                </a:solidFill>
                <a:sym typeface="Symbol" panose="05050102010706020507" pitchFamily="18" charset="2"/>
              </a:rPr>
              <a:t>)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A17D25-86A7-4773-952D-F207F0AD6CCE}"/>
              </a:ext>
            </a:extLst>
          </p:cNvPr>
          <p:cNvSpPr txBox="1"/>
          <p:nvPr/>
        </p:nvSpPr>
        <p:spPr>
          <a:xfrm>
            <a:off x="592651" y="1997215"/>
            <a:ext cx="4750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>
                <a:solidFill>
                  <a:schemeClr val="bg1"/>
                </a:solidFill>
              </a:rPr>
              <a:t>Ο </a:t>
            </a:r>
            <a:r>
              <a:rPr lang="el-GR" err="1">
                <a:solidFill>
                  <a:schemeClr val="bg1"/>
                </a:solidFill>
              </a:rPr>
              <a:t>Παρανομαστής</a:t>
            </a:r>
            <a:r>
              <a:rPr lang="el-GR">
                <a:solidFill>
                  <a:schemeClr val="bg1"/>
                </a:solidFill>
              </a:rPr>
              <a:t> στο Εκθετικό Μέρος (</a:t>
            </a:r>
            <a:r>
              <a:rPr lang="en-US" b="1" i="1">
                <a:solidFill>
                  <a:srgbClr val="FFFF00"/>
                </a:solidFill>
              </a:rPr>
              <a:t>RT</a:t>
            </a:r>
            <a:r>
              <a:rPr lang="el-GR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l-GR" err="1">
                <a:solidFill>
                  <a:schemeClr val="bg1"/>
                </a:solidFill>
              </a:rPr>
              <a:t>Κανονικοποιεί</a:t>
            </a:r>
            <a:r>
              <a:rPr lang="el-GR">
                <a:solidFill>
                  <a:schemeClr val="bg1"/>
                </a:solidFill>
              </a:rPr>
              <a:t> την </a:t>
            </a:r>
            <a:r>
              <a:rPr lang="en-US" i="1" err="1">
                <a:solidFill>
                  <a:schemeClr val="bg1"/>
                </a:solidFill>
              </a:rPr>
              <a:t>E</a:t>
            </a:r>
            <a:r>
              <a:rPr lang="en-US" i="1" baseline="-25000" err="1">
                <a:solidFill>
                  <a:schemeClr val="bg1"/>
                </a:solidFill>
              </a:rPr>
              <a:t>a</a:t>
            </a:r>
            <a:r>
              <a:rPr lang="el-GR">
                <a:solidFill>
                  <a:schemeClr val="bg1"/>
                </a:solidFill>
              </a:rPr>
              <a:t>, ως προς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</a:rPr>
              <a:t>το Μέσο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l-GR">
                <a:solidFill>
                  <a:schemeClr val="bg1"/>
                </a:solidFill>
              </a:rPr>
              <a:t>Θερμικό Περιεχόμενο των Μορίων της Συλλογής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02F4BFC-AB62-4BC8-8804-B741212ED913}"/>
              </a:ext>
            </a:extLst>
          </p:cNvPr>
          <p:cNvSpPr/>
          <p:nvPr/>
        </p:nvSpPr>
        <p:spPr>
          <a:xfrm>
            <a:off x="32815" y="1996779"/>
            <a:ext cx="559837" cy="92420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825B68-4A43-483E-B4FF-AC6E91644701}"/>
              </a:ext>
            </a:extLst>
          </p:cNvPr>
          <p:cNvGrpSpPr/>
          <p:nvPr/>
        </p:nvGrpSpPr>
        <p:grpSpPr>
          <a:xfrm flipV="1">
            <a:off x="238088" y="2093941"/>
            <a:ext cx="149290" cy="729879"/>
            <a:chOff x="7632441" y="1649427"/>
            <a:chExt cx="149290" cy="729879"/>
          </a:xfrm>
          <a:solidFill>
            <a:srgbClr val="FF0000"/>
          </a:solidFill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EFBB1B1-EF77-4395-B456-CA15D2E95A98}"/>
                </a:ext>
              </a:extLst>
            </p:cNvPr>
            <p:cNvSpPr/>
            <p:nvPr/>
          </p:nvSpPr>
          <p:spPr>
            <a:xfrm>
              <a:off x="7632441" y="1875959"/>
              <a:ext cx="149290" cy="5033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6CFDAF-ED15-4AAD-B5CA-C6FCE7FB70C8}"/>
                </a:ext>
              </a:extLst>
            </p:cNvPr>
            <p:cNvSpPr/>
            <p:nvPr/>
          </p:nvSpPr>
          <p:spPr>
            <a:xfrm>
              <a:off x="7638506" y="1649427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A66BB6-5193-46B1-80E5-303EE0E990DC}"/>
              </a:ext>
            </a:extLst>
          </p:cNvPr>
          <p:cNvSpPr txBox="1"/>
          <p:nvPr/>
        </p:nvSpPr>
        <p:spPr>
          <a:xfrm>
            <a:off x="5965372" y="651609"/>
            <a:ext cx="593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Eyring (1937)</a:t>
            </a:r>
            <a:r>
              <a:rPr lang="el-GR" sz="2400" b="1">
                <a:solidFill>
                  <a:srgbClr val="7030A0"/>
                </a:solidFill>
              </a:rPr>
              <a:t> – Συχνότητα </a:t>
            </a:r>
            <a:r>
              <a:rPr lang="en-GB" sz="2400" b="1" i="1">
                <a:solidFill>
                  <a:srgbClr val="7030A0"/>
                </a:solidFill>
              </a:rPr>
              <a:t>(v)</a:t>
            </a:r>
            <a:r>
              <a:rPr lang="en-GB" sz="2400" b="1">
                <a:solidFill>
                  <a:srgbClr val="7030A0"/>
                </a:solidFill>
              </a:rPr>
              <a:t> </a:t>
            </a:r>
            <a:r>
              <a:rPr lang="el-GR" sz="2400" b="1">
                <a:solidFill>
                  <a:srgbClr val="7030A0"/>
                </a:solidFill>
              </a:rPr>
              <a:t>Υπέρβασης </a:t>
            </a:r>
            <a:r>
              <a:rPr lang="el-GR" sz="2400" b="1" i="1">
                <a:solidFill>
                  <a:srgbClr val="7030A0"/>
                </a:solidFill>
              </a:rPr>
              <a:t>ΔΕ</a:t>
            </a:r>
            <a:r>
              <a:rPr lang="en-US" sz="2400" b="1" baseline="-2500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DB150E7-1C29-422F-9978-7BB8B6163A53}"/>
              </a:ext>
            </a:extLst>
          </p:cNvPr>
          <p:cNvSpPr/>
          <p:nvPr/>
        </p:nvSpPr>
        <p:spPr>
          <a:xfrm>
            <a:off x="5965372" y="1165308"/>
            <a:ext cx="6151293" cy="923330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BAE7E6-68DC-4097-B984-7FC35045076C}"/>
                  </a:ext>
                </a:extLst>
              </p:cNvPr>
              <p:cNvSpPr txBox="1"/>
              <p:nvPr/>
            </p:nvSpPr>
            <p:spPr>
              <a:xfrm>
                <a:off x="6007891" y="1114948"/>
                <a:ext cx="3200363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𝑁𝑘𝑇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BAE7E6-68DC-4097-B984-7FC35045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91" y="1114948"/>
                <a:ext cx="3200363" cy="995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A8855C8-E4C7-40F6-A4F0-EA7344450B7F}"/>
              </a:ext>
            </a:extLst>
          </p:cNvPr>
          <p:cNvSpPr txBox="1"/>
          <p:nvPr/>
        </p:nvSpPr>
        <p:spPr>
          <a:xfrm>
            <a:off x="9171989" y="1198681"/>
            <a:ext cx="2952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Ν: Αριθμητική Πυκνότητα</a:t>
            </a:r>
          </a:p>
          <a:p>
            <a:r>
              <a:rPr lang="en-US" i="1"/>
              <a:t>d</a:t>
            </a:r>
            <a:r>
              <a:rPr lang="en-US"/>
              <a:t>: </a:t>
            </a:r>
            <a:r>
              <a:rPr lang="el-GR" err="1"/>
              <a:t>Διαστρωματική</a:t>
            </a:r>
            <a:r>
              <a:rPr lang="el-GR"/>
              <a:t>  Απόσταση</a:t>
            </a:r>
          </a:p>
          <a:p>
            <a:r>
              <a:rPr lang="en-US" i="1"/>
              <a:t>r</a:t>
            </a:r>
            <a:r>
              <a:rPr lang="en-US"/>
              <a:t>:</a:t>
            </a:r>
            <a:r>
              <a:rPr lang="el-GR"/>
              <a:t> </a:t>
            </a:r>
            <a:r>
              <a:rPr lang="el-GR" err="1"/>
              <a:t>Διαμοριακή</a:t>
            </a:r>
            <a:r>
              <a:rPr lang="el-GR"/>
              <a:t> Απόσταση</a:t>
            </a:r>
            <a:endParaRPr lang="en-US" i="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8E44587-6474-4F5A-BF78-E8C31000BB34}"/>
              </a:ext>
            </a:extLst>
          </p:cNvPr>
          <p:cNvSpPr/>
          <p:nvPr/>
        </p:nvSpPr>
        <p:spPr>
          <a:xfrm>
            <a:off x="5970036" y="2293575"/>
            <a:ext cx="6151293" cy="92333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14A681-CD04-4070-B3F7-559197B1DA2D}"/>
                  </a:ext>
                </a:extLst>
              </p:cNvPr>
              <p:cNvSpPr/>
              <p:nvPr/>
            </p:nvSpPr>
            <p:spPr>
              <a:xfrm>
                <a:off x="7061832" y="2234320"/>
                <a:ext cx="3820918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groupCh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𝑁h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814A681-CD04-4070-B3F7-559197B1D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832" y="2234320"/>
                <a:ext cx="3820918" cy="995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16E14C3-42A3-45FA-B2BD-0B128753B6B1}"/>
              </a:ext>
            </a:extLst>
          </p:cNvPr>
          <p:cNvGrpSpPr/>
          <p:nvPr/>
        </p:nvGrpSpPr>
        <p:grpSpPr>
          <a:xfrm>
            <a:off x="5965372" y="3830388"/>
            <a:ext cx="6151293" cy="1077516"/>
            <a:chOff x="5440966" y="3391847"/>
            <a:chExt cx="6675699" cy="119500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998E288-687A-4183-BC47-326D73A154E9}"/>
                </a:ext>
              </a:extLst>
            </p:cNvPr>
            <p:cNvGrpSpPr/>
            <p:nvPr/>
          </p:nvGrpSpPr>
          <p:grpSpPr>
            <a:xfrm>
              <a:off x="5440966" y="3391847"/>
              <a:ext cx="6675699" cy="1195002"/>
              <a:chOff x="5440966" y="3391847"/>
              <a:chExt cx="6675699" cy="119500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5E92AE2-D6EF-450F-8397-3B1C0C45D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5692" b="71711"/>
              <a:stretch/>
            </p:blipFill>
            <p:spPr>
              <a:xfrm>
                <a:off x="5440966" y="3391847"/>
                <a:ext cx="6675699" cy="37553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85F14A-835A-47E6-9347-874A8621E0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66619" b="5893"/>
              <a:stretch/>
            </p:blipFill>
            <p:spPr>
              <a:xfrm>
                <a:off x="5440966" y="3767380"/>
                <a:ext cx="6675699" cy="819469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BC1A12-F5D3-4449-9DFE-540620B40DEB}"/>
                </a:ext>
              </a:extLst>
            </p:cNvPr>
            <p:cNvSpPr/>
            <p:nvPr/>
          </p:nvSpPr>
          <p:spPr>
            <a:xfrm>
              <a:off x="5459628" y="3391847"/>
              <a:ext cx="6611112" cy="1195002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408AD0-0BB3-41E3-8128-241542ADC69A}"/>
              </a:ext>
            </a:extLst>
          </p:cNvPr>
          <p:cNvSpPr txBox="1"/>
          <p:nvPr/>
        </p:nvSpPr>
        <p:spPr>
          <a:xfrm>
            <a:off x="5925876" y="3310470"/>
            <a:ext cx="4156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Κινητική Θεωρία Αερίων (ΚΘΑ)</a:t>
            </a:r>
            <a:endParaRPr lang="en-US" sz="2400" b="1" baseline="-25000">
              <a:solidFill>
                <a:srgbClr val="7030A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EC60631-2782-4426-8371-162BE7CCC921}"/>
              </a:ext>
            </a:extLst>
          </p:cNvPr>
          <p:cNvSpPr/>
          <p:nvPr/>
        </p:nvSpPr>
        <p:spPr>
          <a:xfrm>
            <a:off x="5982568" y="5167109"/>
            <a:ext cx="6134097" cy="1564064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E91CA8-2502-416B-B35E-1EF23A744458}"/>
              </a:ext>
            </a:extLst>
          </p:cNvPr>
          <p:cNvSpPr txBox="1"/>
          <p:nvPr/>
        </p:nvSpPr>
        <p:spPr>
          <a:xfrm>
            <a:off x="6135977" y="5200938"/>
            <a:ext cx="5924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Υγρά,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  <a:endParaRPr lang="el-GR" sz="2400" b="1">
              <a:solidFill>
                <a:srgbClr val="7030A0"/>
              </a:solidFill>
            </a:endParaRPr>
          </a:p>
          <a:p>
            <a:r>
              <a:rPr lang="el-GR" i="1"/>
              <a:t>Η Αύξηση της Θερμοκρασίας Οδηγεί σε Μείωση του Ιξώδους</a:t>
            </a:r>
            <a:endParaRPr lang="en-US" i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724D80-373B-469E-9683-2F6309AF6FFF}"/>
              </a:ext>
            </a:extLst>
          </p:cNvPr>
          <p:cNvSpPr txBox="1"/>
          <p:nvPr/>
        </p:nvSpPr>
        <p:spPr>
          <a:xfrm>
            <a:off x="6135977" y="5944807"/>
            <a:ext cx="5865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Αέρια</a:t>
            </a:r>
            <a:r>
              <a:rPr lang="en-US" sz="2400" b="1">
                <a:solidFill>
                  <a:srgbClr val="7030A0"/>
                </a:solidFill>
              </a:rPr>
              <a:t>, </a:t>
            </a:r>
            <a:r>
              <a:rPr lang="en-US" sz="2400" b="1" i="1">
                <a:solidFill>
                  <a:srgbClr val="7030A0"/>
                </a:solidFill>
              </a:rPr>
              <a:t>n</a:t>
            </a:r>
            <a:r>
              <a:rPr lang="en-US" sz="2400" b="1">
                <a:solidFill>
                  <a:srgbClr val="7030A0"/>
                </a:solidFill>
              </a:rPr>
              <a:t>(T)</a:t>
            </a:r>
            <a:endParaRPr lang="el-GR" sz="2400" b="1">
              <a:solidFill>
                <a:srgbClr val="7030A0"/>
              </a:solidFill>
            </a:endParaRPr>
          </a:p>
          <a:p>
            <a:r>
              <a:rPr lang="el-GR" i="1"/>
              <a:t>Η Αύξηση της Θερμοκρασίας Οδηγεί σε Αύξηση του Ιξώδους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2782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9" grpId="0"/>
      <p:bldP spid="24" grpId="0"/>
      <p:bldP spid="23" grpId="0" animBg="1"/>
      <p:bldP spid="27" grpId="0"/>
      <p:bldP spid="28" grpId="0" animBg="1"/>
      <p:bldP spid="29" grpId="0"/>
      <p:bldP spid="30" grpId="0"/>
      <p:bldP spid="32" grpId="0" animBg="1"/>
      <p:bldP spid="31" grpId="0"/>
      <p:bldP spid="39" grpId="0"/>
      <p:bldP spid="40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ylinder 43">
            <a:extLst>
              <a:ext uri="{FF2B5EF4-FFF2-40B4-BE49-F238E27FC236}">
                <a16:creationId xmlns:a16="http://schemas.microsoft.com/office/drawing/2014/main" id="{C1A05A59-1FAE-4F76-B385-31F9F0433BDF}"/>
              </a:ext>
            </a:extLst>
          </p:cNvPr>
          <p:cNvSpPr/>
          <p:nvPr/>
        </p:nvSpPr>
        <p:spPr>
          <a:xfrm rot="5772251" flipH="1">
            <a:off x="9070293" y="-931612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be 65">
            <a:extLst>
              <a:ext uri="{FF2B5EF4-FFF2-40B4-BE49-F238E27FC236}">
                <a16:creationId xmlns:a16="http://schemas.microsoft.com/office/drawing/2014/main" id="{44B76412-421E-4A4D-A03F-F111D4C41FD1}"/>
              </a:ext>
            </a:extLst>
          </p:cNvPr>
          <p:cNvSpPr/>
          <p:nvPr/>
        </p:nvSpPr>
        <p:spPr>
          <a:xfrm>
            <a:off x="4071727" y="5213129"/>
            <a:ext cx="6052575" cy="1510940"/>
          </a:xfrm>
          <a:prstGeom prst="cube">
            <a:avLst>
              <a:gd name="adj" fmla="val 170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6FAC2BF3-B447-48AF-8181-39CE5ED76B2F}"/>
              </a:ext>
            </a:extLst>
          </p:cNvPr>
          <p:cNvSpPr/>
          <p:nvPr/>
        </p:nvSpPr>
        <p:spPr>
          <a:xfrm>
            <a:off x="6835198" y="978475"/>
            <a:ext cx="335919" cy="442032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A01C309B-C5B3-4A1D-8524-38E896C5F437}"/>
              </a:ext>
            </a:extLst>
          </p:cNvPr>
          <p:cNvSpPr/>
          <p:nvPr/>
        </p:nvSpPr>
        <p:spPr>
          <a:xfrm rot="15827749">
            <a:off x="4800019" y="-931613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7C517F42-A6C1-46F2-9211-8F1AA5C726B7}"/>
              </a:ext>
            </a:extLst>
          </p:cNvPr>
          <p:cNvSpPr/>
          <p:nvPr/>
        </p:nvSpPr>
        <p:spPr>
          <a:xfrm>
            <a:off x="2280613" y="2712452"/>
            <a:ext cx="1719108" cy="3592440"/>
          </a:xfrm>
          <a:prstGeom prst="can">
            <a:avLst>
              <a:gd name="adj" fmla="val 24582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DC6A85-7A5D-437D-ABB5-335EE6C45C04}"/>
              </a:ext>
            </a:extLst>
          </p:cNvPr>
          <p:cNvSpPr/>
          <p:nvPr/>
        </p:nvSpPr>
        <p:spPr>
          <a:xfrm>
            <a:off x="2990112" y="2840664"/>
            <a:ext cx="674251" cy="133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17D03F-BE93-4001-B146-9124D44F3DAE}"/>
              </a:ext>
            </a:extLst>
          </p:cNvPr>
          <p:cNvSpPr/>
          <p:nvPr/>
        </p:nvSpPr>
        <p:spPr>
          <a:xfrm rot="21360000" flipH="1">
            <a:off x="2528267" y="3269920"/>
            <a:ext cx="1175374" cy="2973912"/>
          </a:xfrm>
          <a:custGeom>
            <a:avLst/>
            <a:gdLst>
              <a:gd name="connsiteX0" fmla="*/ 0 w 1596348"/>
              <a:gd name="connsiteY0" fmla="*/ 92364 h 4480251"/>
              <a:gd name="connsiteX1" fmla="*/ 563418 w 1596348"/>
              <a:gd name="connsiteY1" fmla="*/ 3694545 h 4480251"/>
              <a:gd name="connsiteX2" fmla="*/ 822036 w 1596348"/>
              <a:gd name="connsiteY2" fmla="*/ 4396509 h 4480251"/>
              <a:gd name="connsiteX3" fmla="*/ 1366982 w 1596348"/>
              <a:gd name="connsiteY3" fmla="*/ 4451927 h 4480251"/>
              <a:gd name="connsiteX4" fmla="*/ 1542473 w 1596348"/>
              <a:gd name="connsiteY4" fmla="*/ 4257964 h 4480251"/>
              <a:gd name="connsiteX5" fmla="*/ 1533236 w 1596348"/>
              <a:gd name="connsiteY5" fmla="*/ 3740727 h 4480251"/>
              <a:gd name="connsiteX6" fmla="*/ 822036 w 1596348"/>
              <a:gd name="connsiteY6" fmla="*/ 0 h 4480251"/>
              <a:gd name="connsiteX0" fmla="*/ 0 w 1596348"/>
              <a:gd name="connsiteY0" fmla="*/ 92364 h 4491009"/>
              <a:gd name="connsiteX1" fmla="*/ 563418 w 1596348"/>
              <a:gd name="connsiteY1" fmla="*/ 3694545 h 4491009"/>
              <a:gd name="connsiteX2" fmla="*/ 803563 w 1596348"/>
              <a:gd name="connsiteY2" fmla="*/ 4414982 h 4491009"/>
              <a:gd name="connsiteX3" fmla="*/ 1366982 w 1596348"/>
              <a:gd name="connsiteY3" fmla="*/ 4451927 h 4491009"/>
              <a:gd name="connsiteX4" fmla="*/ 1542473 w 1596348"/>
              <a:gd name="connsiteY4" fmla="*/ 4257964 h 4491009"/>
              <a:gd name="connsiteX5" fmla="*/ 1533236 w 1596348"/>
              <a:gd name="connsiteY5" fmla="*/ 3740727 h 4491009"/>
              <a:gd name="connsiteX6" fmla="*/ 822036 w 1596348"/>
              <a:gd name="connsiteY6" fmla="*/ 0 h 4491009"/>
              <a:gd name="connsiteX0" fmla="*/ 0 w 1611745"/>
              <a:gd name="connsiteY0" fmla="*/ 92364 h 4487909"/>
              <a:gd name="connsiteX1" fmla="*/ 563418 w 1611745"/>
              <a:gd name="connsiteY1" fmla="*/ 3694545 h 4487909"/>
              <a:gd name="connsiteX2" fmla="*/ 803563 w 1611745"/>
              <a:gd name="connsiteY2" fmla="*/ 4414982 h 4487909"/>
              <a:gd name="connsiteX3" fmla="*/ 1366982 w 1611745"/>
              <a:gd name="connsiteY3" fmla="*/ 4451927 h 4487909"/>
              <a:gd name="connsiteX4" fmla="*/ 1579419 w 1611745"/>
              <a:gd name="connsiteY4" fmla="*/ 4313382 h 4487909"/>
              <a:gd name="connsiteX5" fmla="*/ 1533236 w 1611745"/>
              <a:gd name="connsiteY5" fmla="*/ 3740727 h 4487909"/>
              <a:gd name="connsiteX6" fmla="*/ 822036 w 1611745"/>
              <a:gd name="connsiteY6" fmla="*/ 0 h 4487909"/>
              <a:gd name="connsiteX0" fmla="*/ 0 w 1611745"/>
              <a:gd name="connsiteY0" fmla="*/ 92364 h 4513522"/>
              <a:gd name="connsiteX1" fmla="*/ 563418 w 1611745"/>
              <a:gd name="connsiteY1" fmla="*/ 3694545 h 4513522"/>
              <a:gd name="connsiteX2" fmla="*/ 785090 w 1611745"/>
              <a:gd name="connsiteY2" fmla="*/ 4451928 h 4513522"/>
              <a:gd name="connsiteX3" fmla="*/ 1366982 w 1611745"/>
              <a:gd name="connsiteY3" fmla="*/ 4451927 h 4513522"/>
              <a:gd name="connsiteX4" fmla="*/ 1579419 w 1611745"/>
              <a:gd name="connsiteY4" fmla="*/ 4313382 h 4513522"/>
              <a:gd name="connsiteX5" fmla="*/ 1533236 w 1611745"/>
              <a:gd name="connsiteY5" fmla="*/ 3740727 h 4513522"/>
              <a:gd name="connsiteX6" fmla="*/ 822036 w 1611745"/>
              <a:gd name="connsiteY6" fmla="*/ 0 h 4513522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04978"/>
              <a:gd name="connsiteX1" fmla="*/ 563418 w 1633936"/>
              <a:gd name="connsiteY1" fmla="*/ 3694545 h 4504978"/>
              <a:gd name="connsiteX2" fmla="*/ 785090 w 1633936"/>
              <a:gd name="connsiteY2" fmla="*/ 4451928 h 4504978"/>
              <a:gd name="connsiteX3" fmla="*/ 1366982 w 1633936"/>
              <a:gd name="connsiteY3" fmla="*/ 4451927 h 4504978"/>
              <a:gd name="connsiteX4" fmla="*/ 1616365 w 1633936"/>
              <a:gd name="connsiteY4" fmla="*/ 4322618 h 4504978"/>
              <a:gd name="connsiteX5" fmla="*/ 1533236 w 1633936"/>
              <a:gd name="connsiteY5" fmla="*/ 3740727 h 4504978"/>
              <a:gd name="connsiteX6" fmla="*/ 822036 w 1633936"/>
              <a:gd name="connsiteY6" fmla="*/ 0 h 4504978"/>
              <a:gd name="connsiteX0" fmla="*/ 0 w 1655347"/>
              <a:gd name="connsiteY0" fmla="*/ 92364 h 4510450"/>
              <a:gd name="connsiteX1" fmla="*/ 563418 w 1655347"/>
              <a:gd name="connsiteY1" fmla="*/ 3694545 h 4510450"/>
              <a:gd name="connsiteX2" fmla="*/ 785090 w 1655347"/>
              <a:gd name="connsiteY2" fmla="*/ 4451928 h 4510450"/>
              <a:gd name="connsiteX3" fmla="*/ 1366982 w 1655347"/>
              <a:gd name="connsiteY3" fmla="*/ 4451927 h 4510450"/>
              <a:gd name="connsiteX4" fmla="*/ 1644074 w 1655347"/>
              <a:gd name="connsiteY4" fmla="*/ 4202545 h 4510450"/>
              <a:gd name="connsiteX5" fmla="*/ 1533236 w 1655347"/>
              <a:gd name="connsiteY5" fmla="*/ 3740727 h 4510450"/>
              <a:gd name="connsiteX6" fmla="*/ 822036 w 1655347"/>
              <a:gd name="connsiteY6" fmla="*/ 0 h 4510450"/>
              <a:gd name="connsiteX0" fmla="*/ 0 w 1563290"/>
              <a:gd name="connsiteY0" fmla="*/ 92364 h 4536834"/>
              <a:gd name="connsiteX1" fmla="*/ 563418 w 1563290"/>
              <a:gd name="connsiteY1" fmla="*/ 3694545 h 4536834"/>
              <a:gd name="connsiteX2" fmla="*/ 785090 w 1563290"/>
              <a:gd name="connsiteY2" fmla="*/ 4451928 h 4536834"/>
              <a:gd name="connsiteX3" fmla="*/ 1366982 w 1563290"/>
              <a:gd name="connsiteY3" fmla="*/ 4451927 h 4536834"/>
              <a:gd name="connsiteX4" fmla="*/ 1533236 w 1563290"/>
              <a:gd name="connsiteY4" fmla="*/ 3740727 h 4536834"/>
              <a:gd name="connsiteX5" fmla="*/ 822036 w 1563290"/>
              <a:gd name="connsiteY5" fmla="*/ 0 h 4536834"/>
              <a:gd name="connsiteX0" fmla="*/ 0 w 1592454"/>
              <a:gd name="connsiteY0" fmla="*/ 92364 h 4543736"/>
              <a:gd name="connsiteX1" fmla="*/ 563418 w 1592454"/>
              <a:gd name="connsiteY1" fmla="*/ 3694545 h 4543736"/>
              <a:gd name="connsiteX2" fmla="*/ 785090 w 1592454"/>
              <a:gd name="connsiteY2" fmla="*/ 4451928 h 4543736"/>
              <a:gd name="connsiteX3" fmla="*/ 1487054 w 1592454"/>
              <a:gd name="connsiteY3" fmla="*/ 4451927 h 4543736"/>
              <a:gd name="connsiteX4" fmla="*/ 1533236 w 1592454"/>
              <a:gd name="connsiteY4" fmla="*/ 3740727 h 4543736"/>
              <a:gd name="connsiteX5" fmla="*/ 822036 w 1592454"/>
              <a:gd name="connsiteY5" fmla="*/ 0 h 4543736"/>
              <a:gd name="connsiteX0" fmla="*/ 0 w 1611748"/>
              <a:gd name="connsiteY0" fmla="*/ 92364 h 4540363"/>
              <a:gd name="connsiteX1" fmla="*/ 563418 w 1611748"/>
              <a:gd name="connsiteY1" fmla="*/ 3694545 h 4540363"/>
              <a:gd name="connsiteX2" fmla="*/ 785090 w 1611748"/>
              <a:gd name="connsiteY2" fmla="*/ 4451928 h 4540363"/>
              <a:gd name="connsiteX3" fmla="*/ 1487054 w 1611748"/>
              <a:gd name="connsiteY3" fmla="*/ 4451927 h 4540363"/>
              <a:gd name="connsiteX4" fmla="*/ 1533236 w 1611748"/>
              <a:gd name="connsiteY4" fmla="*/ 3740727 h 4540363"/>
              <a:gd name="connsiteX5" fmla="*/ 822036 w 1611748"/>
              <a:gd name="connsiteY5" fmla="*/ 0 h 4540363"/>
              <a:gd name="connsiteX0" fmla="*/ 0 w 1582750"/>
              <a:gd name="connsiteY0" fmla="*/ 92364 h 4562031"/>
              <a:gd name="connsiteX1" fmla="*/ 563418 w 1582750"/>
              <a:gd name="connsiteY1" fmla="*/ 3694545 h 4562031"/>
              <a:gd name="connsiteX2" fmla="*/ 785090 w 1582750"/>
              <a:gd name="connsiteY2" fmla="*/ 4451928 h 4562031"/>
              <a:gd name="connsiteX3" fmla="*/ 1413163 w 1582750"/>
              <a:gd name="connsiteY3" fmla="*/ 4488872 h 4562031"/>
              <a:gd name="connsiteX4" fmla="*/ 1533236 w 1582750"/>
              <a:gd name="connsiteY4" fmla="*/ 3740727 h 4562031"/>
              <a:gd name="connsiteX5" fmla="*/ 822036 w 1582750"/>
              <a:gd name="connsiteY5" fmla="*/ 0 h 4562031"/>
              <a:gd name="connsiteX0" fmla="*/ 0 w 1599094"/>
              <a:gd name="connsiteY0" fmla="*/ 92364 h 4556284"/>
              <a:gd name="connsiteX1" fmla="*/ 563418 w 1599094"/>
              <a:gd name="connsiteY1" fmla="*/ 3694545 h 4556284"/>
              <a:gd name="connsiteX2" fmla="*/ 785090 w 1599094"/>
              <a:gd name="connsiteY2" fmla="*/ 4451928 h 4556284"/>
              <a:gd name="connsiteX3" fmla="*/ 1459345 w 1599094"/>
              <a:gd name="connsiteY3" fmla="*/ 4479636 h 4556284"/>
              <a:gd name="connsiteX4" fmla="*/ 1533236 w 1599094"/>
              <a:gd name="connsiteY4" fmla="*/ 3740727 h 4556284"/>
              <a:gd name="connsiteX5" fmla="*/ 822036 w 1599094"/>
              <a:gd name="connsiteY5" fmla="*/ 0 h 4556284"/>
              <a:gd name="connsiteX0" fmla="*/ 0 w 1599094"/>
              <a:gd name="connsiteY0" fmla="*/ 92364 h 4574147"/>
              <a:gd name="connsiteX1" fmla="*/ 563418 w 1599094"/>
              <a:gd name="connsiteY1" fmla="*/ 3694545 h 4574147"/>
              <a:gd name="connsiteX2" fmla="*/ 785090 w 1599094"/>
              <a:gd name="connsiteY2" fmla="*/ 4451928 h 4574147"/>
              <a:gd name="connsiteX3" fmla="*/ 1459345 w 1599094"/>
              <a:gd name="connsiteY3" fmla="*/ 4507345 h 4574147"/>
              <a:gd name="connsiteX4" fmla="*/ 1533236 w 1599094"/>
              <a:gd name="connsiteY4" fmla="*/ 3740727 h 4574147"/>
              <a:gd name="connsiteX5" fmla="*/ 822036 w 1599094"/>
              <a:gd name="connsiteY5" fmla="*/ 0 h 4574147"/>
              <a:gd name="connsiteX0" fmla="*/ 0 w 1590390"/>
              <a:gd name="connsiteY0" fmla="*/ 92364 h 4586039"/>
              <a:gd name="connsiteX1" fmla="*/ 563418 w 1590390"/>
              <a:gd name="connsiteY1" fmla="*/ 3694545 h 4586039"/>
              <a:gd name="connsiteX2" fmla="*/ 785090 w 1590390"/>
              <a:gd name="connsiteY2" fmla="*/ 4451928 h 4586039"/>
              <a:gd name="connsiteX3" fmla="*/ 1459345 w 1590390"/>
              <a:gd name="connsiteY3" fmla="*/ 4507345 h 4586039"/>
              <a:gd name="connsiteX4" fmla="*/ 1533236 w 1590390"/>
              <a:gd name="connsiteY4" fmla="*/ 3740727 h 4586039"/>
              <a:gd name="connsiteX5" fmla="*/ 822036 w 1590390"/>
              <a:gd name="connsiteY5" fmla="*/ 0 h 4586039"/>
              <a:gd name="connsiteX0" fmla="*/ 0 w 1590390"/>
              <a:gd name="connsiteY0" fmla="*/ 92364 h 4556107"/>
              <a:gd name="connsiteX1" fmla="*/ 563418 w 1590390"/>
              <a:gd name="connsiteY1" fmla="*/ 3694545 h 4556107"/>
              <a:gd name="connsiteX2" fmla="*/ 785090 w 1590390"/>
              <a:gd name="connsiteY2" fmla="*/ 4451928 h 4556107"/>
              <a:gd name="connsiteX3" fmla="*/ 1459345 w 1590390"/>
              <a:gd name="connsiteY3" fmla="*/ 4461163 h 4556107"/>
              <a:gd name="connsiteX4" fmla="*/ 1533236 w 1590390"/>
              <a:gd name="connsiteY4" fmla="*/ 3740727 h 4556107"/>
              <a:gd name="connsiteX5" fmla="*/ 822036 w 1590390"/>
              <a:gd name="connsiteY5" fmla="*/ 0 h 4556107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22036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63798"/>
              <a:gd name="connsiteX1" fmla="*/ 563418 w 1596096"/>
              <a:gd name="connsiteY1" fmla="*/ 3694545 h 4563798"/>
              <a:gd name="connsiteX2" fmla="*/ 785090 w 1596096"/>
              <a:gd name="connsiteY2" fmla="*/ 4451928 h 4563798"/>
              <a:gd name="connsiteX3" fmla="*/ 1459345 w 1596096"/>
              <a:gd name="connsiteY3" fmla="*/ 4461163 h 4563798"/>
              <a:gd name="connsiteX4" fmla="*/ 1533236 w 1596096"/>
              <a:gd name="connsiteY4" fmla="*/ 3740727 h 4563798"/>
              <a:gd name="connsiteX5" fmla="*/ 877455 w 1596096"/>
              <a:gd name="connsiteY5" fmla="*/ 0 h 4563798"/>
              <a:gd name="connsiteX0" fmla="*/ 0 w 1596096"/>
              <a:gd name="connsiteY0" fmla="*/ 92364 h 4531802"/>
              <a:gd name="connsiteX1" fmla="*/ 563418 w 1596096"/>
              <a:gd name="connsiteY1" fmla="*/ 3694545 h 4531802"/>
              <a:gd name="connsiteX2" fmla="*/ 785090 w 1596096"/>
              <a:gd name="connsiteY2" fmla="*/ 4451928 h 4531802"/>
              <a:gd name="connsiteX3" fmla="*/ 1459345 w 1596096"/>
              <a:gd name="connsiteY3" fmla="*/ 4461163 h 4531802"/>
              <a:gd name="connsiteX4" fmla="*/ 1533236 w 1596096"/>
              <a:gd name="connsiteY4" fmla="*/ 3740727 h 4531802"/>
              <a:gd name="connsiteX5" fmla="*/ 877455 w 1596096"/>
              <a:gd name="connsiteY5" fmla="*/ 0 h 4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096" h="4531802">
                <a:moveTo>
                  <a:pt x="0" y="92364"/>
                </a:moveTo>
                <a:cubicBezTo>
                  <a:pt x="213206" y="1534776"/>
                  <a:pt x="432570" y="2967951"/>
                  <a:pt x="563418" y="3694545"/>
                </a:cubicBezTo>
                <a:cubicBezTo>
                  <a:pt x="694266" y="4421139"/>
                  <a:pt x="688441" y="4362352"/>
                  <a:pt x="785090" y="4451928"/>
                </a:cubicBezTo>
                <a:cubicBezTo>
                  <a:pt x="881739" y="4541504"/>
                  <a:pt x="1288472" y="4570459"/>
                  <a:pt x="1459345" y="4461163"/>
                </a:cubicBezTo>
                <a:cubicBezTo>
                  <a:pt x="1630218" y="4351867"/>
                  <a:pt x="1624060" y="4482715"/>
                  <a:pt x="1533236" y="3740727"/>
                </a:cubicBezTo>
                <a:cubicBezTo>
                  <a:pt x="1413163" y="3031066"/>
                  <a:pt x="1145309" y="1515533"/>
                  <a:pt x="877455" y="0"/>
                </a:cubicBezTo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5BB8B3-45EB-44F8-A528-29052D1C3AD6}"/>
              </a:ext>
            </a:extLst>
          </p:cNvPr>
          <p:cNvSpPr/>
          <p:nvPr/>
        </p:nvSpPr>
        <p:spPr>
          <a:xfrm>
            <a:off x="2946012" y="4664700"/>
            <a:ext cx="295563" cy="292608"/>
          </a:xfrm>
          <a:prstGeom prst="ellipse">
            <a:avLst/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9BCC51-5E2F-4B6C-A619-4134B99AFF7F}"/>
              </a:ext>
            </a:extLst>
          </p:cNvPr>
          <p:cNvCxnSpPr>
            <a:cxnSpLocks/>
          </p:cNvCxnSpPr>
          <p:nvPr/>
        </p:nvCxnSpPr>
        <p:spPr>
          <a:xfrm flipH="1">
            <a:off x="2598221" y="2879176"/>
            <a:ext cx="388139" cy="32608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C4817A-7994-479A-821A-425EEEB25223}"/>
              </a:ext>
            </a:extLst>
          </p:cNvPr>
          <p:cNvCxnSpPr>
            <a:cxnSpLocks/>
          </p:cNvCxnSpPr>
          <p:nvPr/>
        </p:nvCxnSpPr>
        <p:spPr>
          <a:xfrm flipH="1">
            <a:off x="3268701" y="2923823"/>
            <a:ext cx="391910" cy="32394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B848B76C-7C56-4A42-A082-8857E7DF011F}"/>
              </a:ext>
            </a:extLst>
          </p:cNvPr>
          <p:cNvSpPr/>
          <p:nvPr/>
        </p:nvSpPr>
        <p:spPr>
          <a:xfrm rot="15097861" flipH="1">
            <a:off x="2816829" y="5167163"/>
            <a:ext cx="718256" cy="1325781"/>
          </a:xfrm>
          <a:prstGeom prst="arc">
            <a:avLst>
              <a:gd name="adj1" fmla="val 16696904"/>
              <a:gd name="adj2" fmla="val 2144124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0F9639-5623-4F5E-8281-2945DE4162FC}"/>
              </a:ext>
            </a:extLst>
          </p:cNvPr>
          <p:cNvCxnSpPr>
            <a:cxnSpLocks/>
          </p:cNvCxnSpPr>
          <p:nvPr/>
        </p:nvCxnSpPr>
        <p:spPr>
          <a:xfrm flipH="1" flipV="1">
            <a:off x="3051923" y="1211068"/>
            <a:ext cx="41871" cy="34536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25C9E45-6FE9-4650-9ACD-DB3E1805202A}"/>
              </a:ext>
            </a:extLst>
          </p:cNvPr>
          <p:cNvSpPr/>
          <p:nvPr/>
        </p:nvSpPr>
        <p:spPr>
          <a:xfrm>
            <a:off x="1763215" y="5649613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17A8B6-2A01-40E6-A573-0BAB73CEE0B4}"/>
              </a:ext>
            </a:extLst>
          </p:cNvPr>
          <p:cNvCxnSpPr/>
          <p:nvPr/>
        </p:nvCxnSpPr>
        <p:spPr>
          <a:xfrm flipH="1">
            <a:off x="1763215" y="564961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51B75-D5A8-404F-8ADD-3DB2D2D95294}"/>
              </a:ext>
            </a:extLst>
          </p:cNvPr>
          <p:cNvCxnSpPr/>
          <p:nvPr/>
        </p:nvCxnSpPr>
        <p:spPr>
          <a:xfrm flipH="1">
            <a:off x="1772451" y="597750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CF0331-B60C-4B19-9DB1-204740A702D6}"/>
              </a:ext>
            </a:extLst>
          </p:cNvPr>
          <p:cNvSpPr/>
          <p:nvPr/>
        </p:nvSpPr>
        <p:spPr>
          <a:xfrm>
            <a:off x="1776989" y="3115815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C1A925-F9C3-410F-B49C-8245FF8B02F2}"/>
              </a:ext>
            </a:extLst>
          </p:cNvPr>
          <p:cNvCxnSpPr/>
          <p:nvPr/>
        </p:nvCxnSpPr>
        <p:spPr>
          <a:xfrm flipH="1">
            <a:off x="1776989" y="311581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249D56-8EAB-40A1-847E-6893A1F0AAB1}"/>
              </a:ext>
            </a:extLst>
          </p:cNvPr>
          <p:cNvCxnSpPr/>
          <p:nvPr/>
        </p:nvCxnSpPr>
        <p:spPr>
          <a:xfrm flipH="1">
            <a:off x="1786225" y="344370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A48B17-4DC8-4885-81FF-F3813E1DA24D}"/>
              </a:ext>
            </a:extLst>
          </p:cNvPr>
          <p:cNvGrpSpPr/>
          <p:nvPr/>
        </p:nvGrpSpPr>
        <p:grpSpPr>
          <a:xfrm>
            <a:off x="6696654" y="390480"/>
            <a:ext cx="637474" cy="674255"/>
            <a:chOff x="8220824" y="1097609"/>
            <a:chExt cx="914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58E19C-143C-44FB-BC4E-E24F8D21151A}"/>
                </a:ext>
              </a:extLst>
            </p:cNvPr>
            <p:cNvSpPr/>
            <p:nvPr/>
          </p:nvSpPr>
          <p:spPr>
            <a:xfrm>
              <a:off x="8220824" y="1097609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8A6390-D81B-4047-A81B-1D2F93677D7E}"/>
                </a:ext>
              </a:extLst>
            </p:cNvPr>
            <p:cNvSpPr/>
            <p:nvPr/>
          </p:nvSpPr>
          <p:spPr>
            <a:xfrm>
              <a:off x="8385416" y="1262293"/>
              <a:ext cx="585216" cy="585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10 Points 30">
              <a:extLst>
                <a:ext uri="{FF2B5EF4-FFF2-40B4-BE49-F238E27FC236}">
                  <a16:creationId xmlns:a16="http://schemas.microsoft.com/office/drawing/2014/main" id="{5CF82676-0B0D-4A83-94C7-BD0700C7B359}"/>
                </a:ext>
              </a:extLst>
            </p:cNvPr>
            <p:cNvSpPr/>
            <p:nvPr/>
          </p:nvSpPr>
          <p:spPr>
            <a:xfrm>
              <a:off x="8266544" y="1145309"/>
              <a:ext cx="822960" cy="819000"/>
            </a:xfrm>
            <a:prstGeom prst="star10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A5F9F0-FDD8-4080-B312-EACD22E0FCBA}"/>
              </a:ext>
            </a:extLst>
          </p:cNvPr>
          <p:cNvCxnSpPr/>
          <p:nvPr/>
        </p:nvCxnSpPr>
        <p:spPr>
          <a:xfrm flipH="1">
            <a:off x="10215821" y="3303510"/>
            <a:ext cx="757382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2F6444-6278-447D-AFA7-B338D9C16486}"/>
              </a:ext>
            </a:extLst>
          </p:cNvPr>
          <p:cNvCxnSpPr/>
          <p:nvPr/>
        </p:nvCxnSpPr>
        <p:spPr>
          <a:xfrm>
            <a:off x="10982440" y="3303510"/>
            <a:ext cx="674254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ylinder 40">
            <a:extLst>
              <a:ext uri="{FF2B5EF4-FFF2-40B4-BE49-F238E27FC236}">
                <a16:creationId xmlns:a16="http://schemas.microsoft.com/office/drawing/2014/main" id="{DA213F43-3B32-430E-9617-92A038100886}"/>
              </a:ext>
            </a:extLst>
          </p:cNvPr>
          <p:cNvSpPr/>
          <p:nvPr/>
        </p:nvSpPr>
        <p:spPr>
          <a:xfrm>
            <a:off x="10215821" y="5477948"/>
            <a:ext cx="1450109" cy="343329"/>
          </a:xfrm>
          <a:prstGeom prst="can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A2173C-F426-4A45-877A-19D5D36A5C96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10940876" y="3303510"/>
            <a:ext cx="32328" cy="2346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0296DF-E904-445D-9998-969DE32126D4}"/>
              </a:ext>
            </a:extLst>
          </p:cNvPr>
          <p:cNvCxnSpPr>
            <a:cxnSpLocks/>
          </p:cNvCxnSpPr>
          <p:nvPr/>
        </p:nvCxnSpPr>
        <p:spPr>
          <a:xfrm flipH="1" flipV="1">
            <a:off x="10942216" y="1049109"/>
            <a:ext cx="36132" cy="2342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78D05AC-3E14-4DDE-943C-BA18862B8448}"/>
              </a:ext>
            </a:extLst>
          </p:cNvPr>
          <p:cNvCxnSpPr>
            <a:cxnSpLocks/>
          </p:cNvCxnSpPr>
          <p:nvPr/>
        </p:nvCxnSpPr>
        <p:spPr>
          <a:xfrm>
            <a:off x="7012674" y="727607"/>
            <a:ext cx="2041904" cy="524989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662A465-6CFC-475F-9BEC-68275260BA86}"/>
              </a:ext>
            </a:extLst>
          </p:cNvPr>
          <p:cNvSpPr/>
          <p:nvPr/>
        </p:nvSpPr>
        <p:spPr>
          <a:xfrm>
            <a:off x="6946811" y="65902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00778AC-AF1C-4C6D-8F3B-4831C7471EA3}"/>
              </a:ext>
            </a:extLst>
          </p:cNvPr>
          <p:cNvSpPr/>
          <p:nvPr/>
        </p:nvSpPr>
        <p:spPr>
          <a:xfrm>
            <a:off x="6992531" y="70474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0B6CADB-1B6B-480D-82F3-A9828A8014EA}"/>
              </a:ext>
            </a:extLst>
          </p:cNvPr>
          <p:cNvCxnSpPr>
            <a:cxnSpLocks/>
          </p:cNvCxnSpPr>
          <p:nvPr/>
        </p:nvCxnSpPr>
        <p:spPr>
          <a:xfrm>
            <a:off x="4220841" y="5653133"/>
            <a:ext cx="11628" cy="380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CD08022-7E9E-4451-B993-47D24766C1C8}"/>
              </a:ext>
            </a:extLst>
          </p:cNvPr>
          <p:cNvCxnSpPr/>
          <p:nvPr/>
        </p:nvCxnSpPr>
        <p:spPr>
          <a:xfrm>
            <a:off x="5417416" y="612735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916856-42EA-4C0F-9A8D-9930D4483980}"/>
              </a:ext>
            </a:extLst>
          </p:cNvPr>
          <p:cNvCxnSpPr/>
          <p:nvPr/>
        </p:nvCxnSpPr>
        <p:spPr>
          <a:xfrm>
            <a:off x="6278620" y="624254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0DE14BD-AB6D-4F66-8985-7302DDB8AC57}"/>
              </a:ext>
            </a:extLst>
          </p:cNvPr>
          <p:cNvCxnSpPr/>
          <p:nvPr/>
        </p:nvCxnSpPr>
        <p:spPr>
          <a:xfrm>
            <a:off x="7139824" y="626261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B60E74-537A-4673-AD54-9978CBF335CA}"/>
              </a:ext>
            </a:extLst>
          </p:cNvPr>
          <p:cNvCxnSpPr/>
          <p:nvPr/>
        </p:nvCxnSpPr>
        <p:spPr>
          <a:xfrm>
            <a:off x="7570426" y="626835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90F129E-E98A-4A9B-B417-D9DE5CD3413B}"/>
              </a:ext>
            </a:extLst>
          </p:cNvPr>
          <p:cNvCxnSpPr/>
          <p:nvPr/>
        </p:nvCxnSpPr>
        <p:spPr>
          <a:xfrm>
            <a:off x="8001028" y="621023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19DA3CA-6967-4A08-8D34-71EC74C4D031}"/>
              </a:ext>
            </a:extLst>
          </p:cNvPr>
          <p:cNvCxnSpPr/>
          <p:nvPr/>
        </p:nvCxnSpPr>
        <p:spPr>
          <a:xfrm>
            <a:off x="8431630" y="6142459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09847E5-0865-462B-8338-C879244C87C3}"/>
              </a:ext>
            </a:extLst>
          </p:cNvPr>
          <p:cNvCxnSpPr/>
          <p:nvPr/>
        </p:nvCxnSpPr>
        <p:spPr>
          <a:xfrm>
            <a:off x="8862232" y="603383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88A841F-A28D-438B-91EA-6E84EECBE542}"/>
              </a:ext>
            </a:extLst>
          </p:cNvPr>
          <p:cNvCxnSpPr/>
          <p:nvPr/>
        </p:nvCxnSpPr>
        <p:spPr>
          <a:xfrm>
            <a:off x="9292834" y="588593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DEC1F59-3D2D-4B4C-8C3D-698250E1B3F0}"/>
              </a:ext>
            </a:extLst>
          </p:cNvPr>
          <p:cNvCxnSpPr/>
          <p:nvPr/>
        </p:nvCxnSpPr>
        <p:spPr>
          <a:xfrm>
            <a:off x="4986814" y="6020314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E755722-2F14-4F60-A540-40F8EE462428}"/>
              </a:ext>
            </a:extLst>
          </p:cNvPr>
          <p:cNvCxnSpPr/>
          <p:nvPr/>
        </p:nvCxnSpPr>
        <p:spPr>
          <a:xfrm>
            <a:off x="5848018" y="6194660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874EE54-DE4D-4DFA-8923-949617FF183D}"/>
              </a:ext>
            </a:extLst>
          </p:cNvPr>
          <p:cNvCxnSpPr/>
          <p:nvPr/>
        </p:nvCxnSpPr>
        <p:spPr>
          <a:xfrm>
            <a:off x="4556212" y="5866431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3313FF-09DC-41E6-884F-8DD53FD91500}"/>
              </a:ext>
            </a:extLst>
          </p:cNvPr>
          <p:cNvCxnSpPr/>
          <p:nvPr/>
        </p:nvCxnSpPr>
        <p:spPr>
          <a:xfrm>
            <a:off x="6709222" y="626261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10EC1A-1BEC-4A37-86A6-6C343F18D6DE}"/>
              </a:ext>
            </a:extLst>
          </p:cNvPr>
          <p:cNvCxnSpPr>
            <a:cxnSpLocks/>
          </p:cNvCxnSpPr>
          <p:nvPr/>
        </p:nvCxnSpPr>
        <p:spPr>
          <a:xfrm>
            <a:off x="9077533" y="596871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894EED8-E9F7-46CA-8ACF-D3DC8C6B7EB0}"/>
              </a:ext>
            </a:extLst>
          </p:cNvPr>
          <p:cNvCxnSpPr>
            <a:cxnSpLocks/>
          </p:cNvCxnSpPr>
          <p:nvPr/>
        </p:nvCxnSpPr>
        <p:spPr>
          <a:xfrm>
            <a:off x="9508133" y="579260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D30F1B-B522-4489-8C70-6F3E1B190BD0}"/>
              </a:ext>
            </a:extLst>
          </p:cNvPr>
          <p:cNvCxnSpPr>
            <a:cxnSpLocks/>
          </p:cNvCxnSpPr>
          <p:nvPr/>
        </p:nvCxnSpPr>
        <p:spPr>
          <a:xfrm>
            <a:off x="8646931" y="609356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C557F9B-B094-4D9E-BF82-57C04B118462}"/>
              </a:ext>
            </a:extLst>
          </p:cNvPr>
          <p:cNvCxnSpPr>
            <a:cxnSpLocks/>
          </p:cNvCxnSpPr>
          <p:nvPr/>
        </p:nvCxnSpPr>
        <p:spPr>
          <a:xfrm>
            <a:off x="8216329" y="6173945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3F4A336-83DC-48E8-AC49-B7F31F49244D}"/>
              </a:ext>
            </a:extLst>
          </p:cNvPr>
          <p:cNvCxnSpPr>
            <a:cxnSpLocks/>
          </p:cNvCxnSpPr>
          <p:nvPr/>
        </p:nvCxnSpPr>
        <p:spPr>
          <a:xfrm>
            <a:off x="7785727" y="623912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BCA4869-499C-4D8E-BFBC-6108FB9589E3}"/>
              </a:ext>
            </a:extLst>
          </p:cNvPr>
          <p:cNvCxnSpPr>
            <a:cxnSpLocks/>
          </p:cNvCxnSpPr>
          <p:nvPr/>
        </p:nvCxnSpPr>
        <p:spPr>
          <a:xfrm>
            <a:off x="7355125" y="625419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DA6A5C2-EBB1-4564-A940-913DCAD5235E}"/>
              </a:ext>
            </a:extLst>
          </p:cNvPr>
          <p:cNvCxnSpPr>
            <a:cxnSpLocks/>
          </p:cNvCxnSpPr>
          <p:nvPr/>
        </p:nvCxnSpPr>
        <p:spPr>
          <a:xfrm>
            <a:off x="6924523" y="626177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8813A9-5686-4AC1-B5CD-CB63FC66D70D}"/>
              </a:ext>
            </a:extLst>
          </p:cNvPr>
          <p:cNvCxnSpPr>
            <a:cxnSpLocks/>
          </p:cNvCxnSpPr>
          <p:nvPr/>
        </p:nvCxnSpPr>
        <p:spPr>
          <a:xfrm>
            <a:off x="6493921" y="626342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FDEBADD-6A20-4069-9BE6-31CF1A3D5680}"/>
              </a:ext>
            </a:extLst>
          </p:cNvPr>
          <p:cNvCxnSpPr>
            <a:cxnSpLocks/>
          </p:cNvCxnSpPr>
          <p:nvPr/>
        </p:nvCxnSpPr>
        <p:spPr>
          <a:xfrm>
            <a:off x="6063319" y="622741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230BBFB-0278-4829-9E4D-9355F9EEA5BF}"/>
              </a:ext>
            </a:extLst>
          </p:cNvPr>
          <p:cNvCxnSpPr>
            <a:cxnSpLocks/>
          </p:cNvCxnSpPr>
          <p:nvPr/>
        </p:nvCxnSpPr>
        <p:spPr>
          <a:xfrm>
            <a:off x="5632717" y="615634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541A44C-3889-44A9-A644-5E18F190D40C}"/>
              </a:ext>
            </a:extLst>
          </p:cNvPr>
          <p:cNvCxnSpPr>
            <a:cxnSpLocks/>
          </p:cNvCxnSpPr>
          <p:nvPr/>
        </p:nvCxnSpPr>
        <p:spPr>
          <a:xfrm>
            <a:off x="5202115" y="608863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4CD0BEC-FFD3-419F-B785-E3E8C484E6EC}"/>
              </a:ext>
            </a:extLst>
          </p:cNvPr>
          <p:cNvCxnSpPr>
            <a:cxnSpLocks/>
          </p:cNvCxnSpPr>
          <p:nvPr/>
        </p:nvCxnSpPr>
        <p:spPr>
          <a:xfrm>
            <a:off x="4771513" y="5961798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BE86C0B-5912-443A-9DDA-89BEAB7AECE7}"/>
              </a:ext>
            </a:extLst>
          </p:cNvPr>
          <p:cNvCxnSpPr>
            <a:cxnSpLocks/>
          </p:cNvCxnSpPr>
          <p:nvPr/>
        </p:nvCxnSpPr>
        <p:spPr>
          <a:xfrm>
            <a:off x="4340911" y="5745799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>
            <a:extLst>
              <a:ext uri="{FF2B5EF4-FFF2-40B4-BE49-F238E27FC236}">
                <a16:creationId xmlns:a16="http://schemas.microsoft.com/office/drawing/2014/main" id="{8641FFF3-AACE-494A-9947-931AAE677D64}"/>
              </a:ext>
            </a:extLst>
          </p:cNvPr>
          <p:cNvSpPr/>
          <p:nvPr/>
        </p:nvSpPr>
        <p:spPr>
          <a:xfrm flipV="1">
            <a:off x="4003186" y="4286313"/>
            <a:ext cx="5902850" cy="1986545"/>
          </a:xfrm>
          <a:prstGeom prst="arc">
            <a:avLst>
              <a:gd name="adj1" fmla="val 11321041"/>
              <a:gd name="adj2" fmla="val 21065906"/>
            </a:avLst>
          </a:prstGeom>
          <a:ln w="76200" cap="sq" cmpd="thickThin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D968C88E-A84B-4037-A688-12C19D171879}"/>
              </a:ext>
            </a:extLst>
          </p:cNvPr>
          <p:cNvSpPr/>
          <p:nvPr/>
        </p:nvSpPr>
        <p:spPr>
          <a:xfrm flipV="1">
            <a:off x="3942403" y="4600579"/>
            <a:ext cx="6042323" cy="1986545"/>
          </a:xfrm>
          <a:prstGeom prst="arc">
            <a:avLst>
              <a:gd name="adj1" fmla="val 11321041"/>
              <a:gd name="adj2" fmla="val 2106590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ylinder 101">
            <a:extLst>
              <a:ext uri="{FF2B5EF4-FFF2-40B4-BE49-F238E27FC236}">
                <a16:creationId xmlns:a16="http://schemas.microsoft.com/office/drawing/2014/main" id="{EA9697C4-0041-43CE-BBE6-47C288E6DD86}"/>
              </a:ext>
            </a:extLst>
          </p:cNvPr>
          <p:cNvSpPr/>
          <p:nvPr/>
        </p:nvSpPr>
        <p:spPr>
          <a:xfrm>
            <a:off x="10550188" y="5336032"/>
            <a:ext cx="188289" cy="238553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ylinder 102">
            <a:extLst>
              <a:ext uri="{FF2B5EF4-FFF2-40B4-BE49-F238E27FC236}">
                <a16:creationId xmlns:a16="http://schemas.microsoft.com/office/drawing/2014/main" id="{345F87A4-C5DA-4BAE-8F89-B01869931198}"/>
              </a:ext>
            </a:extLst>
          </p:cNvPr>
          <p:cNvSpPr/>
          <p:nvPr/>
        </p:nvSpPr>
        <p:spPr>
          <a:xfrm>
            <a:off x="11061131" y="5213129"/>
            <a:ext cx="270615" cy="35728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6F918F7-221F-4757-B05A-91961A195AE9}"/>
              </a:ext>
            </a:extLst>
          </p:cNvPr>
          <p:cNvGrpSpPr/>
          <p:nvPr/>
        </p:nvGrpSpPr>
        <p:grpSpPr>
          <a:xfrm>
            <a:off x="2963161" y="1002028"/>
            <a:ext cx="210312" cy="210663"/>
            <a:chOff x="8224229" y="1802864"/>
            <a:chExt cx="637474" cy="674255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4FB5172-9E4B-4473-90A7-714613C431E6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AAF3301-92BD-4AA3-ABC1-3673F314E4BD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DD55381-3EB9-4020-BF72-984723B4BACF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10 Points 106">
                <a:extLst>
                  <a:ext uri="{FF2B5EF4-FFF2-40B4-BE49-F238E27FC236}">
                    <a16:creationId xmlns:a16="http://schemas.microsoft.com/office/drawing/2014/main" id="{E7FB7F1F-D586-4C39-9193-30AFC4FD33B5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6E377F-435F-4191-994B-1BEA4CA65B37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8E98C3E-CAEC-4AF9-9B98-2946FAD4C608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9CFCAD5-64CB-44AC-B6EE-F6DF45C91D5B}"/>
              </a:ext>
            </a:extLst>
          </p:cNvPr>
          <p:cNvGrpSpPr/>
          <p:nvPr/>
        </p:nvGrpSpPr>
        <p:grpSpPr>
          <a:xfrm>
            <a:off x="10844309" y="1009170"/>
            <a:ext cx="210312" cy="210663"/>
            <a:chOff x="8224229" y="1802864"/>
            <a:chExt cx="637474" cy="674255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29D5311-1BC2-45B5-B0C1-CFF4ABB7805A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87B6FFC-C722-4D07-9BD2-2BAD0EAD8667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FD8A46F-007D-464C-984F-8DBE8573A06B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Star: 10 Points 116">
                <a:extLst>
                  <a:ext uri="{FF2B5EF4-FFF2-40B4-BE49-F238E27FC236}">
                    <a16:creationId xmlns:a16="http://schemas.microsoft.com/office/drawing/2014/main" id="{3047FA01-5808-4832-BFE8-B617762A7265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4F58EF3-08CC-458B-B5CA-4D39D69B973B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5041EE9-2DEF-429C-8D95-6CCCD0354B16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CC7708-56CA-48F7-93C7-86D00EDEFA98}"/>
              </a:ext>
            </a:extLst>
          </p:cNvPr>
          <p:cNvCxnSpPr>
            <a:cxnSpLocks/>
          </p:cNvCxnSpPr>
          <p:nvPr/>
        </p:nvCxnSpPr>
        <p:spPr>
          <a:xfrm>
            <a:off x="9684147" y="5666654"/>
            <a:ext cx="0" cy="3671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6CB1FAE-E905-40C2-B069-CFFD92B68361}"/>
              </a:ext>
            </a:extLst>
          </p:cNvPr>
          <p:cNvSpPr txBox="1"/>
          <p:nvPr/>
        </p:nvSpPr>
        <p:spPr>
          <a:xfrm>
            <a:off x="531895" y="4872023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Είσοδος Νερού</a:t>
            </a:r>
          </a:p>
          <a:p>
            <a:r>
              <a:rPr lang="el-GR"/>
              <a:t>(</a:t>
            </a:r>
            <a:r>
              <a:rPr lang="el-GR" err="1"/>
              <a:t>Θερμοστάτηση</a:t>
            </a:r>
            <a:r>
              <a:rPr lang="el-GR"/>
              <a:t>)</a:t>
            </a:r>
            <a:endParaRPr lang="en-US"/>
          </a:p>
        </p:txBody>
      </p:sp>
      <p:sp>
        <p:nvSpPr>
          <p:cNvPr id="129" name="Arrow: Right 128">
            <a:extLst>
              <a:ext uri="{FF2B5EF4-FFF2-40B4-BE49-F238E27FC236}">
                <a16:creationId xmlns:a16="http://schemas.microsoft.com/office/drawing/2014/main" id="{105BE2C2-E6C4-478C-BF70-CBB4D50C3233}"/>
              </a:ext>
            </a:extLst>
          </p:cNvPr>
          <p:cNvSpPr/>
          <p:nvPr/>
        </p:nvSpPr>
        <p:spPr>
          <a:xfrm>
            <a:off x="1127486" y="569525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Arrow: Right 129">
            <a:extLst>
              <a:ext uri="{FF2B5EF4-FFF2-40B4-BE49-F238E27FC236}">
                <a16:creationId xmlns:a16="http://schemas.microsoft.com/office/drawing/2014/main" id="{BAD0020A-33E1-4AD3-B233-B7F02A5DD176}"/>
              </a:ext>
            </a:extLst>
          </p:cNvPr>
          <p:cNvSpPr/>
          <p:nvPr/>
        </p:nvSpPr>
        <p:spPr>
          <a:xfrm flipH="1">
            <a:off x="1124072" y="313848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BDB41E2-BE94-4D06-B383-CED83E865E6D}"/>
              </a:ext>
            </a:extLst>
          </p:cNvPr>
          <p:cNvSpPr txBox="1"/>
          <p:nvPr/>
        </p:nvSpPr>
        <p:spPr>
          <a:xfrm>
            <a:off x="670007" y="3497011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Έξοδος Νερού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7F025EF-0E05-4B62-A27C-6A2661D23AD7}"/>
              </a:ext>
            </a:extLst>
          </p:cNvPr>
          <p:cNvSpPr/>
          <p:nvPr/>
        </p:nvSpPr>
        <p:spPr>
          <a:xfrm>
            <a:off x="3367915" y="2903066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2D7829A6-D34D-4CEB-8862-8F974901ABF0}"/>
              </a:ext>
            </a:extLst>
          </p:cNvPr>
          <p:cNvSpPr/>
          <p:nvPr/>
        </p:nvSpPr>
        <p:spPr>
          <a:xfrm>
            <a:off x="2349797" y="2900963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ylinder 134">
            <a:extLst>
              <a:ext uri="{FF2B5EF4-FFF2-40B4-BE49-F238E27FC236}">
                <a16:creationId xmlns:a16="http://schemas.microsoft.com/office/drawing/2014/main" id="{0A0F7403-35B5-457C-8608-07608CEE05A3}"/>
              </a:ext>
            </a:extLst>
          </p:cNvPr>
          <p:cNvSpPr/>
          <p:nvPr/>
        </p:nvSpPr>
        <p:spPr>
          <a:xfrm flipV="1">
            <a:off x="3414171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ylinder 133">
            <a:extLst>
              <a:ext uri="{FF2B5EF4-FFF2-40B4-BE49-F238E27FC236}">
                <a16:creationId xmlns:a16="http://schemas.microsoft.com/office/drawing/2014/main" id="{0B5FD29A-B6EA-4C3E-9292-3F78490A855A}"/>
              </a:ext>
            </a:extLst>
          </p:cNvPr>
          <p:cNvSpPr/>
          <p:nvPr/>
        </p:nvSpPr>
        <p:spPr>
          <a:xfrm>
            <a:off x="3359176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ylinder 137">
            <a:extLst>
              <a:ext uri="{FF2B5EF4-FFF2-40B4-BE49-F238E27FC236}">
                <a16:creationId xmlns:a16="http://schemas.microsoft.com/office/drawing/2014/main" id="{8068B2DE-0884-4D7E-8979-6CC81B7CFBD3}"/>
              </a:ext>
            </a:extLst>
          </p:cNvPr>
          <p:cNvSpPr/>
          <p:nvPr/>
        </p:nvSpPr>
        <p:spPr>
          <a:xfrm flipV="1">
            <a:off x="3414171" y="2978337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ylinder 135">
            <a:extLst>
              <a:ext uri="{FF2B5EF4-FFF2-40B4-BE49-F238E27FC236}">
                <a16:creationId xmlns:a16="http://schemas.microsoft.com/office/drawing/2014/main" id="{C99E62EA-D30D-43CD-AE3C-CA6DE73BFEB0}"/>
              </a:ext>
            </a:extLst>
          </p:cNvPr>
          <p:cNvSpPr/>
          <p:nvPr/>
        </p:nvSpPr>
        <p:spPr>
          <a:xfrm flipV="1">
            <a:off x="2396049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ylinder 136">
            <a:extLst>
              <a:ext uri="{FF2B5EF4-FFF2-40B4-BE49-F238E27FC236}">
                <a16:creationId xmlns:a16="http://schemas.microsoft.com/office/drawing/2014/main" id="{033A8708-3944-4DC4-8354-47BC387B018B}"/>
              </a:ext>
            </a:extLst>
          </p:cNvPr>
          <p:cNvSpPr/>
          <p:nvPr/>
        </p:nvSpPr>
        <p:spPr>
          <a:xfrm>
            <a:off x="2341054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Cylinder 138">
            <a:extLst>
              <a:ext uri="{FF2B5EF4-FFF2-40B4-BE49-F238E27FC236}">
                <a16:creationId xmlns:a16="http://schemas.microsoft.com/office/drawing/2014/main" id="{FFD6CCB3-604A-4537-9C05-B8220FC9BAD1}"/>
              </a:ext>
            </a:extLst>
          </p:cNvPr>
          <p:cNvSpPr/>
          <p:nvPr/>
        </p:nvSpPr>
        <p:spPr>
          <a:xfrm flipV="1">
            <a:off x="2396049" y="3061746"/>
            <a:ext cx="45719" cy="100584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5B3E38D-796B-4566-9171-895D8F4BB346}"/>
              </a:ext>
            </a:extLst>
          </p:cNvPr>
          <p:cNvSpPr txBox="1"/>
          <p:nvPr/>
        </p:nvSpPr>
        <p:spPr>
          <a:xfrm>
            <a:off x="1403886" y="586433"/>
            <a:ext cx="14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Θερμόμετρα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1034DB4-518E-40FA-BDD8-EBB58AF0D533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2105553" y="955765"/>
            <a:ext cx="241923" cy="2530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BB38866-A428-424E-95A8-687D5B8E8A73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2105553" y="955765"/>
            <a:ext cx="1161199" cy="5739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1DA3575-024B-4F1A-89D6-162D6C4C583F}"/>
              </a:ext>
            </a:extLst>
          </p:cNvPr>
          <p:cNvSpPr txBox="1"/>
          <p:nvPr/>
        </p:nvSpPr>
        <p:spPr>
          <a:xfrm>
            <a:off x="3357110" y="57192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/>
              <a:t>Η</a:t>
            </a:r>
            <a:r>
              <a:rPr lang="el-GR" b="1" baseline="-25000"/>
              <a:t>2</a:t>
            </a:r>
            <a:r>
              <a:rPr lang="el-GR" b="1"/>
              <a:t>Ο</a:t>
            </a:r>
            <a:endParaRPr lang="en-US" b="1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37DF9C7-6DE2-424D-B890-04975EE5D7C6}"/>
              </a:ext>
            </a:extLst>
          </p:cNvPr>
          <p:cNvSpPr txBox="1"/>
          <p:nvPr/>
        </p:nvSpPr>
        <p:spPr>
          <a:xfrm>
            <a:off x="2113980" y="6394019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chemeClr val="accent6">
                    <a:lumMod val="75000"/>
                  </a:schemeClr>
                </a:solidFill>
              </a:rPr>
              <a:t>Γλυκερόλη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22632DC-4C27-46D0-8FC8-72062147807C}"/>
              </a:ext>
            </a:extLst>
          </p:cNvPr>
          <p:cNvCxnSpPr>
            <a:cxnSpLocks/>
          </p:cNvCxnSpPr>
          <p:nvPr/>
        </p:nvCxnSpPr>
        <p:spPr>
          <a:xfrm flipV="1">
            <a:off x="2875177" y="5581568"/>
            <a:ext cx="240777" cy="94954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FFDAE04E-DB65-4035-8B3A-4E40A27B8679}"/>
              </a:ext>
            </a:extLst>
          </p:cNvPr>
          <p:cNvSpPr txBox="1"/>
          <p:nvPr/>
        </p:nvSpPr>
        <p:spPr>
          <a:xfrm>
            <a:off x="5766627" y="3562"/>
            <a:ext cx="249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Βαθμονομημένος Ζυγός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5311AD3-2E34-44A6-9790-359B94DEDC25}"/>
              </a:ext>
            </a:extLst>
          </p:cNvPr>
          <p:cNvSpPr txBox="1"/>
          <p:nvPr/>
        </p:nvSpPr>
        <p:spPr>
          <a:xfrm>
            <a:off x="10653658" y="6189882"/>
            <a:ext cx="96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Βαρίδια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4B7459A-A1C3-4319-BA48-42FBACBA9E5A}"/>
              </a:ext>
            </a:extLst>
          </p:cNvPr>
          <p:cNvCxnSpPr>
            <a:cxnSpLocks/>
          </p:cNvCxnSpPr>
          <p:nvPr/>
        </p:nvCxnSpPr>
        <p:spPr>
          <a:xfrm flipH="1" flipV="1">
            <a:off x="10684032" y="5592744"/>
            <a:ext cx="398678" cy="61585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DF8339B-A3FB-4682-A79C-496619DD2A59}"/>
              </a:ext>
            </a:extLst>
          </p:cNvPr>
          <p:cNvCxnSpPr>
            <a:cxnSpLocks/>
          </p:cNvCxnSpPr>
          <p:nvPr/>
        </p:nvCxnSpPr>
        <p:spPr>
          <a:xfrm flipV="1">
            <a:off x="11082709" y="5581568"/>
            <a:ext cx="120838" cy="62703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A7E9F501-1041-40FA-8C60-8A6BB18AE563}"/>
              </a:ext>
            </a:extLst>
          </p:cNvPr>
          <p:cNvSpPr txBox="1"/>
          <p:nvPr/>
        </p:nvSpPr>
        <p:spPr>
          <a:xfrm>
            <a:off x="5382483" y="5599293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Κλίμακα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Μετατόπισης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Σφαίρας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9B65FC2-E398-4713-A29F-5DEE0F82A1E6}"/>
              </a:ext>
            </a:extLst>
          </p:cNvPr>
          <p:cNvSpPr txBox="1"/>
          <p:nvPr/>
        </p:nvSpPr>
        <p:spPr>
          <a:xfrm>
            <a:off x="3956966" y="225742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Σφαίρα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B7DBB61F-83E0-420D-B934-E8CCA838FF24}"/>
              </a:ext>
            </a:extLst>
          </p:cNvPr>
          <p:cNvCxnSpPr>
            <a:cxnSpLocks/>
            <a:stCxn id="167" idx="2"/>
          </p:cNvCxnSpPr>
          <p:nvPr/>
        </p:nvCxnSpPr>
        <p:spPr>
          <a:xfrm flipH="1">
            <a:off x="3249677" y="2626753"/>
            <a:ext cx="1165107" cy="20477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04AC650-3E26-409F-919D-3D472654790E}"/>
              </a:ext>
            </a:extLst>
          </p:cNvPr>
          <p:cNvSpPr txBox="1"/>
          <p:nvPr/>
        </p:nvSpPr>
        <p:spPr>
          <a:xfrm>
            <a:off x="2281317" y="409179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1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41F3FC6B-4A77-4258-8165-7C3DE3A9998B}"/>
              </a:ext>
            </a:extLst>
          </p:cNvPr>
          <p:cNvSpPr txBox="1"/>
          <p:nvPr/>
        </p:nvSpPr>
        <p:spPr>
          <a:xfrm>
            <a:off x="3110657" y="370628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2</a:t>
            </a:r>
            <a:endParaRPr lang="en-US" b="1" baseline="-2500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28617-0C6E-4CC6-8CB3-9A4D79C8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7" y="3041021"/>
            <a:ext cx="2086301" cy="20863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459D7-ED6F-4334-BC4B-A2933F324E5C}"/>
              </a:ext>
            </a:extLst>
          </p:cNvPr>
          <p:cNvCxnSpPr>
            <a:cxnSpLocks/>
          </p:cNvCxnSpPr>
          <p:nvPr/>
        </p:nvCxnSpPr>
        <p:spPr>
          <a:xfrm>
            <a:off x="4986814" y="5518354"/>
            <a:ext cx="0" cy="1068770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59AA83-C8AB-4826-BAAD-0C02C9660337}"/>
              </a:ext>
            </a:extLst>
          </p:cNvPr>
          <p:cNvSpPr txBox="1"/>
          <p:nvPr/>
        </p:nvSpPr>
        <p:spPr>
          <a:xfrm>
            <a:off x="4106391" y="5150222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FF0000"/>
                </a:solidFill>
              </a:rPr>
              <a:t>Τέλος Διαδρομής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40B7D-128F-40B5-9F92-8F392700DE9C}"/>
              </a:ext>
            </a:extLst>
          </p:cNvPr>
          <p:cNvSpPr txBox="1"/>
          <p:nvPr/>
        </p:nvSpPr>
        <p:spPr>
          <a:xfrm>
            <a:off x="8931605" y="62995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0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B3980D-B18E-4DDD-8043-FD4D30EF8C4B}"/>
              </a:ext>
            </a:extLst>
          </p:cNvPr>
          <p:cNvCxnSpPr/>
          <p:nvPr/>
        </p:nvCxnSpPr>
        <p:spPr>
          <a:xfrm>
            <a:off x="4986814" y="6724069"/>
            <a:ext cx="406776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stealth"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01E1C25-1BAA-4627-8FD8-0CD257F9D188}"/>
              </a:ext>
            </a:extLst>
          </p:cNvPr>
          <p:cNvSpPr txBox="1"/>
          <p:nvPr/>
        </p:nvSpPr>
        <p:spPr>
          <a:xfrm>
            <a:off x="2501" y="-1103"/>
            <a:ext cx="5461047" cy="461665"/>
          </a:xfrm>
          <a:prstGeom prst="rect">
            <a:avLst/>
          </a:prstGeom>
          <a:solidFill>
            <a:srgbClr val="EDDAFE"/>
          </a:solidFill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Πειραματική Διάταξη </a:t>
            </a:r>
            <a:r>
              <a:rPr lang="en-US" sz="2400" b="1">
                <a:solidFill>
                  <a:srgbClr val="7030A0"/>
                </a:solidFill>
              </a:rPr>
              <a:t>Ostwald - </a:t>
            </a:r>
            <a:r>
              <a:rPr lang="en-US" sz="2400" b="1" err="1">
                <a:solidFill>
                  <a:srgbClr val="7030A0"/>
                </a:solidFill>
              </a:rPr>
              <a:t>Höppler</a:t>
            </a:r>
            <a:endParaRPr lang="en-US" sz="2400" b="1">
              <a:solidFill>
                <a:srgbClr val="7030A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10B78E-E94A-493D-B548-46B368D42082}"/>
              </a:ext>
            </a:extLst>
          </p:cNvPr>
          <p:cNvCxnSpPr>
            <a:cxnSpLocks/>
          </p:cNvCxnSpPr>
          <p:nvPr/>
        </p:nvCxnSpPr>
        <p:spPr>
          <a:xfrm>
            <a:off x="6997177" y="5470790"/>
            <a:ext cx="0" cy="125327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EC5C9A24-59B7-4A5A-A87A-17CB9F217FD8}"/>
              </a:ext>
            </a:extLst>
          </p:cNvPr>
          <p:cNvSpPr txBox="1"/>
          <p:nvPr/>
        </p:nvSpPr>
        <p:spPr>
          <a:xfrm>
            <a:off x="7062733" y="5281790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Θέση Ισορροπίας</a:t>
            </a:r>
            <a:endParaRPr lang="en-US" i="1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CF67EB-09B0-43F5-8022-3356EC3A0AF9}"/>
              </a:ext>
            </a:extLst>
          </p:cNvPr>
          <p:cNvSpPr txBox="1"/>
          <p:nvPr/>
        </p:nvSpPr>
        <p:spPr>
          <a:xfrm>
            <a:off x="4414268" y="2778827"/>
            <a:ext cx="20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Χρονόμετρο Χειρός</a:t>
            </a:r>
          </a:p>
        </p:txBody>
      </p:sp>
    </p:spTree>
    <p:extLst>
      <p:ext uri="{BB962C8B-B14F-4D97-AF65-F5344CB8AC3E}">
        <p14:creationId xmlns:p14="http://schemas.microsoft.com/office/powerpoint/2010/main" val="67249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74EA4F-98B4-493F-B500-4405B762073C}"/>
              </a:ext>
            </a:extLst>
          </p:cNvPr>
          <p:cNvCxnSpPr/>
          <p:nvPr/>
        </p:nvCxnSpPr>
        <p:spPr>
          <a:xfrm flipH="1">
            <a:off x="10221212" y="3871552"/>
            <a:ext cx="757382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BCD3D-A2F0-4759-B2F4-D2AD12CB5CB6}"/>
              </a:ext>
            </a:extLst>
          </p:cNvPr>
          <p:cNvCxnSpPr/>
          <p:nvPr/>
        </p:nvCxnSpPr>
        <p:spPr>
          <a:xfrm>
            <a:off x="10987831" y="3871552"/>
            <a:ext cx="674254" cy="22444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ylinder 4">
            <a:extLst>
              <a:ext uri="{FF2B5EF4-FFF2-40B4-BE49-F238E27FC236}">
                <a16:creationId xmlns:a16="http://schemas.microsoft.com/office/drawing/2014/main" id="{66AEAE65-5BB0-42AE-8AD4-332396C69510}"/>
              </a:ext>
            </a:extLst>
          </p:cNvPr>
          <p:cNvSpPr/>
          <p:nvPr/>
        </p:nvSpPr>
        <p:spPr>
          <a:xfrm>
            <a:off x="10221212" y="6045990"/>
            <a:ext cx="1450109" cy="343329"/>
          </a:xfrm>
          <a:prstGeom prst="can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8AADE9-6E85-4812-928B-18CBAF7ED4C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0946267" y="3871552"/>
            <a:ext cx="32328" cy="23461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B287A-097B-44E7-B45F-46C23A25B4FA}"/>
              </a:ext>
            </a:extLst>
          </p:cNvPr>
          <p:cNvCxnSpPr>
            <a:cxnSpLocks/>
          </p:cNvCxnSpPr>
          <p:nvPr/>
        </p:nvCxnSpPr>
        <p:spPr>
          <a:xfrm flipH="1" flipV="1">
            <a:off x="10947607" y="1617151"/>
            <a:ext cx="36132" cy="2342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ylinder 8">
            <a:extLst>
              <a:ext uri="{FF2B5EF4-FFF2-40B4-BE49-F238E27FC236}">
                <a16:creationId xmlns:a16="http://schemas.microsoft.com/office/drawing/2014/main" id="{DD3E53CC-FF9D-4B4B-8560-85CFFC3AB8EA}"/>
              </a:ext>
            </a:extLst>
          </p:cNvPr>
          <p:cNvSpPr/>
          <p:nvPr/>
        </p:nvSpPr>
        <p:spPr>
          <a:xfrm>
            <a:off x="10555579" y="5904074"/>
            <a:ext cx="188289" cy="238553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D632617A-741B-4D6E-9FB6-2727CE27F577}"/>
              </a:ext>
            </a:extLst>
          </p:cNvPr>
          <p:cNvSpPr/>
          <p:nvPr/>
        </p:nvSpPr>
        <p:spPr>
          <a:xfrm>
            <a:off x="11066522" y="5781171"/>
            <a:ext cx="270615" cy="357281"/>
          </a:xfrm>
          <a:prstGeom prst="ca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9E219288-73F1-4908-AA3C-3F3A537851BB}"/>
              </a:ext>
            </a:extLst>
          </p:cNvPr>
          <p:cNvSpPr/>
          <p:nvPr/>
        </p:nvSpPr>
        <p:spPr>
          <a:xfrm rot="6213003" flipH="1">
            <a:off x="9050385" y="-624401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5A9AE167-0C61-46E4-B0DA-CC892F4BE8F4}"/>
              </a:ext>
            </a:extLst>
          </p:cNvPr>
          <p:cNvSpPr/>
          <p:nvPr/>
        </p:nvSpPr>
        <p:spPr>
          <a:xfrm rot="16268501">
            <a:off x="4889618" y="-1170393"/>
            <a:ext cx="133455" cy="3676647"/>
          </a:xfrm>
          <a:prstGeom prst="ca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878D37-888C-4ED1-B101-C33B6DF718C6}"/>
              </a:ext>
            </a:extLst>
          </p:cNvPr>
          <p:cNvGrpSpPr/>
          <p:nvPr/>
        </p:nvGrpSpPr>
        <p:grpSpPr>
          <a:xfrm rot="440752">
            <a:off x="10856846" y="1546412"/>
            <a:ext cx="210312" cy="210663"/>
            <a:chOff x="8224229" y="1802864"/>
            <a:chExt cx="637474" cy="6742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C0215E-D5EA-48DE-9720-3AEB8DE8C207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E998E9D-5344-4F81-A1C2-61F462E3F21F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FB31209-7979-49EA-B523-24FC6E0D5DE1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10 Points 26">
                <a:extLst>
                  <a:ext uri="{FF2B5EF4-FFF2-40B4-BE49-F238E27FC236}">
                    <a16:creationId xmlns:a16="http://schemas.microsoft.com/office/drawing/2014/main" id="{6D068940-17BC-4712-9ED3-AE9630CC5BBB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97862B-6D05-4118-8981-6E47B34A3E32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35EE1C-E95B-4980-98D9-0900829BE1A8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ube 28">
            <a:extLst>
              <a:ext uri="{FF2B5EF4-FFF2-40B4-BE49-F238E27FC236}">
                <a16:creationId xmlns:a16="http://schemas.microsoft.com/office/drawing/2014/main" id="{4531CA0D-A3A5-4425-9272-E18B9704455A}"/>
              </a:ext>
            </a:extLst>
          </p:cNvPr>
          <p:cNvSpPr/>
          <p:nvPr/>
        </p:nvSpPr>
        <p:spPr>
          <a:xfrm>
            <a:off x="4071727" y="5232079"/>
            <a:ext cx="6052575" cy="1510940"/>
          </a:xfrm>
          <a:prstGeom prst="cube">
            <a:avLst>
              <a:gd name="adj" fmla="val 170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2E3E62BE-2A73-4850-B2C7-B522DFEEEE1D}"/>
              </a:ext>
            </a:extLst>
          </p:cNvPr>
          <p:cNvSpPr/>
          <p:nvPr/>
        </p:nvSpPr>
        <p:spPr>
          <a:xfrm>
            <a:off x="6835198" y="997425"/>
            <a:ext cx="335919" cy="4420323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ECAF7F-5B9A-4A32-BD5C-E9118BFB5A2F}"/>
              </a:ext>
            </a:extLst>
          </p:cNvPr>
          <p:cNvGrpSpPr/>
          <p:nvPr/>
        </p:nvGrpSpPr>
        <p:grpSpPr>
          <a:xfrm>
            <a:off x="6696654" y="409430"/>
            <a:ext cx="637474" cy="674255"/>
            <a:chOff x="8220824" y="1097609"/>
            <a:chExt cx="914400" cy="914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65A2B7C-D465-451A-84DB-95AAD87E694E}"/>
                </a:ext>
              </a:extLst>
            </p:cNvPr>
            <p:cNvSpPr/>
            <p:nvPr/>
          </p:nvSpPr>
          <p:spPr>
            <a:xfrm>
              <a:off x="8220824" y="1097609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403F3F2-6822-4636-A0B0-39E975AD5311}"/>
                </a:ext>
              </a:extLst>
            </p:cNvPr>
            <p:cNvSpPr/>
            <p:nvPr/>
          </p:nvSpPr>
          <p:spPr>
            <a:xfrm>
              <a:off x="8385416" y="1262293"/>
              <a:ext cx="585216" cy="5850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tar: 10 Points 48">
              <a:extLst>
                <a:ext uri="{FF2B5EF4-FFF2-40B4-BE49-F238E27FC236}">
                  <a16:creationId xmlns:a16="http://schemas.microsoft.com/office/drawing/2014/main" id="{8123F05B-D69E-4939-BF92-833F18F56009}"/>
                </a:ext>
              </a:extLst>
            </p:cNvPr>
            <p:cNvSpPr/>
            <p:nvPr/>
          </p:nvSpPr>
          <p:spPr>
            <a:xfrm>
              <a:off x="8266544" y="1145309"/>
              <a:ext cx="822960" cy="819000"/>
            </a:xfrm>
            <a:prstGeom prst="star10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3B3B3615-A8E0-475A-91B4-A117617E9507}"/>
              </a:ext>
            </a:extLst>
          </p:cNvPr>
          <p:cNvSpPr/>
          <p:nvPr/>
        </p:nvSpPr>
        <p:spPr>
          <a:xfrm>
            <a:off x="6946811" y="677977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574C32-B8DB-43EC-9ED5-FA5D0C993393}"/>
              </a:ext>
            </a:extLst>
          </p:cNvPr>
          <p:cNvCxnSpPr>
            <a:cxnSpLocks/>
          </p:cNvCxnSpPr>
          <p:nvPr/>
        </p:nvCxnSpPr>
        <p:spPr>
          <a:xfrm>
            <a:off x="4220841" y="5672083"/>
            <a:ext cx="11628" cy="380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AA9098-880E-4168-8AC4-AAC609E16E91}"/>
              </a:ext>
            </a:extLst>
          </p:cNvPr>
          <p:cNvCxnSpPr/>
          <p:nvPr/>
        </p:nvCxnSpPr>
        <p:spPr>
          <a:xfrm>
            <a:off x="5417416" y="614630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488376-10A3-4548-A962-51FC19E06F9B}"/>
              </a:ext>
            </a:extLst>
          </p:cNvPr>
          <p:cNvCxnSpPr/>
          <p:nvPr/>
        </p:nvCxnSpPr>
        <p:spPr>
          <a:xfrm>
            <a:off x="6278620" y="626149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0F9D574-B39D-4242-8373-A546395542F7}"/>
              </a:ext>
            </a:extLst>
          </p:cNvPr>
          <p:cNvCxnSpPr/>
          <p:nvPr/>
        </p:nvCxnSpPr>
        <p:spPr>
          <a:xfrm>
            <a:off x="7139824" y="628156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28CE5C-D5C9-496F-9EA1-9CC61BEBD356}"/>
              </a:ext>
            </a:extLst>
          </p:cNvPr>
          <p:cNvCxnSpPr/>
          <p:nvPr/>
        </p:nvCxnSpPr>
        <p:spPr>
          <a:xfrm>
            <a:off x="7570426" y="628730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8A7E78-A68F-46B9-BDD8-E54F90654796}"/>
              </a:ext>
            </a:extLst>
          </p:cNvPr>
          <p:cNvCxnSpPr/>
          <p:nvPr/>
        </p:nvCxnSpPr>
        <p:spPr>
          <a:xfrm>
            <a:off x="8001028" y="622918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C5BC0A-F043-4FC6-B355-615A26231396}"/>
              </a:ext>
            </a:extLst>
          </p:cNvPr>
          <p:cNvCxnSpPr/>
          <p:nvPr/>
        </p:nvCxnSpPr>
        <p:spPr>
          <a:xfrm>
            <a:off x="8431630" y="6161409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A09738-86EC-4D36-9125-2C73C3F65133}"/>
              </a:ext>
            </a:extLst>
          </p:cNvPr>
          <p:cNvCxnSpPr/>
          <p:nvPr/>
        </p:nvCxnSpPr>
        <p:spPr>
          <a:xfrm>
            <a:off x="8862232" y="605278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9284708-362B-45FA-A06D-1A8E2704188C}"/>
              </a:ext>
            </a:extLst>
          </p:cNvPr>
          <p:cNvCxnSpPr/>
          <p:nvPr/>
        </p:nvCxnSpPr>
        <p:spPr>
          <a:xfrm>
            <a:off x="9292834" y="5904887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E6C8F5E-2E62-43ED-932A-522BA1EA4E3C}"/>
              </a:ext>
            </a:extLst>
          </p:cNvPr>
          <p:cNvCxnSpPr/>
          <p:nvPr/>
        </p:nvCxnSpPr>
        <p:spPr>
          <a:xfrm>
            <a:off x="4986814" y="6039264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7E9A09-85F1-4C53-990B-7B235CAFE5C2}"/>
              </a:ext>
            </a:extLst>
          </p:cNvPr>
          <p:cNvCxnSpPr/>
          <p:nvPr/>
        </p:nvCxnSpPr>
        <p:spPr>
          <a:xfrm>
            <a:off x="5848018" y="6213610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A785F1-BFFF-4EDA-B31A-35D86BF6223A}"/>
              </a:ext>
            </a:extLst>
          </p:cNvPr>
          <p:cNvCxnSpPr/>
          <p:nvPr/>
        </p:nvCxnSpPr>
        <p:spPr>
          <a:xfrm>
            <a:off x="4556212" y="5885381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108B9D-7B32-4C71-877E-C90A307A1968}"/>
              </a:ext>
            </a:extLst>
          </p:cNvPr>
          <p:cNvCxnSpPr/>
          <p:nvPr/>
        </p:nvCxnSpPr>
        <p:spPr>
          <a:xfrm>
            <a:off x="6709222" y="6281565"/>
            <a:ext cx="0" cy="3142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FE07231-88E5-40D7-8BF9-50B685F2B934}"/>
              </a:ext>
            </a:extLst>
          </p:cNvPr>
          <p:cNvCxnSpPr>
            <a:cxnSpLocks/>
          </p:cNvCxnSpPr>
          <p:nvPr/>
        </p:nvCxnSpPr>
        <p:spPr>
          <a:xfrm>
            <a:off x="9077533" y="598766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A12244-B0D6-4BC0-9B3C-66133AA67DEA}"/>
              </a:ext>
            </a:extLst>
          </p:cNvPr>
          <p:cNvCxnSpPr>
            <a:cxnSpLocks/>
          </p:cNvCxnSpPr>
          <p:nvPr/>
        </p:nvCxnSpPr>
        <p:spPr>
          <a:xfrm>
            <a:off x="9508133" y="581155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94B103-C62C-42C9-B6FB-F758EA50F291}"/>
              </a:ext>
            </a:extLst>
          </p:cNvPr>
          <p:cNvCxnSpPr>
            <a:cxnSpLocks/>
          </p:cNvCxnSpPr>
          <p:nvPr/>
        </p:nvCxnSpPr>
        <p:spPr>
          <a:xfrm>
            <a:off x="8646931" y="611251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C51A6D8-7E71-467A-8053-6AD5F1318C05}"/>
              </a:ext>
            </a:extLst>
          </p:cNvPr>
          <p:cNvCxnSpPr>
            <a:cxnSpLocks/>
          </p:cNvCxnSpPr>
          <p:nvPr/>
        </p:nvCxnSpPr>
        <p:spPr>
          <a:xfrm>
            <a:off x="8216329" y="6192895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31A959-1A4D-4449-B35E-59DDF2DA61E7}"/>
              </a:ext>
            </a:extLst>
          </p:cNvPr>
          <p:cNvCxnSpPr>
            <a:cxnSpLocks/>
          </p:cNvCxnSpPr>
          <p:nvPr/>
        </p:nvCxnSpPr>
        <p:spPr>
          <a:xfrm>
            <a:off x="7785727" y="625807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FDA5F9D-9F09-4951-86A7-88823958031D}"/>
              </a:ext>
            </a:extLst>
          </p:cNvPr>
          <p:cNvCxnSpPr>
            <a:cxnSpLocks/>
          </p:cNvCxnSpPr>
          <p:nvPr/>
        </p:nvCxnSpPr>
        <p:spPr>
          <a:xfrm>
            <a:off x="7355125" y="627314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8F47BA8-18FE-473E-AFC4-49F06F36FB4A}"/>
              </a:ext>
            </a:extLst>
          </p:cNvPr>
          <p:cNvCxnSpPr>
            <a:cxnSpLocks/>
          </p:cNvCxnSpPr>
          <p:nvPr/>
        </p:nvCxnSpPr>
        <p:spPr>
          <a:xfrm>
            <a:off x="6924523" y="6280720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E4B343-CE1D-4B0F-85B5-88EBCFE597A9}"/>
              </a:ext>
            </a:extLst>
          </p:cNvPr>
          <p:cNvCxnSpPr>
            <a:cxnSpLocks/>
          </p:cNvCxnSpPr>
          <p:nvPr/>
        </p:nvCxnSpPr>
        <p:spPr>
          <a:xfrm>
            <a:off x="6493921" y="6282376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42CCF1-131D-485C-8077-FB10D07DAB51}"/>
              </a:ext>
            </a:extLst>
          </p:cNvPr>
          <p:cNvCxnSpPr>
            <a:cxnSpLocks/>
          </p:cNvCxnSpPr>
          <p:nvPr/>
        </p:nvCxnSpPr>
        <p:spPr>
          <a:xfrm>
            <a:off x="6063319" y="624636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59E6C26-2AEF-432A-ADC0-C1F41D5D4AD5}"/>
              </a:ext>
            </a:extLst>
          </p:cNvPr>
          <p:cNvCxnSpPr>
            <a:cxnSpLocks/>
          </p:cNvCxnSpPr>
          <p:nvPr/>
        </p:nvCxnSpPr>
        <p:spPr>
          <a:xfrm>
            <a:off x="5632717" y="6175292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42E540-78E9-421A-8937-D06378F30B57}"/>
              </a:ext>
            </a:extLst>
          </p:cNvPr>
          <p:cNvCxnSpPr>
            <a:cxnSpLocks/>
          </p:cNvCxnSpPr>
          <p:nvPr/>
        </p:nvCxnSpPr>
        <p:spPr>
          <a:xfrm>
            <a:off x="5202115" y="6107581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148921-2B0B-4159-B5A4-EA640DCB0981}"/>
              </a:ext>
            </a:extLst>
          </p:cNvPr>
          <p:cNvCxnSpPr>
            <a:cxnSpLocks/>
          </p:cNvCxnSpPr>
          <p:nvPr/>
        </p:nvCxnSpPr>
        <p:spPr>
          <a:xfrm>
            <a:off x="4771513" y="5980748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C8BA9F-01C2-4128-9D4E-B2BFBDBC6E81}"/>
              </a:ext>
            </a:extLst>
          </p:cNvPr>
          <p:cNvCxnSpPr>
            <a:cxnSpLocks/>
          </p:cNvCxnSpPr>
          <p:nvPr/>
        </p:nvCxnSpPr>
        <p:spPr>
          <a:xfrm>
            <a:off x="4340911" y="5764749"/>
            <a:ext cx="0" cy="2025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530ADB00-BEAA-43C6-8137-B3FAC6907A57}"/>
              </a:ext>
            </a:extLst>
          </p:cNvPr>
          <p:cNvSpPr/>
          <p:nvPr/>
        </p:nvSpPr>
        <p:spPr>
          <a:xfrm flipV="1">
            <a:off x="4003186" y="4305263"/>
            <a:ext cx="5902850" cy="1986545"/>
          </a:xfrm>
          <a:prstGeom prst="arc">
            <a:avLst>
              <a:gd name="adj1" fmla="val 11321041"/>
              <a:gd name="adj2" fmla="val 21065906"/>
            </a:avLst>
          </a:prstGeom>
          <a:ln w="76200" cap="sq" cmpd="thickThin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1BB0BA65-1135-4BFE-ABF3-15C566B5C82E}"/>
              </a:ext>
            </a:extLst>
          </p:cNvPr>
          <p:cNvSpPr/>
          <p:nvPr/>
        </p:nvSpPr>
        <p:spPr>
          <a:xfrm flipV="1">
            <a:off x="3942403" y="4619529"/>
            <a:ext cx="6042323" cy="1986545"/>
          </a:xfrm>
          <a:prstGeom prst="arc">
            <a:avLst>
              <a:gd name="adj1" fmla="val 11321041"/>
              <a:gd name="adj2" fmla="val 21065906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0FA1FC-B943-4A8E-9498-480D2DA56154}"/>
              </a:ext>
            </a:extLst>
          </p:cNvPr>
          <p:cNvCxnSpPr>
            <a:cxnSpLocks/>
          </p:cNvCxnSpPr>
          <p:nvPr/>
        </p:nvCxnSpPr>
        <p:spPr>
          <a:xfrm>
            <a:off x="9684147" y="5685604"/>
            <a:ext cx="0" cy="3671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6C38C55C-212D-421B-8433-76186F38DCCD}"/>
              </a:ext>
            </a:extLst>
          </p:cNvPr>
          <p:cNvSpPr txBox="1"/>
          <p:nvPr/>
        </p:nvSpPr>
        <p:spPr>
          <a:xfrm>
            <a:off x="4255645" y="2797777"/>
            <a:ext cx="200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Χρονόμετρο Χειρός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E3364CB-4CD2-4857-9984-81369339ED15}"/>
              </a:ext>
            </a:extLst>
          </p:cNvPr>
          <p:cNvSpPr txBox="1"/>
          <p:nvPr/>
        </p:nvSpPr>
        <p:spPr>
          <a:xfrm>
            <a:off x="5766627" y="50220"/>
            <a:ext cx="249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Βαθμονομημένος Ζυγός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3D51F5-0EF5-4D4B-9099-1544EBBE3702}"/>
              </a:ext>
            </a:extLst>
          </p:cNvPr>
          <p:cNvSpPr txBox="1"/>
          <p:nvPr/>
        </p:nvSpPr>
        <p:spPr>
          <a:xfrm>
            <a:off x="10585236" y="6542248"/>
            <a:ext cx="96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Βαρίδια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B58A10C-E6FB-497F-832F-CDE05264B160}"/>
              </a:ext>
            </a:extLst>
          </p:cNvPr>
          <p:cNvCxnSpPr>
            <a:cxnSpLocks/>
          </p:cNvCxnSpPr>
          <p:nvPr/>
        </p:nvCxnSpPr>
        <p:spPr>
          <a:xfrm flipH="1" flipV="1">
            <a:off x="10656127" y="6177919"/>
            <a:ext cx="365864" cy="397844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7D4331B-ECE8-4A40-9FF6-4DDE686729D3}"/>
              </a:ext>
            </a:extLst>
          </p:cNvPr>
          <p:cNvCxnSpPr>
            <a:cxnSpLocks/>
          </p:cNvCxnSpPr>
          <p:nvPr/>
        </p:nvCxnSpPr>
        <p:spPr>
          <a:xfrm flipV="1">
            <a:off x="11035339" y="6166743"/>
            <a:ext cx="140302" cy="409020"/>
          </a:xfrm>
          <a:prstGeom prst="straightConnector1">
            <a:avLst/>
          </a:prstGeom>
          <a:ln w="19050">
            <a:solidFill>
              <a:srgbClr val="C0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757DA21-89D5-4DC7-AEE2-7DDCE4FE3E49}"/>
              </a:ext>
            </a:extLst>
          </p:cNvPr>
          <p:cNvSpPr txBox="1"/>
          <p:nvPr/>
        </p:nvSpPr>
        <p:spPr>
          <a:xfrm>
            <a:off x="5382483" y="5618243"/>
            <a:ext cx="321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0000FF"/>
                </a:solidFill>
              </a:rPr>
              <a:t>Κλίμακα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Μετατόπισης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</a:rPr>
              <a:t>Σφαίρας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29594D3-56D8-4A89-AB07-341D2F83FED9}"/>
              </a:ext>
            </a:extLst>
          </p:cNvPr>
          <p:cNvSpPr txBox="1"/>
          <p:nvPr/>
        </p:nvSpPr>
        <p:spPr>
          <a:xfrm>
            <a:off x="3499813" y="223696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Σφαίρα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BEF51-8EB6-4334-B5EC-7A95E957DD11}"/>
              </a:ext>
            </a:extLst>
          </p:cNvPr>
          <p:cNvCxnSpPr>
            <a:cxnSpLocks/>
          </p:cNvCxnSpPr>
          <p:nvPr/>
        </p:nvCxnSpPr>
        <p:spPr>
          <a:xfrm flipH="1">
            <a:off x="5766627" y="732185"/>
            <a:ext cx="1249512" cy="544310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9AFA453-D03F-4C28-9931-186A015166EE}"/>
              </a:ext>
            </a:extLst>
          </p:cNvPr>
          <p:cNvSpPr/>
          <p:nvPr/>
        </p:nvSpPr>
        <p:spPr>
          <a:xfrm>
            <a:off x="6992531" y="72369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E3A568-1143-416A-8B5E-4FE5BFB89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20" y="3203362"/>
            <a:ext cx="1583382" cy="1900059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BD11C94-91F3-49F0-B459-6C692799C8A5}"/>
              </a:ext>
            </a:extLst>
          </p:cNvPr>
          <p:cNvCxnSpPr>
            <a:cxnSpLocks/>
          </p:cNvCxnSpPr>
          <p:nvPr/>
        </p:nvCxnSpPr>
        <p:spPr>
          <a:xfrm>
            <a:off x="4986814" y="5565009"/>
            <a:ext cx="0" cy="1068770"/>
          </a:xfrm>
          <a:prstGeom prst="line">
            <a:avLst/>
          </a:prstGeom>
          <a:ln w="25400">
            <a:solidFill>
              <a:srgbClr val="FF0000"/>
            </a:solidFill>
            <a:headEnd type="stealt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B310B89-E470-490C-93BD-0E828FF2B928}"/>
              </a:ext>
            </a:extLst>
          </p:cNvPr>
          <p:cNvSpPr txBox="1"/>
          <p:nvPr/>
        </p:nvSpPr>
        <p:spPr>
          <a:xfrm>
            <a:off x="4106391" y="5196877"/>
            <a:ext cx="17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FF0000"/>
                </a:solidFill>
              </a:rPr>
              <a:t>Τέλος Διαδρομής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E1B552C-35B9-4C16-A966-27B6C2812D00}"/>
              </a:ext>
            </a:extLst>
          </p:cNvPr>
          <p:cNvSpPr txBox="1"/>
          <p:nvPr/>
        </p:nvSpPr>
        <p:spPr>
          <a:xfrm>
            <a:off x="8931605" y="6346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>
                <a:solidFill>
                  <a:srgbClr val="0000FF"/>
                </a:solidFill>
              </a:rPr>
              <a:t>0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C6605E7-E8A3-436F-A6A8-44F84AC25BE0}"/>
              </a:ext>
            </a:extLst>
          </p:cNvPr>
          <p:cNvCxnSpPr/>
          <p:nvPr/>
        </p:nvCxnSpPr>
        <p:spPr>
          <a:xfrm>
            <a:off x="4986814" y="6770724"/>
            <a:ext cx="4067764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stealth"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287D76B-DFF3-4962-9904-5927E45CBDA9}"/>
              </a:ext>
            </a:extLst>
          </p:cNvPr>
          <p:cNvSpPr txBox="1"/>
          <p:nvPr/>
        </p:nvSpPr>
        <p:spPr>
          <a:xfrm>
            <a:off x="2501" y="-1103"/>
            <a:ext cx="5461047" cy="461665"/>
          </a:xfrm>
          <a:prstGeom prst="rect">
            <a:avLst/>
          </a:prstGeom>
          <a:solidFill>
            <a:srgbClr val="EDDAFE"/>
          </a:solidFill>
        </p:spPr>
        <p:txBody>
          <a:bodyPr wrap="none" rtlCol="0">
            <a:spAutoFit/>
          </a:bodyPr>
          <a:lstStyle/>
          <a:p>
            <a:r>
              <a:rPr lang="el-GR" sz="2400" b="1">
                <a:solidFill>
                  <a:srgbClr val="7030A0"/>
                </a:solidFill>
              </a:rPr>
              <a:t>Πειραματική Διάταξη </a:t>
            </a:r>
            <a:r>
              <a:rPr lang="en-US" sz="2400" b="1">
                <a:solidFill>
                  <a:srgbClr val="7030A0"/>
                </a:solidFill>
              </a:rPr>
              <a:t>Ostwald - </a:t>
            </a:r>
            <a:r>
              <a:rPr lang="en-US" sz="2400" b="1" err="1">
                <a:solidFill>
                  <a:srgbClr val="7030A0"/>
                </a:solidFill>
              </a:rPr>
              <a:t>Höppler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212" name="Cylinder 211">
            <a:extLst>
              <a:ext uri="{FF2B5EF4-FFF2-40B4-BE49-F238E27FC236}">
                <a16:creationId xmlns:a16="http://schemas.microsoft.com/office/drawing/2014/main" id="{44965221-A901-478A-8ACB-576049C88DAF}"/>
              </a:ext>
            </a:extLst>
          </p:cNvPr>
          <p:cNvSpPr/>
          <p:nvPr/>
        </p:nvSpPr>
        <p:spPr>
          <a:xfrm>
            <a:off x="2280613" y="2712452"/>
            <a:ext cx="1719108" cy="3592440"/>
          </a:xfrm>
          <a:prstGeom prst="can">
            <a:avLst>
              <a:gd name="adj" fmla="val 24582"/>
            </a:avLst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D4D677AA-0A82-4871-9009-11232336EEE8}"/>
              </a:ext>
            </a:extLst>
          </p:cNvPr>
          <p:cNvSpPr/>
          <p:nvPr/>
        </p:nvSpPr>
        <p:spPr>
          <a:xfrm>
            <a:off x="2990112" y="2840664"/>
            <a:ext cx="674251" cy="133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05205E73-9746-479A-B05A-0A24CCF03F8B}"/>
              </a:ext>
            </a:extLst>
          </p:cNvPr>
          <p:cNvSpPr/>
          <p:nvPr/>
        </p:nvSpPr>
        <p:spPr>
          <a:xfrm rot="21360000" flipH="1">
            <a:off x="2528267" y="3269920"/>
            <a:ext cx="1175374" cy="2973912"/>
          </a:xfrm>
          <a:custGeom>
            <a:avLst/>
            <a:gdLst>
              <a:gd name="connsiteX0" fmla="*/ 0 w 1596348"/>
              <a:gd name="connsiteY0" fmla="*/ 92364 h 4480251"/>
              <a:gd name="connsiteX1" fmla="*/ 563418 w 1596348"/>
              <a:gd name="connsiteY1" fmla="*/ 3694545 h 4480251"/>
              <a:gd name="connsiteX2" fmla="*/ 822036 w 1596348"/>
              <a:gd name="connsiteY2" fmla="*/ 4396509 h 4480251"/>
              <a:gd name="connsiteX3" fmla="*/ 1366982 w 1596348"/>
              <a:gd name="connsiteY3" fmla="*/ 4451927 h 4480251"/>
              <a:gd name="connsiteX4" fmla="*/ 1542473 w 1596348"/>
              <a:gd name="connsiteY4" fmla="*/ 4257964 h 4480251"/>
              <a:gd name="connsiteX5" fmla="*/ 1533236 w 1596348"/>
              <a:gd name="connsiteY5" fmla="*/ 3740727 h 4480251"/>
              <a:gd name="connsiteX6" fmla="*/ 822036 w 1596348"/>
              <a:gd name="connsiteY6" fmla="*/ 0 h 4480251"/>
              <a:gd name="connsiteX0" fmla="*/ 0 w 1596348"/>
              <a:gd name="connsiteY0" fmla="*/ 92364 h 4491009"/>
              <a:gd name="connsiteX1" fmla="*/ 563418 w 1596348"/>
              <a:gd name="connsiteY1" fmla="*/ 3694545 h 4491009"/>
              <a:gd name="connsiteX2" fmla="*/ 803563 w 1596348"/>
              <a:gd name="connsiteY2" fmla="*/ 4414982 h 4491009"/>
              <a:gd name="connsiteX3" fmla="*/ 1366982 w 1596348"/>
              <a:gd name="connsiteY3" fmla="*/ 4451927 h 4491009"/>
              <a:gd name="connsiteX4" fmla="*/ 1542473 w 1596348"/>
              <a:gd name="connsiteY4" fmla="*/ 4257964 h 4491009"/>
              <a:gd name="connsiteX5" fmla="*/ 1533236 w 1596348"/>
              <a:gd name="connsiteY5" fmla="*/ 3740727 h 4491009"/>
              <a:gd name="connsiteX6" fmla="*/ 822036 w 1596348"/>
              <a:gd name="connsiteY6" fmla="*/ 0 h 4491009"/>
              <a:gd name="connsiteX0" fmla="*/ 0 w 1611745"/>
              <a:gd name="connsiteY0" fmla="*/ 92364 h 4487909"/>
              <a:gd name="connsiteX1" fmla="*/ 563418 w 1611745"/>
              <a:gd name="connsiteY1" fmla="*/ 3694545 h 4487909"/>
              <a:gd name="connsiteX2" fmla="*/ 803563 w 1611745"/>
              <a:gd name="connsiteY2" fmla="*/ 4414982 h 4487909"/>
              <a:gd name="connsiteX3" fmla="*/ 1366982 w 1611745"/>
              <a:gd name="connsiteY3" fmla="*/ 4451927 h 4487909"/>
              <a:gd name="connsiteX4" fmla="*/ 1579419 w 1611745"/>
              <a:gd name="connsiteY4" fmla="*/ 4313382 h 4487909"/>
              <a:gd name="connsiteX5" fmla="*/ 1533236 w 1611745"/>
              <a:gd name="connsiteY5" fmla="*/ 3740727 h 4487909"/>
              <a:gd name="connsiteX6" fmla="*/ 822036 w 1611745"/>
              <a:gd name="connsiteY6" fmla="*/ 0 h 4487909"/>
              <a:gd name="connsiteX0" fmla="*/ 0 w 1611745"/>
              <a:gd name="connsiteY0" fmla="*/ 92364 h 4513522"/>
              <a:gd name="connsiteX1" fmla="*/ 563418 w 1611745"/>
              <a:gd name="connsiteY1" fmla="*/ 3694545 h 4513522"/>
              <a:gd name="connsiteX2" fmla="*/ 785090 w 1611745"/>
              <a:gd name="connsiteY2" fmla="*/ 4451928 h 4513522"/>
              <a:gd name="connsiteX3" fmla="*/ 1366982 w 1611745"/>
              <a:gd name="connsiteY3" fmla="*/ 4451927 h 4513522"/>
              <a:gd name="connsiteX4" fmla="*/ 1579419 w 1611745"/>
              <a:gd name="connsiteY4" fmla="*/ 4313382 h 4513522"/>
              <a:gd name="connsiteX5" fmla="*/ 1533236 w 1611745"/>
              <a:gd name="connsiteY5" fmla="*/ 3740727 h 4513522"/>
              <a:gd name="connsiteX6" fmla="*/ 822036 w 1611745"/>
              <a:gd name="connsiteY6" fmla="*/ 0 h 4513522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13133"/>
              <a:gd name="connsiteX1" fmla="*/ 563418 w 1633936"/>
              <a:gd name="connsiteY1" fmla="*/ 3694545 h 4513133"/>
              <a:gd name="connsiteX2" fmla="*/ 785090 w 1633936"/>
              <a:gd name="connsiteY2" fmla="*/ 4451928 h 4513133"/>
              <a:gd name="connsiteX3" fmla="*/ 1366982 w 1633936"/>
              <a:gd name="connsiteY3" fmla="*/ 4451927 h 4513133"/>
              <a:gd name="connsiteX4" fmla="*/ 1616365 w 1633936"/>
              <a:gd name="connsiteY4" fmla="*/ 4322618 h 4513133"/>
              <a:gd name="connsiteX5" fmla="*/ 1533236 w 1633936"/>
              <a:gd name="connsiteY5" fmla="*/ 3740727 h 4513133"/>
              <a:gd name="connsiteX6" fmla="*/ 822036 w 1633936"/>
              <a:gd name="connsiteY6" fmla="*/ 0 h 4513133"/>
              <a:gd name="connsiteX0" fmla="*/ 0 w 1633936"/>
              <a:gd name="connsiteY0" fmla="*/ 92364 h 4504978"/>
              <a:gd name="connsiteX1" fmla="*/ 563418 w 1633936"/>
              <a:gd name="connsiteY1" fmla="*/ 3694545 h 4504978"/>
              <a:gd name="connsiteX2" fmla="*/ 785090 w 1633936"/>
              <a:gd name="connsiteY2" fmla="*/ 4451928 h 4504978"/>
              <a:gd name="connsiteX3" fmla="*/ 1366982 w 1633936"/>
              <a:gd name="connsiteY3" fmla="*/ 4451927 h 4504978"/>
              <a:gd name="connsiteX4" fmla="*/ 1616365 w 1633936"/>
              <a:gd name="connsiteY4" fmla="*/ 4322618 h 4504978"/>
              <a:gd name="connsiteX5" fmla="*/ 1533236 w 1633936"/>
              <a:gd name="connsiteY5" fmla="*/ 3740727 h 4504978"/>
              <a:gd name="connsiteX6" fmla="*/ 822036 w 1633936"/>
              <a:gd name="connsiteY6" fmla="*/ 0 h 4504978"/>
              <a:gd name="connsiteX0" fmla="*/ 0 w 1655347"/>
              <a:gd name="connsiteY0" fmla="*/ 92364 h 4510450"/>
              <a:gd name="connsiteX1" fmla="*/ 563418 w 1655347"/>
              <a:gd name="connsiteY1" fmla="*/ 3694545 h 4510450"/>
              <a:gd name="connsiteX2" fmla="*/ 785090 w 1655347"/>
              <a:gd name="connsiteY2" fmla="*/ 4451928 h 4510450"/>
              <a:gd name="connsiteX3" fmla="*/ 1366982 w 1655347"/>
              <a:gd name="connsiteY3" fmla="*/ 4451927 h 4510450"/>
              <a:gd name="connsiteX4" fmla="*/ 1644074 w 1655347"/>
              <a:gd name="connsiteY4" fmla="*/ 4202545 h 4510450"/>
              <a:gd name="connsiteX5" fmla="*/ 1533236 w 1655347"/>
              <a:gd name="connsiteY5" fmla="*/ 3740727 h 4510450"/>
              <a:gd name="connsiteX6" fmla="*/ 822036 w 1655347"/>
              <a:gd name="connsiteY6" fmla="*/ 0 h 4510450"/>
              <a:gd name="connsiteX0" fmla="*/ 0 w 1563290"/>
              <a:gd name="connsiteY0" fmla="*/ 92364 h 4536834"/>
              <a:gd name="connsiteX1" fmla="*/ 563418 w 1563290"/>
              <a:gd name="connsiteY1" fmla="*/ 3694545 h 4536834"/>
              <a:gd name="connsiteX2" fmla="*/ 785090 w 1563290"/>
              <a:gd name="connsiteY2" fmla="*/ 4451928 h 4536834"/>
              <a:gd name="connsiteX3" fmla="*/ 1366982 w 1563290"/>
              <a:gd name="connsiteY3" fmla="*/ 4451927 h 4536834"/>
              <a:gd name="connsiteX4" fmla="*/ 1533236 w 1563290"/>
              <a:gd name="connsiteY4" fmla="*/ 3740727 h 4536834"/>
              <a:gd name="connsiteX5" fmla="*/ 822036 w 1563290"/>
              <a:gd name="connsiteY5" fmla="*/ 0 h 4536834"/>
              <a:gd name="connsiteX0" fmla="*/ 0 w 1592454"/>
              <a:gd name="connsiteY0" fmla="*/ 92364 h 4543736"/>
              <a:gd name="connsiteX1" fmla="*/ 563418 w 1592454"/>
              <a:gd name="connsiteY1" fmla="*/ 3694545 h 4543736"/>
              <a:gd name="connsiteX2" fmla="*/ 785090 w 1592454"/>
              <a:gd name="connsiteY2" fmla="*/ 4451928 h 4543736"/>
              <a:gd name="connsiteX3" fmla="*/ 1487054 w 1592454"/>
              <a:gd name="connsiteY3" fmla="*/ 4451927 h 4543736"/>
              <a:gd name="connsiteX4" fmla="*/ 1533236 w 1592454"/>
              <a:gd name="connsiteY4" fmla="*/ 3740727 h 4543736"/>
              <a:gd name="connsiteX5" fmla="*/ 822036 w 1592454"/>
              <a:gd name="connsiteY5" fmla="*/ 0 h 4543736"/>
              <a:gd name="connsiteX0" fmla="*/ 0 w 1611748"/>
              <a:gd name="connsiteY0" fmla="*/ 92364 h 4540363"/>
              <a:gd name="connsiteX1" fmla="*/ 563418 w 1611748"/>
              <a:gd name="connsiteY1" fmla="*/ 3694545 h 4540363"/>
              <a:gd name="connsiteX2" fmla="*/ 785090 w 1611748"/>
              <a:gd name="connsiteY2" fmla="*/ 4451928 h 4540363"/>
              <a:gd name="connsiteX3" fmla="*/ 1487054 w 1611748"/>
              <a:gd name="connsiteY3" fmla="*/ 4451927 h 4540363"/>
              <a:gd name="connsiteX4" fmla="*/ 1533236 w 1611748"/>
              <a:gd name="connsiteY4" fmla="*/ 3740727 h 4540363"/>
              <a:gd name="connsiteX5" fmla="*/ 822036 w 1611748"/>
              <a:gd name="connsiteY5" fmla="*/ 0 h 4540363"/>
              <a:gd name="connsiteX0" fmla="*/ 0 w 1582750"/>
              <a:gd name="connsiteY0" fmla="*/ 92364 h 4562031"/>
              <a:gd name="connsiteX1" fmla="*/ 563418 w 1582750"/>
              <a:gd name="connsiteY1" fmla="*/ 3694545 h 4562031"/>
              <a:gd name="connsiteX2" fmla="*/ 785090 w 1582750"/>
              <a:gd name="connsiteY2" fmla="*/ 4451928 h 4562031"/>
              <a:gd name="connsiteX3" fmla="*/ 1413163 w 1582750"/>
              <a:gd name="connsiteY3" fmla="*/ 4488872 h 4562031"/>
              <a:gd name="connsiteX4" fmla="*/ 1533236 w 1582750"/>
              <a:gd name="connsiteY4" fmla="*/ 3740727 h 4562031"/>
              <a:gd name="connsiteX5" fmla="*/ 822036 w 1582750"/>
              <a:gd name="connsiteY5" fmla="*/ 0 h 4562031"/>
              <a:gd name="connsiteX0" fmla="*/ 0 w 1599094"/>
              <a:gd name="connsiteY0" fmla="*/ 92364 h 4556284"/>
              <a:gd name="connsiteX1" fmla="*/ 563418 w 1599094"/>
              <a:gd name="connsiteY1" fmla="*/ 3694545 h 4556284"/>
              <a:gd name="connsiteX2" fmla="*/ 785090 w 1599094"/>
              <a:gd name="connsiteY2" fmla="*/ 4451928 h 4556284"/>
              <a:gd name="connsiteX3" fmla="*/ 1459345 w 1599094"/>
              <a:gd name="connsiteY3" fmla="*/ 4479636 h 4556284"/>
              <a:gd name="connsiteX4" fmla="*/ 1533236 w 1599094"/>
              <a:gd name="connsiteY4" fmla="*/ 3740727 h 4556284"/>
              <a:gd name="connsiteX5" fmla="*/ 822036 w 1599094"/>
              <a:gd name="connsiteY5" fmla="*/ 0 h 4556284"/>
              <a:gd name="connsiteX0" fmla="*/ 0 w 1599094"/>
              <a:gd name="connsiteY0" fmla="*/ 92364 h 4574147"/>
              <a:gd name="connsiteX1" fmla="*/ 563418 w 1599094"/>
              <a:gd name="connsiteY1" fmla="*/ 3694545 h 4574147"/>
              <a:gd name="connsiteX2" fmla="*/ 785090 w 1599094"/>
              <a:gd name="connsiteY2" fmla="*/ 4451928 h 4574147"/>
              <a:gd name="connsiteX3" fmla="*/ 1459345 w 1599094"/>
              <a:gd name="connsiteY3" fmla="*/ 4507345 h 4574147"/>
              <a:gd name="connsiteX4" fmla="*/ 1533236 w 1599094"/>
              <a:gd name="connsiteY4" fmla="*/ 3740727 h 4574147"/>
              <a:gd name="connsiteX5" fmla="*/ 822036 w 1599094"/>
              <a:gd name="connsiteY5" fmla="*/ 0 h 4574147"/>
              <a:gd name="connsiteX0" fmla="*/ 0 w 1590390"/>
              <a:gd name="connsiteY0" fmla="*/ 92364 h 4586039"/>
              <a:gd name="connsiteX1" fmla="*/ 563418 w 1590390"/>
              <a:gd name="connsiteY1" fmla="*/ 3694545 h 4586039"/>
              <a:gd name="connsiteX2" fmla="*/ 785090 w 1590390"/>
              <a:gd name="connsiteY2" fmla="*/ 4451928 h 4586039"/>
              <a:gd name="connsiteX3" fmla="*/ 1459345 w 1590390"/>
              <a:gd name="connsiteY3" fmla="*/ 4507345 h 4586039"/>
              <a:gd name="connsiteX4" fmla="*/ 1533236 w 1590390"/>
              <a:gd name="connsiteY4" fmla="*/ 3740727 h 4586039"/>
              <a:gd name="connsiteX5" fmla="*/ 822036 w 1590390"/>
              <a:gd name="connsiteY5" fmla="*/ 0 h 4586039"/>
              <a:gd name="connsiteX0" fmla="*/ 0 w 1590390"/>
              <a:gd name="connsiteY0" fmla="*/ 92364 h 4556107"/>
              <a:gd name="connsiteX1" fmla="*/ 563418 w 1590390"/>
              <a:gd name="connsiteY1" fmla="*/ 3694545 h 4556107"/>
              <a:gd name="connsiteX2" fmla="*/ 785090 w 1590390"/>
              <a:gd name="connsiteY2" fmla="*/ 4451928 h 4556107"/>
              <a:gd name="connsiteX3" fmla="*/ 1459345 w 1590390"/>
              <a:gd name="connsiteY3" fmla="*/ 4461163 h 4556107"/>
              <a:gd name="connsiteX4" fmla="*/ 1533236 w 1590390"/>
              <a:gd name="connsiteY4" fmla="*/ 3740727 h 4556107"/>
              <a:gd name="connsiteX5" fmla="*/ 822036 w 1590390"/>
              <a:gd name="connsiteY5" fmla="*/ 0 h 4556107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22036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45445"/>
              <a:gd name="connsiteX1" fmla="*/ 563418 w 1596096"/>
              <a:gd name="connsiteY1" fmla="*/ 3694545 h 4545445"/>
              <a:gd name="connsiteX2" fmla="*/ 785090 w 1596096"/>
              <a:gd name="connsiteY2" fmla="*/ 4451928 h 4545445"/>
              <a:gd name="connsiteX3" fmla="*/ 1459345 w 1596096"/>
              <a:gd name="connsiteY3" fmla="*/ 4461163 h 4545445"/>
              <a:gd name="connsiteX4" fmla="*/ 1533236 w 1596096"/>
              <a:gd name="connsiteY4" fmla="*/ 3740727 h 4545445"/>
              <a:gd name="connsiteX5" fmla="*/ 877455 w 1596096"/>
              <a:gd name="connsiteY5" fmla="*/ 0 h 4545445"/>
              <a:gd name="connsiteX0" fmla="*/ 0 w 1596096"/>
              <a:gd name="connsiteY0" fmla="*/ 92364 h 4563798"/>
              <a:gd name="connsiteX1" fmla="*/ 563418 w 1596096"/>
              <a:gd name="connsiteY1" fmla="*/ 3694545 h 4563798"/>
              <a:gd name="connsiteX2" fmla="*/ 785090 w 1596096"/>
              <a:gd name="connsiteY2" fmla="*/ 4451928 h 4563798"/>
              <a:gd name="connsiteX3" fmla="*/ 1459345 w 1596096"/>
              <a:gd name="connsiteY3" fmla="*/ 4461163 h 4563798"/>
              <a:gd name="connsiteX4" fmla="*/ 1533236 w 1596096"/>
              <a:gd name="connsiteY4" fmla="*/ 3740727 h 4563798"/>
              <a:gd name="connsiteX5" fmla="*/ 877455 w 1596096"/>
              <a:gd name="connsiteY5" fmla="*/ 0 h 4563798"/>
              <a:gd name="connsiteX0" fmla="*/ 0 w 1596096"/>
              <a:gd name="connsiteY0" fmla="*/ 92364 h 4531802"/>
              <a:gd name="connsiteX1" fmla="*/ 563418 w 1596096"/>
              <a:gd name="connsiteY1" fmla="*/ 3694545 h 4531802"/>
              <a:gd name="connsiteX2" fmla="*/ 785090 w 1596096"/>
              <a:gd name="connsiteY2" fmla="*/ 4451928 h 4531802"/>
              <a:gd name="connsiteX3" fmla="*/ 1459345 w 1596096"/>
              <a:gd name="connsiteY3" fmla="*/ 4461163 h 4531802"/>
              <a:gd name="connsiteX4" fmla="*/ 1533236 w 1596096"/>
              <a:gd name="connsiteY4" fmla="*/ 3740727 h 4531802"/>
              <a:gd name="connsiteX5" fmla="*/ 877455 w 1596096"/>
              <a:gd name="connsiteY5" fmla="*/ 0 h 4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096" h="4531802">
                <a:moveTo>
                  <a:pt x="0" y="92364"/>
                </a:moveTo>
                <a:cubicBezTo>
                  <a:pt x="213206" y="1534776"/>
                  <a:pt x="432570" y="2967951"/>
                  <a:pt x="563418" y="3694545"/>
                </a:cubicBezTo>
                <a:cubicBezTo>
                  <a:pt x="694266" y="4421139"/>
                  <a:pt x="688441" y="4362352"/>
                  <a:pt x="785090" y="4451928"/>
                </a:cubicBezTo>
                <a:cubicBezTo>
                  <a:pt x="881739" y="4541504"/>
                  <a:pt x="1288472" y="4570459"/>
                  <a:pt x="1459345" y="4461163"/>
                </a:cubicBezTo>
                <a:cubicBezTo>
                  <a:pt x="1630218" y="4351867"/>
                  <a:pt x="1624060" y="4482715"/>
                  <a:pt x="1533236" y="3740727"/>
                </a:cubicBezTo>
                <a:cubicBezTo>
                  <a:pt x="1413163" y="3031066"/>
                  <a:pt x="1145309" y="1515533"/>
                  <a:pt x="877455" y="0"/>
                </a:cubicBezTo>
              </a:path>
            </a:pathLst>
          </a:cu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7D5B332F-3A74-462C-BD7A-659003A2B155}"/>
              </a:ext>
            </a:extLst>
          </p:cNvPr>
          <p:cNvCxnSpPr>
            <a:cxnSpLocks/>
          </p:cNvCxnSpPr>
          <p:nvPr/>
        </p:nvCxnSpPr>
        <p:spPr>
          <a:xfrm flipH="1">
            <a:off x="2598221" y="2879176"/>
            <a:ext cx="388139" cy="32608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B6D19689-AED5-4875-89EC-33B42918DABD}"/>
              </a:ext>
            </a:extLst>
          </p:cNvPr>
          <p:cNvCxnSpPr>
            <a:cxnSpLocks/>
          </p:cNvCxnSpPr>
          <p:nvPr/>
        </p:nvCxnSpPr>
        <p:spPr>
          <a:xfrm flipH="1">
            <a:off x="3268701" y="2923823"/>
            <a:ext cx="391910" cy="3239476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Arc 216">
            <a:extLst>
              <a:ext uri="{FF2B5EF4-FFF2-40B4-BE49-F238E27FC236}">
                <a16:creationId xmlns:a16="http://schemas.microsoft.com/office/drawing/2014/main" id="{F925A0E3-2DC1-43B6-BAAC-615D725E951C}"/>
              </a:ext>
            </a:extLst>
          </p:cNvPr>
          <p:cNvSpPr/>
          <p:nvPr/>
        </p:nvSpPr>
        <p:spPr>
          <a:xfrm rot="15097861" flipH="1">
            <a:off x="2816829" y="5167163"/>
            <a:ext cx="718256" cy="1325781"/>
          </a:xfrm>
          <a:prstGeom prst="arc">
            <a:avLst>
              <a:gd name="adj1" fmla="val 16696904"/>
              <a:gd name="adj2" fmla="val 21441244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FB77D3D-6E70-40BF-9017-055B2A5BC172}"/>
              </a:ext>
            </a:extLst>
          </p:cNvPr>
          <p:cNvSpPr/>
          <p:nvPr/>
        </p:nvSpPr>
        <p:spPr>
          <a:xfrm>
            <a:off x="1763215" y="5649613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A872A59-9F47-4C47-AF6B-C6D82CAF9FF1}"/>
              </a:ext>
            </a:extLst>
          </p:cNvPr>
          <p:cNvCxnSpPr/>
          <p:nvPr/>
        </p:nvCxnSpPr>
        <p:spPr>
          <a:xfrm flipH="1">
            <a:off x="1763215" y="564961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B608F4A-07A6-47DE-B167-781809399A64}"/>
              </a:ext>
            </a:extLst>
          </p:cNvPr>
          <p:cNvCxnSpPr/>
          <p:nvPr/>
        </p:nvCxnSpPr>
        <p:spPr>
          <a:xfrm flipH="1">
            <a:off x="1772451" y="5977503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BE5CF24-FA5B-4D86-A3DC-7614C44FBBA0}"/>
              </a:ext>
            </a:extLst>
          </p:cNvPr>
          <p:cNvSpPr/>
          <p:nvPr/>
        </p:nvSpPr>
        <p:spPr>
          <a:xfrm>
            <a:off x="1776989" y="3115815"/>
            <a:ext cx="540034" cy="33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520BE33B-B3B9-44F1-8839-6473C97DA8F9}"/>
              </a:ext>
            </a:extLst>
          </p:cNvPr>
          <p:cNvCxnSpPr/>
          <p:nvPr/>
        </p:nvCxnSpPr>
        <p:spPr>
          <a:xfrm flipH="1">
            <a:off x="1776989" y="311581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93F46AA-B582-4D8A-AB65-D7342337A664}"/>
              </a:ext>
            </a:extLst>
          </p:cNvPr>
          <p:cNvCxnSpPr/>
          <p:nvPr/>
        </p:nvCxnSpPr>
        <p:spPr>
          <a:xfrm flipH="1">
            <a:off x="1786225" y="3443705"/>
            <a:ext cx="517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790B237A-81A1-439A-9F55-F138D2A77662}"/>
              </a:ext>
            </a:extLst>
          </p:cNvPr>
          <p:cNvSpPr txBox="1"/>
          <p:nvPr/>
        </p:nvSpPr>
        <p:spPr>
          <a:xfrm>
            <a:off x="531895" y="4872023"/>
            <a:ext cx="175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Είσοδος Νερού</a:t>
            </a:r>
          </a:p>
          <a:p>
            <a:r>
              <a:rPr lang="el-GR"/>
              <a:t>(</a:t>
            </a:r>
            <a:r>
              <a:rPr lang="el-GR" err="1"/>
              <a:t>Θερμοστάτηση</a:t>
            </a:r>
            <a:r>
              <a:rPr lang="el-GR"/>
              <a:t>)</a:t>
            </a:r>
            <a:endParaRPr lang="en-US"/>
          </a:p>
        </p:txBody>
      </p:sp>
      <p:sp>
        <p:nvSpPr>
          <p:cNvPr id="225" name="Arrow: Right 224">
            <a:extLst>
              <a:ext uri="{FF2B5EF4-FFF2-40B4-BE49-F238E27FC236}">
                <a16:creationId xmlns:a16="http://schemas.microsoft.com/office/drawing/2014/main" id="{673D4C08-E270-42D6-A631-AC317D5FB186}"/>
              </a:ext>
            </a:extLst>
          </p:cNvPr>
          <p:cNvSpPr/>
          <p:nvPr/>
        </p:nvSpPr>
        <p:spPr>
          <a:xfrm>
            <a:off x="1127486" y="569525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Arrow: Right 225">
            <a:extLst>
              <a:ext uri="{FF2B5EF4-FFF2-40B4-BE49-F238E27FC236}">
                <a16:creationId xmlns:a16="http://schemas.microsoft.com/office/drawing/2014/main" id="{FFE64AE9-3804-4583-9C0C-522ED1BDACEE}"/>
              </a:ext>
            </a:extLst>
          </p:cNvPr>
          <p:cNvSpPr/>
          <p:nvPr/>
        </p:nvSpPr>
        <p:spPr>
          <a:xfrm flipH="1">
            <a:off x="1124072" y="3138483"/>
            <a:ext cx="598442" cy="2412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5DAFE04C-2143-42D1-B7A4-F6D8B1DF4E9C}"/>
              </a:ext>
            </a:extLst>
          </p:cNvPr>
          <p:cNvSpPr txBox="1"/>
          <p:nvPr/>
        </p:nvSpPr>
        <p:spPr>
          <a:xfrm>
            <a:off x="670007" y="3497011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/>
              <a:t>Έξοδος Νερού</a:t>
            </a: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FDDFAD3-38DB-43A2-9B26-7DB980D519DD}"/>
              </a:ext>
            </a:extLst>
          </p:cNvPr>
          <p:cNvSpPr/>
          <p:nvPr/>
        </p:nvSpPr>
        <p:spPr>
          <a:xfrm>
            <a:off x="3367915" y="2903066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0F826417-B5AB-4086-8325-152AEEDA5E28}"/>
              </a:ext>
            </a:extLst>
          </p:cNvPr>
          <p:cNvSpPr/>
          <p:nvPr/>
        </p:nvSpPr>
        <p:spPr>
          <a:xfrm>
            <a:off x="2349797" y="2900963"/>
            <a:ext cx="138222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ylinder 229">
            <a:extLst>
              <a:ext uri="{FF2B5EF4-FFF2-40B4-BE49-F238E27FC236}">
                <a16:creationId xmlns:a16="http://schemas.microsoft.com/office/drawing/2014/main" id="{67630B95-2C47-4075-B4B2-DF1B8CC2C7A6}"/>
              </a:ext>
            </a:extLst>
          </p:cNvPr>
          <p:cNvSpPr/>
          <p:nvPr/>
        </p:nvSpPr>
        <p:spPr>
          <a:xfrm flipV="1">
            <a:off x="3414171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ylinder 230">
            <a:extLst>
              <a:ext uri="{FF2B5EF4-FFF2-40B4-BE49-F238E27FC236}">
                <a16:creationId xmlns:a16="http://schemas.microsoft.com/office/drawing/2014/main" id="{BC6C29D9-0426-4B12-BFAB-8262E11963BC}"/>
              </a:ext>
            </a:extLst>
          </p:cNvPr>
          <p:cNvSpPr/>
          <p:nvPr/>
        </p:nvSpPr>
        <p:spPr>
          <a:xfrm>
            <a:off x="3359176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ylinder 231">
            <a:extLst>
              <a:ext uri="{FF2B5EF4-FFF2-40B4-BE49-F238E27FC236}">
                <a16:creationId xmlns:a16="http://schemas.microsoft.com/office/drawing/2014/main" id="{02DF2A90-3D51-4C35-AE0D-AD656CEEBC78}"/>
              </a:ext>
            </a:extLst>
          </p:cNvPr>
          <p:cNvSpPr/>
          <p:nvPr/>
        </p:nvSpPr>
        <p:spPr>
          <a:xfrm flipV="1">
            <a:off x="3414171" y="2978337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Cylinder 232">
            <a:extLst>
              <a:ext uri="{FF2B5EF4-FFF2-40B4-BE49-F238E27FC236}">
                <a16:creationId xmlns:a16="http://schemas.microsoft.com/office/drawing/2014/main" id="{B9F67933-0A0B-4E3E-AD2D-3694980DF8E1}"/>
              </a:ext>
            </a:extLst>
          </p:cNvPr>
          <p:cNvSpPr/>
          <p:nvPr/>
        </p:nvSpPr>
        <p:spPr>
          <a:xfrm flipV="1">
            <a:off x="2396049" y="1828698"/>
            <a:ext cx="45719" cy="109728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ylinder 233">
            <a:extLst>
              <a:ext uri="{FF2B5EF4-FFF2-40B4-BE49-F238E27FC236}">
                <a16:creationId xmlns:a16="http://schemas.microsoft.com/office/drawing/2014/main" id="{0AB48D27-9C3E-44BA-A7B7-213891A5B31D}"/>
              </a:ext>
            </a:extLst>
          </p:cNvPr>
          <p:cNvSpPr/>
          <p:nvPr/>
        </p:nvSpPr>
        <p:spPr>
          <a:xfrm>
            <a:off x="2341054" y="1304376"/>
            <a:ext cx="155708" cy="643758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ylinder 234">
            <a:extLst>
              <a:ext uri="{FF2B5EF4-FFF2-40B4-BE49-F238E27FC236}">
                <a16:creationId xmlns:a16="http://schemas.microsoft.com/office/drawing/2014/main" id="{FF1B352C-4D55-4592-8DC7-48A42D23490E}"/>
              </a:ext>
            </a:extLst>
          </p:cNvPr>
          <p:cNvSpPr/>
          <p:nvPr/>
        </p:nvSpPr>
        <p:spPr>
          <a:xfrm flipV="1">
            <a:off x="2396049" y="3061746"/>
            <a:ext cx="45719" cy="100584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56F42E8-6D61-49E4-B648-CCEBDC93B2ED}"/>
              </a:ext>
            </a:extLst>
          </p:cNvPr>
          <p:cNvSpPr txBox="1"/>
          <p:nvPr/>
        </p:nvSpPr>
        <p:spPr>
          <a:xfrm>
            <a:off x="1403886" y="586433"/>
            <a:ext cx="140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/>
              <a:t>Θερμόμετρα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BC1EFF65-5A5B-4BA2-9701-7334DF609E82}"/>
              </a:ext>
            </a:extLst>
          </p:cNvPr>
          <p:cNvCxnSpPr>
            <a:cxnSpLocks/>
            <a:stCxn id="236" idx="2"/>
          </p:cNvCxnSpPr>
          <p:nvPr/>
        </p:nvCxnSpPr>
        <p:spPr>
          <a:xfrm>
            <a:off x="2105553" y="955765"/>
            <a:ext cx="241923" cy="2530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10D131B-E86F-4DC3-97D1-B800EE76759D}"/>
              </a:ext>
            </a:extLst>
          </p:cNvPr>
          <p:cNvCxnSpPr>
            <a:cxnSpLocks/>
            <a:stCxn id="236" idx="2"/>
          </p:cNvCxnSpPr>
          <p:nvPr/>
        </p:nvCxnSpPr>
        <p:spPr>
          <a:xfrm>
            <a:off x="2105553" y="955765"/>
            <a:ext cx="1161199" cy="5739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D1B0CBBE-B88B-41A5-9D6E-33965C364EA8}"/>
              </a:ext>
            </a:extLst>
          </p:cNvPr>
          <p:cNvSpPr txBox="1"/>
          <p:nvPr/>
        </p:nvSpPr>
        <p:spPr>
          <a:xfrm>
            <a:off x="3357110" y="57192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/>
              <a:t>Η</a:t>
            </a:r>
            <a:r>
              <a:rPr lang="el-GR" b="1" baseline="-25000"/>
              <a:t>2</a:t>
            </a:r>
            <a:r>
              <a:rPr lang="el-GR" b="1"/>
              <a:t>Ο</a:t>
            </a:r>
            <a:endParaRPr lang="en-US" b="1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F58C47C5-F9F1-4DDD-9172-ADDC785DB731}"/>
              </a:ext>
            </a:extLst>
          </p:cNvPr>
          <p:cNvSpPr txBox="1"/>
          <p:nvPr/>
        </p:nvSpPr>
        <p:spPr>
          <a:xfrm>
            <a:off x="2113980" y="6394019"/>
            <a:ext cx="155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err="1">
                <a:solidFill>
                  <a:schemeClr val="accent6">
                    <a:lumMod val="75000"/>
                  </a:schemeClr>
                </a:solidFill>
              </a:rPr>
              <a:t>Γλυκερόλη</a:t>
            </a:r>
            <a:endParaRPr 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4A635D78-1000-44AE-9514-2D6D56FFDEEA}"/>
              </a:ext>
            </a:extLst>
          </p:cNvPr>
          <p:cNvCxnSpPr>
            <a:cxnSpLocks/>
          </p:cNvCxnSpPr>
          <p:nvPr/>
        </p:nvCxnSpPr>
        <p:spPr>
          <a:xfrm flipV="1">
            <a:off x="2875177" y="5581568"/>
            <a:ext cx="240777" cy="949541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>
            <a:extLst>
              <a:ext uri="{FF2B5EF4-FFF2-40B4-BE49-F238E27FC236}">
                <a16:creationId xmlns:a16="http://schemas.microsoft.com/office/drawing/2014/main" id="{D580E47D-C0C6-4649-B0E0-DAF1AA2166A0}"/>
              </a:ext>
            </a:extLst>
          </p:cNvPr>
          <p:cNvSpPr txBox="1"/>
          <p:nvPr/>
        </p:nvSpPr>
        <p:spPr>
          <a:xfrm>
            <a:off x="2281317" y="409179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1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5CB9FC6-5636-4375-8157-D67B0FF0072A}"/>
              </a:ext>
            </a:extLst>
          </p:cNvPr>
          <p:cNvSpPr txBox="1"/>
          <p:nvPr/>
        </p:nvSpPr>
        <p:spPr>
          <a:xfrm>
            <a:off x="3494522" y="377150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Τ</a:t>
            </a:r>
            <a:r>
              <a:rPr lang="el-GR" b="1" baseline="-25000">
                <a:solidFill>
                  <a:srgbClr val="FF0000"/>
                </a:solidFill>
              </a:rPr>
              <a:t>2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C6C400-B646-4D1D-925E-DB91F1E652CC}"/>
              </a:ext>
            </a:extLst>
          </p:cNvPr>
          <p:cNvSpPr/>
          <p:nvPr/>
        </p:nvSpPr>
        <p:spPr>
          <a:xfrm>
            <a:off x="3029991" y="3624111"/>
            <a:ext cx="295563" cy="292608"/>
          </a:xfrm>
          <a:prstGeom prst="ellipse">
            <a:avLst/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AAA6CB-5CE0-476B-81D9-1D549999DD4E}"/>
              </a:ext>
            </a:extLst>
          </p:cNvPr>
          <p:cNvCxnSpPr>
            <a:cxnSpLocks/>
          </p:cNvCxnSpPr>
          <p:nvPr/>
        </p:nvCxnSpPr>
        <p:spPr>
          <a:xfrm flipH="1" flipV="1">
            <a:off x="3171786" y="578703"/>
            <a:ext cx="7736" cy="30556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FFB0528-82E4-4C70-93FE-4FCAF56A1E05}"/>
              </a:ext>
            </a:extLst>
          </p:cNvPr>
          <p:cNvGrpSpPr/>
          <p:nvPr/>
        </p:nvGrpSpPr>
        <p:grpSpPr>
          <a:xfrm>
            <a:off x="3065130" y="531012"/>
            <a:ext cx="210312" cy="210663"/>
            <a:chOff x="8224229" y="1802864"/>
            <a:chExt cx="637474" cy="674255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E00A1EB-8D94-40D2-8938-CAE5311396BD}"/>
                </a:ext>
              </a:extLst>
            </p:cNvPr>
            <p:cNvGrpSpPr/>
            <p:nvPr/>
          </p:nvGrpSpPr>
          <p:grpSpPr>
            <a:xfrm>
              <a:off x="8224229" y="1802864"/>
              <a:ext cx="637474" cy="674255"/>
              <a:chOff x="8220824" y="1097609"/>
              <a:chExt cx="914400" cy="914400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20E7F04-55EC-438E-978F-F01BD173354F}"/>
                  </a:ext>
                </a:extLst>
              </p:cNvPr>
              <p:cNvSpPr/>
              <p:nvPr/>
            </p:nvSpPr>
            <p:spPr>
              <a:xfrm>
                <a:off x="8220824" y="1097609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A046F48-D1C6-4331-B436-C6B2905ED6FE}"/>
                  </a:ext>
                </a:extLst>
              </p:cNvPr>
              <p:cNvSpPr/>
              <p:nvPr/>
            </p:nvSpPr>
            <p:spPr>
              <a:xfrm>
                <a:off x="8385416" y="1262293"/>
                <a:ext cx="585216" cy="585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tar: 10 Points 139">
                <a:extLst>
                  <a:ext uri="{FF2B5EF4-FFF2-40B4-BE49-F238E27FC236}">
                    <a16:creationId xmlns:a16="http://schemas.microsoft.com/office/drawing/2014/main" id="{E79E318F-BECD-4A63-8F22-3D712ACF56EB}"/>
                  </a:ext>
                </a:extLst>
              </p:cNvPr>
              <p:cNvSpPr/>
              <p:nvPr/>
            </p:nvSpPr>
            <p:spPr>
              <a:xfrm>
                <a:off x="8266544" y="1145309"/>
                <a:ext cx="822960" cy="819000"/>
              </a:xfrm>
              <a:prstGeom prst="star10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7DFD2D8-6442-467C-9E01-CD03824B87EA}"/>
                </a:ext>
              </a:extLst>
            </p:cNvPr>
            <p:cNvSpPr/>
            <p:nvPr/>
          </p:nvSpPr>
          <p:spPr>
            <a:xfrm>
              <a:off x="8474386" y="207141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11A344B-2F5F-4902-8774-1374D7F79A93}"/>
                </a:ext>
              </a:extLst>
            </p:cNvPr>
            <p:cNvSpPr/>
            <p:nvPr/>
          </p:nvSpPr>
          <p:spPr>
            <a:xfrm>
              <a:off x="8520106" y="2117131"/>
              <a:ext cx="45720" cy="45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EECF208-488D-4066-AE1F-96E67E89FE59}"/>
              </a:ext>
            </a:extLst>
          </p:cNvPr>
          <p:cNvCxnSpPr>
            <a:cxnSpLocks/>
          </p:cNvCxnSpPr>
          <p:nvPr/>
        </p:nvCxnSpPr>
        <p:spPr>
          <a:xfrm>
            <a:off x="6997177" y="5470790"/>
            <a:ext cx="0" cy="125327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8D3880F6-6825-44E2-B365-1E150D936DF1}"/>
              </a:ext>
            </a:extLst>
          </p:cNvPr>
          <p:cNvSpPr txBox="1"/>
          <p:nvPr/>
        </p:nvSpPr>
        <p:spPr>
          <a:xfrm>
            <a:off x="7062733" y="5281790"/>
            <a:ext cx="180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/>
              <a:t>Θέση Ισορροπίας</a:t>
            </a:r>
            <a:endParaRPr lang="en-US" i="1"/>
          </a:p>
        </p:txBody>
      </p: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23419EF3-50D9-4793-A1B8-B0B64648CFD6}"/>
              </a:ext>
            </a:extLst>
          </p:cNvPr>
          <p:cNvCxnSpPr>
            <a:cxnSpLocks/>
            <a:stCxn id="128" idx="2"/>
          </p:cNvCxnSpPr>
          <p:nvPr/>
        </p:nvCxnSpPr>
        <p:spPr>
          <a:xfrm flipH="1">
            <a:off x="3275442" y="2606301"/>
            <a:ext cx="682189" cy="10280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Action Button: Get Information 246">
            <a:hlinkClick r:id="rId3" highlightClick="1"/>
            <a:extLst>
              <a:ext uri="{FF2B5EF4-FFF2-40B4-BE49-F238E27FC236}">
                <a16:creationId xmlns:a16="http://schemas.microsoft.com/office/drawing/2014/main" id="{F82CC9A9-4497-4584-A8E6-387032FED2CD}"/>
              </a:ext>
            </a:extLst>
          </p:cNvPr>
          <p:cNvSpPr/>
          <p:nvPr/>
        </p:nvSpPr>
        <p:spPr>
          <a:xfrm>
            <a:off x="8810395" y="397399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Action Button: Get Information 247">
            <a:hlinkClick r:id="rId4" highlightClick="1"/>
            <a:extLst>
              <a:ext uri="{FF2B5EF4-FFF2-40B4-BE49-F238E27FC236}">
                <a16:creationId xmlns:a16="http://schemas.microsoft.com/office/drawing/2014/main" id="{6BA04E66-56C5-43D0-9518-A728B0A9EE25}"/>
              </a:ext>
            </a:extLst>
          </p:cNvPr>
          <p:cNvSpPr/>
          <p:nvPr/>
        </p:nvSpPr>
        <p:spPr>
          <a:xfrm>
            <a:off x="8810395" y="2653885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7C1C9-167E-4B3A-8AB2-10DDA36D7ACB}"/>
              </a:ext>
            </a:extLst>
          </p:cNvPr>
          <p:cNvSpPr txBox="1"/>
          <p:nvPr/>
        </p:nvSpPr>
        <p:spPr>
          <a:xfrm>
            <a:off x="7540092" y="2238471"/>
            <a:ext cx="302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7030A0"/>
                </a:solidFill>
              </a:rPr>
              <a:t>Ένα Εύκολο Πείραμα στο Σπίτι</a:t>
            </a:r>
            <a:endParaRPr lang="en-US" i="1">
              <a:solidFill>
                <a:srgbClr val="7030A0"/>
              </a:solidFill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F8163B41-72E9-4A6E-BBF2-E8E63AB7BCCF}"/>
              </a:ext>
            </a:extLst>
          </p:cNvPr>
          <p:cNvSpPr txBox="1"/>
          <p:nvPr/>
        </p:nvSpPr>
        <p:spPr>
          <a:xfrm>
            <a:off x="7358504" y="3503183"/>
            <a:ext cx="33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>
                <a:solidFill>
                  <a:srgbClr val="7030A0"/>
                </a:solidFill>
              </a:rPr>
              <a:t>Για την Επανάληψη της Μέτρησης</a:t>
            </a:r>
            <a:endParaRPr lang="en-US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19" grpId="0"/>
      <p:bldP spid="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2452D1E-EC77-4F92-A5BF-89709DA07A86}"/>
              </a:ext>
            </a:extLst>
          </p:cNvPr>
          <p:cNvSpPr/>
          <p:nvPr/>
        </p:nvSpPr>
        <p:spPr>
          <a:xfrm>
            <a:off x="3777305" y="1242670"/>
            <a:ext cx="2806766" cy="1278296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3B8510-08B3-43C9-8D29-79B09FDBF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1" t="36052" b="26592"/>
          <a:stretch/>
        </p:blipFill>
        <p:spPr>
          <a:xfrm>
            <a:off x="102996" y="2958492"/>
            <a:ext cx="3271737" cy="25472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CCEF3E-E42E-43F2-8526-32642A03822D}"/>
              </a:ext>
            </a:extLst>
          </p:cNvPr>
          <p:cNvCxnSpPr/>
          <p:nvPr/>
        </p:nvCxnSpPr>
        <p:spPr>
          <a:xfrm>
            <a:off x="1715256" y="4264781"/>
            <a:ext cx="0" cy="68113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C1B691-1A90-4253-BEEF-2A1AFDA00E0F}"/>
              </a:ext>
            </a:extLst>
          </p:cNvPr>
          <p:cNvCxnSpPr>
            <a:cxnSpLocks/>
          </p:cNvCxnSpPr>
          <p:nvPr/>
        </p:nvCxnSpPr>
        <p:spPr>
          <a:xfrm flipV="1">
            <a:off x="1785518" y="3555653"/>
            <a:ext cx="0" cy="681135"/>
          </a:xfrm>
          <a:prstGeom prst="straightConnector1">
            <a:avLst/>
          </a:prstGeom>
          <a:ln w="38100">
            <a:solidFill>
              <a:srgbClr val="0000FF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F3173-C413-4DD7-95CC-902BC25E1F28}"/>
              </a:ext>
            </a:extLst>
          </p:cNvPr>
          <p:cNvCxnSpPr>
            <a:cxnSpLocks/>
          </p:cNvCxnSpPr>
          <p:nvPr/>
        </p:nvCxnSpPr>
        <p:spPr>
          <a:xfrm flipV="1">
            <a:off x="1639339" y="3555654"/>
            <a:ext cx="0" cy="681135"/>
          </a:xfrm>
          <a:prstGeom prst="straightConnector1">
            <a:avLst/>
          </a:prstGeom>
          <a:ln w="38100">
            <a:solidFill>
              <a:srgbClr val="7030A0"/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88706-A3FE-4F94-A761-4713BF4BCE96}"/>
              </a:ext>
            </a:extLst>
          </p:cNvPr>
          <p:cNvSpPr txBox="1"/>
          <p:nvPr/>
        </p:nvSpPr>
        <p:spPr>
          <a:xfrm>
            <a:off x="1785518" y="476125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/>
              <a:t>F</a:t>
            </a:r>
            <a:r>
              <a:rPr lang="en-US" sz="2400" b="1" baseline="-25000" err="1"/>
              <a:t>g</a:t>
            </a:r>
            <a:endParaRPr lang="en-US" sz="2400" b="1" baseline="-25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BAD53-195E-4DC9-A9D9-7BBD16384541}"/>
              </a:ext>
            </a:extLst>
          </p:cNvPr>
          <p:cNvSpPr txBox="1"/>
          <p:nvPr/>
        </p:nvSpPr>
        <p:spPr>
          <a:xfrm>
            <a:off x="1187087" y="3135201"/>
            <a:ext cx="43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F</a:t>
            </a:r>
            <a:r>
              <a:rPr lang="en-US" sz="2400" b="1" baseline="-2500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579E7-09EA-41A2-8263-C058BF790FB1}"/>
              </a:ext>
            </a:extLst>
          </p:cNvPr>
          <p:cNvSpPr txBox="1"/>
          <p:nvPr/>
        </p:nvSpPr>
        <p:spPr>
          <a:xfrm>
            <a:off x="1787747" y="3158050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F</a:t>
            </a:r>
            <a:r>
              <a:rPr lang="en-US" sz="2400" b="1" baseline="-2500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1BF85-F1B8-4732-B6C3-115EBBFF4847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CA844-1E72-45E2-907A-44048C7EE551}"/>
              </a:ext>
            </a:extLst>
          </p:cNvPr>
          <p:cNvSpPr txBox="1"/>
          <p:nvPr/>
        </p:nvSpPr>
        <p:spPr>
          <a:xfrm>
            <a:off x="2341670" y="89372"/>
            <a:ext cx="750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Η Κίνηση της Σφαίρας κατά τη Μεταφορά Ορμής</a:t>
            </a:r>
            <a:endParaRPr lang="el-GR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99B633-2445-42B2-AFB7-A1F936FA3D1D}"/>
              </a:ext>
            </a:extLst>
          </p:cNvPr>
          <p:cNvSpPr/>
          <p:nvPr/>
        </p:nvSpPr>
        <p:spPr>
          <a:xfrm>
            <a:off x="172759" y="1220283"/>
            <a:ext cx="3476858" cy="1278296"/>
          </a:xfrm>
          <a:prstGeom prst="roundRect">
            <a:avLst/>
          </a:prstGeom>
          <a:solidFill>
            <a:srgbClr val="EDD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84E96-9EEA-4969-A1F4-157B338C01DF}"/>
              </a:ext>
            </a:extLst>
          </p:cNvPr>
          <p:cNvSpPr txBox="1"/>
          <p:nvPr/>
        </p:nvSpPr>
        <p:spPr>
          <a:xfrm>
            <a:off x="285939" y="1281340"/>
            <a:ext cx="30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/>
              <a:t>Βάρος: </a:t>
            </a:r>
            <a:r>
              <a:rPr lang="en-US" err="1"/>
              <a:t>Fg</a:t>
            </a:r>
            <a:r>
              <a:rPr lang="en-US"/>
              <a:t> = m </a:t>
            </a:r>
            <a:r>
              <a:rPr lang="en-US">
                <a:sym typeface="Symbol" panose="05050102010706020507" pitchFamily="18" charset="2"/>
              </a:rPr>
              <a:t> g = </a:t>
            </a:r>
            <a:r>
              <a:rPr lang="el-GR">
                <a:sym typeface="Symbol" panose="05050102010706020507" pitchFamily="18" charset="2"/>
              </a:rPr>
              <a:t>ρ</a:t>
            </a:r>
            <a:r>
              <a:rPr lang="en-US" baseline="-25000">
                <a:sym typeface="Symbol" panose="05050102010706020507" pitchFamily="18" charset="2"/>
              </a:rPr>
              <a:t>s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V</a:t>
            </a:r>
            <a:r>
              <a:rPr lang="en-US" baseline="-25000">
                <a:sym typeface="Symbol" panose="05050102010706020507" pitchFamily="18" charset="2"/>
              </a:rPr>
              <a:t>s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g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D7C377-C655-4824-BBE8-10BF97FCF333}"/>
                  </a:ext>
                </a:extLst>
              </p:cNvPr>
              <p:cNvSpPr txBox="1"/>
              <p:nvPr/>
            </p:nvSpPr>
            <p:spPr>
              <a:xfrm>
                <a:off x="285939" y="1673999"/>
                <a:ext cx="2479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/>
                  <a:t>Άνωση: </a:t>
                </a:r>
                <a:r>
                  <a:rPr lang="en-US"/>
                  <a:t>F</a:t>
                </a:r>
                <a:r>
                  <a:rPr lang="el-GR" baseline="-25000"/>
                  <a:t>Α</a:t>
                </a:r>
                <a:r>
                  <a:rPr lang="en-US"/>
                  <a:t> = </a:t>
                </a:r>
                <a:r>
                  <a:rPr lang="el-GR"/>
                  <a:t>-</a:t>
                </a:r>
                <a:r>
                  <a:rPr lang="el-GR">
                    <a:sym typeface="Symbol" panose="05050102010706020507" pitchFamily="18" charset="2"/>
                  </a:rPr>
                  <a:t>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/>
                  <a:t> </a:t>
                </a:r>
                <a:r>
                  <a:rPr lang="en-US">
                    <a:sym typeface="Symbol" panose="05050102010706020507" pitchFamily="18" charset="2"/>
                  </a:rPr>
                  <a:t> V</a:t>
                </a:r>
                <a:r>
                  <a:rPr lang="en-US" baseline="-25000">
                    <a:sym typeface="Symbol" panose="05050102010706020507" pitchFamily="18" charset="2"/>
                  </a:rPr>
                  <a:t>s</a:t>
                </a:r>
                <a:r>
                  <a:rPr lang="en-US">
                    <a:sym typeface="Symbol" panose="05050102010706020507" pitchFamily="18" charset="2"/>
                  </a:rPr>
                  <a:t> </a:t>
                </a:r>
                <a:r>
                  <a:rPr lang="en-US"/>
                  <a:t> </a:t>
                </a:r>
                <a:r>
                  <a:rPr lang="en-US">
                    <a:sym typeface="Symbol" panose="05050102010706020507" pitchFamily="18" charset="2"/>
                  </a:rPr>
                  <a:t> g</a:t>
                </a:r>
                <a:endParaRPr lang="en-US" baseline="-250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D7C377-C655-4824-BBE8-10BF97FCF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39" y="1673999"/>
                <a:ext cx="2479140" cy="369332"/>
              </a:xfrm>
              <a:prstGeom prst="rect">
                <a:avLst/>
              </a:prstGeom>
              <a:blipFill>
                <a:blip r:embed="rId3"/>
                <a:stretch>
                  <a:fillRect l="-2211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82FAC30-A5F3-45FA-A057-1F8111F4AA65}"/>
              </a:ext>
            </a:extLst>
          </p:cNvPr>
          <p:cNvSpPr txBox="1"/>
          <p:nvPr/>
        </p:nvSpPr>
        <p:spPr>
          <a:xfrm>
            <a:off x="285939" y="2066659"/>
            <a:ext cx="33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“</a:t>
            </a:r>
            <a:r>
              <a:rPr lang="el-GR"/>
              <a:t>Τριβή</a:t>
            </a:r>
            <a:r>
              <a:rPr lang="en-US"/>
              <a:t>”</a:t>
            </a:r>
            <a:r>
              <a:rPr lang="el-GR"/>
              <a:t>: </a:t>
            </a:r>
            <a:r>
              <a:rPr lang="en-US"/>
              <a:t>F</a:t>
            </a:r>
            <a:r>
              <a:rPr lang="en-US" baseline="-25000"/>
              <a:t>T</a:t>
            </a:r>
            <a:r>
              <a:rPr lang="en-US"/>
              <a:t> = </a:t>
            </a:r>
            <a:r>
              <a:rPr lang="el-GR"/>
              <a:t>-</a:t>
            </a:r>
            <a:r>
              <a:rPr lang="en-US">
                <a:solidFill>
                  <a:srgbClr val="FF0000"/>
                </a:solidFill>
              </a:rPr>
              <a:t>K</a:t>
            </a:r>
            <a:r>
              <a:rPr lang="el-GR"/>
              <a:t> </a:t>
            </a:r>
            <a:r>
              <a:rPr lang="en-US">
                <a:sym typeface="Symbol" panose="05050102010706020507" pitchFamily="18" charset="2"/>
              </a:rPr>
              <a:t> </a:t>
            </a:r>
            <a:r>
              <a:rPr lang="en-US" i="1">
                <a:sym typeface="Symbol" panose="05050102010706020507" pitchFamily="18" charset="2"/>
              </a:rPr>
              <a:t>u</a:t>
            </a:r>
            <a:r>
              <a:rPr lang="el-GR" i="1" baseline="-25000" err="1">
                <a:sym typeface="Symbol" panose="05050102010706020507" pitchFamily="18" charset="2"/>
              </a:rPr>
              <a:t>ορ</a:t>
            </a:r>
            <a:r>
              <a:rPr lang="en-US">
                <a:sym typeface="Symbol" panose="05050102010706020507" pitchFamily="18" charset="2"/>
              </a:rPr>
              <a:t> 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 </a:t>
            </a:r>
            <a:r>
              <a:rPr lang="el-GR" i="1">
                <a:sym typeface="Symbol" panose="05050102010706020507" pitchFamily="18" charset="2"/>
              </a:rPr>
              <a:t>η </a:t>
            </a:r>
            <a:r>
              <a:rPr lang="el-GR">
                <a:sym typeface="Symbol" panose="05050102010706020507" pitchFamily="18" charset="2"/>
              </a:rPr>
              <a:t>(</a:t>
            </a:r>
            <a:r>
              <a:rPr lang="en-US" i="1">
                <a:sym typeface="Symbol" panose="05050102010706020507" pitchFamily="18" charset="2"/>
              </a:rPr>
              <a:t>Stokes</a:t>
            </a:r>
            <a:r>
              <a:rPr lang="el-GR">
                <a:sym typeface="Symbol" panose="05050102010706020507" pitchFamily="18" charset="2"/>
              </a:rPr>
              <a:t>)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3F84E-B0AD-4C7B-9D8A-C48996A48EF1}"/>
                  </a:ext>
                </a:extLst>
              </p:cNvPr>
              <p:cNvSpPr txBox="1"/>
              <p:nvPr/>
            </p:nvSpPr>
            <p:spPr>
              <a:xfrm>
                <a:off x="2520603" y="6323099"/>
                <a:ext cx="1019062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l-G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l-G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i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3F84E-B0AD-4C7B-9D8A-C48996A4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03" y="6323099"/>
                <a:ext cx="1019062" cy="496290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5A05199-B97A-43F4-8283-5542AB24BBD7}"/>
              </a:ext>
            </a:extLst>
          </p:cNvPr>
          <p:cNvSpPr txBox="1"/>
          <p:nvPr/>
        </p:nvSpPr>
        <p:spPr>
          <a:xfrm>
            <a:off x="-6191" y="780205"/>
            <a:ext cx="424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Δρώσες Δυνάμεις στη Βυθιζόμενη Σφαίρα</a:t>
            </a:r>
            <a:endParaRPr lang="en-US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3D64A-75D3-4E9E-AC29-BA4E91BA5A02}"/>
                  </a:ext>
                </a:extLst>
              </p:cNvPr>
              <p:cNvSpPr txBox="1"/>
              <p:nvPr/>
            </p:nvSpPr>
            <p:spPr>
              <a:xfrm>
                <a:off x="362119" y="5990508"/>
                <a:ext cx="227844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43D64A-75D3-4E9E-AC29-BA4E91BA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9" y="5990508"/>
                <a:ext cx="2278444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2559EA-1F3C-4E29-A7E3-D128613F8038}"/>
                  </a:ext>
                </a:extLst>
              </p:cNvPr>
              <p:cNvSpPr txBox="1"/>
              <p:nvPr/>
            </p:nvSpPr>
            <p:spPr>
              <a:xfrm>
                <a:off x="2640563" y="5992741"/>
                <a:ext cx="822918" cy="483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𝜊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</m:e>
                      </m:groupCh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2559EA-1F3C-4E29-A7E3-D128613F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563" y="5992741"/>
                <a:ext cx="822918" cy="483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3F468CB-CC53-4BB0-87F6-F8F963635679}"/>
              </a:ext>
            </a:extLst>
          </p:cNvPr>
          <p:cNvSpPr txBox="1"/>
          <p:nvPr/>
        </p:nvSpPr>
        <p:spPr>
          <a:xfrm>
            <a:off x="0" y="2543353"/>
            <a:ext cx="4150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K: </a:t>
            </a:r>
            <a:r>
              <a:rPr lang="el-GR" sz="1400" i="1">
                <a:solidFill>
                  <a:srgbClr val="FF0000"/>
                </a:solidFill>
              </a:rPr>
              <a:t>Συντελεστής Μορφής Σώματος (Κ = 6π</a:t>
            </a:r>
            <a:r>
              <a:rPr lang="en-US" sz="1400" i="1">
                <a:solidFill>
                  <a:srgbClr val="FF0000"/>
                </a:solidFill>
              </a:rPr>
              <a:t>r </a:t>
            </a:r>
            <a:r>
              <a:rPr lang="el-GR" sz="1400" i="1">
                <a:solidFill>
                  <a:srgbClr val="FF0000"/>
                </a:solidFill>
              </a:rPr>
              <a:t>για Σφαίρα)</a:t>
            </a:r>
            <a:endParaRPr lang="en-US" sz="1400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EACB5F-562A-403D-8B6C-51937FFD7CCE}"/>
                  </a:ext>
                </a:extLst>
              </p:cNvPr>
              <p:cNvSpPr txBox="1"/>
              <p:nvPr/>
            </p:nvSpPr>
            <p:spPr>
              <a:xfrm>
                <a:off x="3533283" y="5940398"/>
                <a:ext cx="2227085" cy="718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dirty="0" smtClean="0">
                                  <a:solidFill>
                                    <a:schemeClr val="tx1"/>
                                  </a:solidFill>
                                  <a:latin typeface="Caladea" panose="02040503050406030204" pitchFamily="18" charset="0"/>
                                  <a:sym typeface="Symbol" panose="05050102010706020507" pitchFamily="18" charset="2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𝜊𝜌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EACB5F-562A-403D-8B6C-51937FFD7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283" y="5940398"/>
                <a:ext cx="2227085" cy="718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A938EB-8060-497A-B8F9-DDE734381E74}"/>
              </a:ext>
            </a:extLst>
          </p:cNvPr>
          <p:cNvCxnSpPr/>
          <p:nvPr/>
        </p:nvCxnSpPr>
        <p:spPr>
          <a:xfrm flipV="1">
            <a:off x="3993502" y="2958492"/>
            <a:ext cx="0" cy="2547257"/>
          </a:xfrm>
          <a:prstGeom prst="line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3D9991-8171-4F71-9B95-01E61C5C6BE0}"/>
              </a:ext>
            </a:extLst>
          </p:cNvPr>
          <p:cNvCxnSpPr>
            <a:cxnSpLocks/>
          </p:cNvCxnSpPr>
          <p:nvPr/>
        </p:nvCxnSpPr>
        <p:spPr>
          <a:xfrm rot="5400000" flipV="1">
            <a:off x="5267131" y="4219197"/>
            <a:ext cx="0" cy="2547257"/>
          </a:xfrm>
          <a:prstGeom prst="line">
            <a:avLst/>
          </a:prstGeom>
          <a:ln w="19050">
            <a:solidFill>
              <a:schemeClr val="tx1"/>
            </a:solidFill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341902-6CB1-40E1-A194-8E95CA12CD34}"/>
              </a:ext>
            </a:extLst>
          </p:cNvPr>
          <p:cNvSpPr/>
          <p:nvPr/>
        </p:nvSpPr>
        <p:spPr>
          <a:xfrm>
            <a:off x="3993502" y="3732001"/>
            <a:ext cx="2444620" cy="1754399"/>
          </a:xfrm>
          <a:custGeom>
            <a:avLst/>
            <a:gdLst>
              <a:gd name="connsiteX0" fmla="*/ 0 w 2453951"/>
              <a:gd name="connsiteY0" fmla="*/ 1744681 h 1744681"/>
              <a:gd name="connsiteX1" fmla="*/ 774441 w 2453951"/>
              <a:gd name="connsiteY1" fmla="*/ 261114 h 1744681"/>
              <a:gd name="connsiteX2" fmla="*/ 2453951 w 2453951"/>
              <a:gd name="connsiteY2" fmla="*/ 9187 h 1744681"/>
              <a:gd name="connsiteX0" fmla="*/ 0 w 2444620"/>
              <a:gd name="connsiteY0" fmla="*/ 1760949 h 1760949"/>
              <a:gd name="connsiteX1" fmla="*/ 774441 w 2444620"/>
              <a:gd name="connsiteY1" fmla="*/ 277382 h 1760949"/>
              <a:gd name="connsiteX2" fmla="*/ 2444620 w 2444620"/>
              <a:gd name="connsiteY2" fmla="*/ 6794 h 1760949"/>
              <a:gd name="connsiteX0" fmla="*/ 0 w 2444620"/>
              <a:gd name="connsiteY0" fmla="*/ 1754399 h 1754399"/>
              <a:gd name="connsiteX1" fmla="*/ 774441 w 2444620"/>
              <a:gd name="connsiteY1" fmla="*/ 270832 h 1754399"/>
              <a:gd name="connsiteX2" fmla="*/ 2444620 w 2444620"/>
              <a:gd name="connsiteY2" fmla="*/ 244 h 1754399"/>
              <a:gd name="connsiteX0" fmla="*/ 0 w 2444620"/>
              <a:gd name="connsiteY0" fmla="*/ 1754399 h 1754399"/>
              <a:gd name="connsiteX1" fmla="*/ 718457 w 2444620"/>
              <a:gd name="connsiteY1" fmla="*/ 270832 h 1754399"/>
              <a:gd name="connsiteX2" fmla="*/ 2444620 w 2444620"/>
              <a:gd name="connsiteY2" fmla="*/ 244 h 175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620" h="1754399">
                <a:moveTo>
                  <a:pt x="0" y="1754399"/>
                </a:moveTo>
                <a:cubicBezTo>
                  <a:pt x="182724" y="1157240"/>
                  <a:pt x="309465" y="560081"/>
                  <a:pt x="718457" y="270832"/>
                </a:cubicBezTo>
                <a:cubicBezTo>
                  <a:pt x="1127449" y="-18417"/>
                  <a:pt x="1800030" y="244"/>
                  <a:pt x="2444620" y="244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82F949-86FD-495D-B49D-3A86866C9B9C}"/>
              </a:ext>
            </a:extLst>
          </p:cNvPr>
          <p:cNvCxnSpPr>
            <a:cxnSpLocks/>
          </p:cNvCxnSpPr>
          <p:nvPr/>
        </p:nvCxnSpPr>
        <p:spPr>
          <a:xfrm>
            <a:off x="3991942" y="3704265"/>
            <a:ext cx="2436846" cy="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F77D3E-5F4E-4C42-9C27-B599AF4F8151}"/>
              </a:ext>
            </a:extLst>
          </p:cNvPr>
          <p:cNvSpPr txBox="1"/>
          <p:nvPr/>
        </p:nvSpPr>
        <p:spPr>
          <a:xfrm>
            <a:off x="4021703" y="329260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7030A0"/>
                </a:solidFill>
              </a:rPr>
              <a:t>u</a:t>
            </a:r>
            <a:r>
              <a:rPr lang="el-GR" i="1" baseline="-25000" err="1">
                <a:solidFill>
                  <a:srgbClr val="7030A0"/>
                </a:solidFill>
              </a:rPr>
              <a:t>ορ</a:t>
            </a:r>
            <a:r>
              <a:rPr lang="en-US" i="1">
                <a:solidFill>
                  <a:srgbClr val="7030A0"/>
                </a:solidFill>
              </a:rPr>
              <a:t>= S / t</a:t>
            </a:r>
            <a:endParaRPr lang="en-US" i="1" baseline="-2500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46CF6E-913A-4F9D-AC0D-60D1EAACDF2C}"/>
              </a:ext>
            </a:extLst>
          </p:cNvPr>
          <p:cNvSpPr txBox="1"/>
          <p:nvPr/>
        </p:nvSpPr>
        <p:spPr>
          <a:xfrm>
            <a:off x="6294538" y="55710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t</a:t>
            </a:r>
            <a:r>
              <a:rPr lang="en-US"/>
              <a:t>(s)</a:t>
            </a:r>
            <a:endParaRPr lang="en-US" i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30BFE-2F4C-4D58-9743-757C19D0CB0D}"/>
              </a:ext>
            </a:extLst>
          </p:cNvPr>
          <p:cNvSpPr txBox="1"/>
          <p:nvPr/>
        </p:nvSpPr>
        <p:spPr>
          <a:xfrm rot="16200000">
            <a:off x="3091788" y="325245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u</a:t>
            </a:r>
            <a:r>
              <a:rPr lang="en-US"/>
              <a:t>(t) (cm s</a:t>
            </a:r>
            <a:r>
              <a:rPr lang="en-US" baseline="30000"/>
              <a:t>-1</a:t>
            </a:r>
            <a:r>
              <a:rPr lang="en-US"/>
              <a:t>)</a:t>
            </a:r>
            <a:endParaRPr lang="en-US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DACDE-0D2A-4E7B-A6D6-0BF09E6DF2F7}"/>
                  </a:ext>
                </a:extLst>
              </p:cNvPr>
              <p:cNvSpPr txBox="1"/>
              <p:nvPr/>
            </p:nvSpPr>
            <p:spPr>
              <a:xfrm>
                <a:off x="4203425" y="4919627"/>
                <a:ext cx="2329356" cy="41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𝜊𝜌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0DACDE-0D2A-4E7B-A6D6-0BF09E6D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25" y="4919627"/>
                <a:ext cx="2329356" cy="417487"/>
              </a:xfrm>
              <a:prstGeom prst="rect">
                <a:avLst/>
              </a:prstGeom>
              <a:blipFill>
                <a:blip r:embed="rId8"/>
                <a:stretch>
                  <a:fillRect t="-72464" r="-9424" b="-8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FAB7C-E709-4D3C-B255-32D6CC96F4CD}"/>
                  </a:ext>
                </a:extLst>
              </p:cNvPr>
              <p:cNvSpPr txBox="1"/>
              <p:nvPr/>
            </p:nvSpPr>
            <p:spPr>
              <a:xfrm>
                <a:off x="4377680" y="1346388"/>
                <a:ext cx="1606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FAB7C-E709-4D3C-B255-32D6CC96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80" y="1346388"/>
                <a:ext cx="1606017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7DF6971-F309-42CA-81FF-04EF8CE5441D}"/>
              </a:ext>
            </a:extLst>
          </p:cNvPr>
          <p:cNvSpPr txBox="1"/>
          <p:nvPr/>
        </p:nvSpPr>
        <p:spPr>
          <a:xfrm>
            <a:off x="3899504" y="1779730"/>
            <a:ext cx="256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F</a:t>
            </a:r>
            <a:r>
              <a:rPr lang="en-US" sz="1400"/>
              <a:t>: </a:t>
            </a:r>
            <a:r>
              <a:rPr lang="el-GR" sz="1400"/>
              <a:t>Συντελεστής Σφαίρας </a:t>
            </a:r>
            <a:r>
              <a:rPr lang="en-GB" sz="1400"/>
              <a:t>(</a:t>
            </a:r>
            <a:r>
              <a:rPr lang="en-US" sz="1400"/>
              <a:t>m</a:t>
            </a:r>
            <a:r>
              <a:rPr lang="en-US" sz="1400" baseline="30000"/>
              <a:t>-1</a:t>
            </a:r>
            <a:r>
              <a:rPr lang="en-US" sz="1400"/>
              <a:t> s</a:t>
            </a:r>
            <a:r>
              <a:rPr lang="en-US" sz="1400" baseline="30000"/>
              <a:t>-2</a:t>
            </a:r>
            <a:r>
              <a:rPr lang="en-US" sz="1400"/>
              <a:t> </a:t>
            </a:r>
            <a:r>
              <a:rPr lang="en-GB" sz="1400"/>
              <a:t>)</a:t>
            </a:r>
          </a:p>
          <a:p>
            <a:r>
              <a:rPr lang="en-US" sz="1400" i="1"/>
              <a:t>G</a:t>
            </a:r>
            <a:r>
              <a:rPr lang="en-US" sz="1400"/>
              <a:t>: </a:t>
            </a:r>
            <a:r>
              <a:rPr lang="en-GB" sz="1400" i="1" err="1"/>
              <a:t>m</a:t>
            </a:r>
            <a:r>
              <a:rPr lang="en-GB" sz="1400" baseline="-25000" err="1"/>
              <a:t>mot</a:t>
            </a:r>
            <a:r>
              <a:rPr lang="en-GB" sz="1400"/>
              <a:t>– </a:t>
            </a:r>
            <a:r>
              <a:rPr lang="en-GB" sz="1400" i="1" err="1"/>
              <a:t>m</a:t>
            </a:r>
            <a:r>
              <a:rPr lang="en-GB" sz="1400" baseline="-25000" err="1"/>
              <a:t>eq</a:t>
            </a:r>
            <a:r>
              <a:rPr lang="en-GB" sz="1400"/>
              <a:t> (g)</a:t>
            </a:r>
            <a:endParaRPr lang="en-US" sz="1400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CC7FBB1-2518-4A76-8E94-B9BAAFFF3F0C}"/>
              </a:ext>
            </a:extLst>
          </p:cNvPr>
          <p:cNvSpPr/>
          <p:nvPr/>
        </p:nvSpPr>
        <p:spPr>
          <a:xfrm flipV="1">
            <a:off x="4958692" y="2735332"/>
            <a:ext cx="447870" cy="557268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B89B25-838C-41D6-84DC-47651E5DD63F}"/>
              </a:ext>
            </a:extLst>
          </p:cNvPr>
          <p:cNvSpPr txBox="1"/>
          <p:nvPr/>
        </p:nvSpPr>
        <p:spPr>
          <a:xfrm>
            <a:off x="7256136" y="789523"/>
            <a:ext cx="397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Παράγοντες που Επηρεάζουν το Ιξώδες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7F1526-1440-4DAE-AC7F-B137A25CABC2}"/>
              </a:ext>
            </a:extLst>
          </p:cNvPr>
          <p:cNvSpPr/>
          <p:nvPr/>
        </p:nvSpPr>
        <p:spPr>
          <a:xfrm>
            <a:off x="7349213" y="1327726"/>
            <a:ext cx="4638727" cy="4385389"/>
          </a:xfrm>
          <a:prstGeom prst="roundRect">
            <a:avLst>
              <a:gd name="adj" fmla="val 1204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FE837-F94B-4177-8674-889C8EBC2884}"/>
              </a:ext>
            </a:extLst>
          </p:cNvPr>
          <p:cNvSpPr txBox="1"/>
          <p:nvPr/>
        </p:nvSpPr>
        <p:spPr>
          <a:xfrm>
            <a:off x="7426303" y="1552497"/>
            <a:ext cx="4502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1. Θερμοκρασία: </a:t>
            </a:r>
            <a:r>
              <a:rPr lang="el-GR" i="1"/>
              <a:t>Αύξηση της Θερμοκρασίας </a:t>
            </a:r>
          </a:p>
          <a:p>
            <a:r>
              <a:rPr lang="el-GR" i="1"/>
              <a:t>Επιφέρει Μείωση του Ιξώδους στα Υγρά και </a:t>
            </a:r>
          </a:p>
          <a:p>
            <a:r>
              <a:rPr lang="el-GR" i="1"/>
              <a:t>Αύξηση στα Αέρια.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6D6FE3-E72B-4FB8-B85F-7AEB23547B8F}"/>
              </a:ext>
            </a:extLst>
          </p:cNvPr>
          <p:cNvSpPr txBox="1"/>
          <p:nvPr/>
        </p:nvSpPr>
        <p:spPr>
          <a:xfrm>
            <a:off x="7426303" y="2556998"/>
            <a:ext cx="445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2. Πίεση:</a:t>
            </a:r>
            <a:r>
              <a:rPr lang="el-GR"/>
              <a:t> </a:t>
            </a:r>
            <a:r>
              <a:rPr lang="el-GR" i="1"/>
              <a:t>Ελάχιστη Επίδραση στα Υγρά Κάτω </a:t>
            </a:r>
          </a:p>
          <a:p>
            <a:r>
              <a:rPr lang="el-GR" i="1"/>
              <a:t>από το Κανονικό Σημείο Ζέσης ΑΛΛΑ Αύξηση </a:t>
            </a:r>
          </a:p>
          <a:p>
            <a:r>
              <a:rPr lang="el-GR" i="1"/>
              <a:t>Του Ιξώδους στα Αέρια.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18C24F-2638-41EE-A616-D24F55818465}"/>
              </a:ext>
            </a:extLst>
          </p:cNvPr>
          <p:cNvSpPr txBox="1"/>
          <p:nvPr/>
        </p:nvSpPr>
        <p:spPr>
          <a:xfrm>
            <a:off x="7426303" y="3561499"/>
            <a:ext cx="4535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3. Πολικότητα: </a:t>
            </a:r>
            <a:r>
              <a:rPr lang="el-GR" i="1"/>
              <a:t>Αύξηση της Πολικότητας των</a:t>
            </a:r>
          </a:p>
          <a:p>
            <a:r>
              <a:rPr lang="el-GR" i="1"/>
              <a:t>Μορίων Επιφέρει Ενίσχυση των </a:t>
            </a:r>
            <a:r>
              <a:rPr lang="el-GR" i="1" err="1"/>
              <a:t>Διαμοριακών</a:t>
            </a:r>
            <a:r>
              <a:rPr lang="el-GR" i="1"/>
              <a:t> </a:t>
            </a:r>
          </a:p>
          <a:p>
            <a:r>
              <a:rPr lang="el-GR" i="1"/>
              <a:t>Αλληλεπιδράσεων και Αύξηση του Ιξώδους.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BF7A2-E938-4289-9F32-F894DFC9D99E}"/>
              </a:ext>
            </a:extLst>
          </p:cNvPr>
          <p:cNvSpPr txBox="1"/>
          <p:nvPr/>
        </p:nvSpPr>
        <p:spPr>
          <a:xfrm>
            <a:off x="7426303" y="4566001"/>
            <a:ext cx="4577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4. Μοριακό Βάρος: </a:t>
            </a:r>
            <a:r>
              <a:rPr lang="el-GR" i="1"/>
              <a:t>Αυξημένη Μοριακή Μάζα</a:t>
            </a:r>
          </a:p>
          <a:p>
            <a:r>
              <a:rPr lang="el-GR" i="1"/>
              <a:t>Αυξάνει το Πλήθος των Δυνάμεων Συνοχής και</a:t>
            </a:r>
          </a:p>
          <a:p>
            <a:r>
              <a:rPr lang="el-GR" i="1"/>
              <a:t>Αυξάνει το Ιξώδες.</a:t>
            </a:r>
          </a:p>
        </p:txBody>
      </p:sp>
      <p:sp>
        <p:nvSpPr>
          <p:cNvPr id="41" name="Action Button: Get Information 40">
            <a:hlinkClick r:id="rId10" highlightClick="1"/>
            <a:extLst>
              <a:ext uri="{FF2B5EF4-FFF2-40B4-BE49-F238E27FC236}">
                <a16:creationId xmlns:a16="http://schemas.microsoft.com/office/drawing/2014/main" id="{50BB862A-53E1-473C-983A-8D1065EC8830}"/>
              </a:ext>
            </a:extLst>
          </p:cNvPr>
          <p:cNvSpPr/>
          <p:nvPr/>
        </p:nvSpPr>
        <p:spPr>
          <a:xfrm>
            <a:off x="7349213" y="6092266"/>
            <a:ext cx="488365" cy="461665"/>
          </a:xfrm>
          <a:prstGeom prst="actionButtonInformation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31575-16B8-4477-A056-19B068A871B9}"/>
              </a:ext>
            </a:extLst>
          </p:cNvPr>
          <p:cNvSpPr txBox="1"/>
          <p:nvPr/>
        </p:nvSpPr>
        <p:spPr>
          <a:xfrm>
            <a:off x="7837578" y="6023286"/>
            <a:ext cx="4272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>
                <a:solidFill>
                  <a:srgbClr val="7030A0"/>
                </a:solidFill>
              </a:rPr>
              <a:t>Εξάρτηση του Ιξώδους από τη Θερμοκρασία</a:t>
            </a:r>
          </a:p>
          <a:p>
            <a:r>
              <a:rPr lang="el-GR" sz="1600" i="1">
                <a:solidFill>
                  <a:srgbClr val="7030A0"/>
                </a:solidFill>
              </a:rPr>
              <a:t>Για Διαφορετικά Ρευστά (Ελαιόλαδο - Γλυκερίνη)</a:t>
            </a:r>
            <a:endParaRPr lang="en-US" sz="16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3" grpId="0"/>
      <p:bldP spid="25" grpId="0"/>
      <p:bldP spid="26" grpId="0"/>
      <p:bldP spid="32" grpId="0" animBg="1"/>
      <p:bldP spid="37" grpId="0"/>
      <p:bldP spid="38" grpId="0"/>
      <p:bldP spid="39" grpId="0"/>
      <p:bldP spid="40" grpId="0"/>
      <p:bldP spid="42" grpId="0"/>
      <p:bldP spid="43" grpId="0"/>
      <p:bldP spid="46" grpId="0" animBg="1"/>
      <p:bldP spid="47" grpId="0"/>
      <p:bldP spid="48" grpId="0" animBg="1"/>
      <p:bldP spid="49" grpId="0"/>
      <p:bldP spid="51" grpId="0"/>
      <p:bldP spid="52" grpId="0"/>
      <p:bldP spid="53" grpId="0"/>
      <p:bldP spid="4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E6B41C-4018-4DC2-9506-01B70579CE21}"/>
              </a:ext>
            </a:extLst>
          </p:cNvPr>
          <p:cNvSpPr/>
          <p:nvPr/>
        </p:nvSpPr>
        <p:spPr>
          <a:xfrm>
            <a:off x="0" y="0"/>
            <a:ext cx="12192000" cy="701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C65D2-E7CE-4E68-989D-1C361B3CE620}"/>
              </a:ext>
            </a:extLst>
          </p:cNvPr>
          <p:cNvSpPr txBox="1"/>
          <p:nvPr/>
        </p:nvSpPr>
        <p:spPr>
          <a:xfrm>
            <a:off x="612671" y="89372"/>
            <a:ext cx="109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/>
              <a:t>Προσδιορισμός Συντελεστή Ιξώδους –  </a:t>
            </a:r>
            <a:r>
              <a:rPr lang="el-GR" sz="2800" b="1" err="1"/>
              <a:t>Virtual</a:t>
            </a:r>
            <a:r>
              <a:rPr lang="el-GR" sz="2800" b="1"/>
              <a:t> </a:t>
            </a:r>
            <a:r>
              <a:rPr lang="el-GR" sz="2800" b="1" err="1"/>
              <a:t>Lab</a:t>
            </a:r>
            <a:r>
              <a:rPr lang="el-GR" sz="2800" b="1"/>
              <a:t>: Ανάλυση Δεδομένων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93BB4-1F26-458D-A439-CF5C41CAE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-1399" r="12867" b="2661"/>
          <a:stretch/>
        </p:blipFill>
        <p:spPr>
          <a:xfrm>
            <a:off x="4432333" y="879866"/>
            <a:ext cx="3192882" cy="281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18201-0D54-44D4-9395-0B1C5D8FD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" y="879866"/>
            <a:ext cx="4215211" cy="2944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C4D710-EC04-44C6-81D3-19D49D1F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" y="3913632"/>
            <a:ext cx="4215212" cy="2944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BBD9C5-D19B-4282-BED0-4805F62B7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16" t="8756" r="8696" b="2917"/>
          <a:stretch/>
        </p:blipFill>
        <p:spPr>
          <a:xfrm>
            <a:off x="4301560" y="3496202"/>
            <a:ext cx="3592287" cy="27059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C9E149-47D0-4D80-B7B6-23436BD36BB6}"/>
              </a:ext>
            </a:extLst>
          </p:cNvPr>
          <p:cNvSpPr txBox="1"/>
          <p:nvPr/>
        </p:nvSpPr>
        <p:spPr>
          <a:xfrm>
            <a:off x="7976189" y="1345580"/>
            <a:ext cx="386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>
                <a:solidFill>
                  <a:srgbClr val="7030A0"/>
                </a:solidFill>
              </a:rPr>
              <a:t>Σφάλματα και Αποτίμηση</a:t>
            </a:r>
            <a:r>
              <a:rPr lang="en-GB" b="1">
                <a:solidFill>
                  <a:srgbClr val="7030A0"/>
                </a:solidFill>
              </a:rPr>
              <a:t> </a:t>
            </a:r>
            <a:r>
              <a:rPr lang="el-GR" b="1">
                <a:solidFill>
                  <a:srgbClr val="7030A0"/>
                </a:solidFill>
              </a:rPr>
              <a:t>Μετρήσεων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93ECA3-BEB1-462A-8214-3AD3233AE279}"/>
              </a:ext>
            </a:extLst>
          </p:cNvPr>
          <p:cNvSpPr/>
          <p:nvPr/>
        </p:nvSpPr>
        <p:spPr>
          <a:xfrm>
            <a:off x="7988511" y="1866114"/>
            <a:ext cx="3999429" cy="4385389"/>
          </a:xfrm>
          <a:prstGeom prst="roundRect">
            <a:avLst>
              <a:gd name="adj" fmla="val 1204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839AC-67F6-461A-8B11-FCB708D15067}"/>
              </a:ext>
            </a:extLst>
          </p:cNvPr>
          <p:cNvSpPr txBox="1"/>
          <p:nvPr/>
        </p:nvSpPr>
        <p:spPr>
          <a:xfrm>
            <a:off x="8054793" y="2023773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1. Θερμοκρασία </a:t>
            </a:r>
            <a:r>
              <a:rPr lang="el-GR" sz="1600" b="1" err="1">
                <a:solidFill>
                  <a:srgbClr val="7030A0"/>
                </a:solidFill>
              </a:rPr>
              <a:t>Γλυκερόλης</a:t>
            </a:r>
            <a:r>
              <a:rPr lang="el-GR" sz="1600" b="1">
                <a:solidFill>
                  <a:srgbClr val="7030A0"/>
                </a:solidFill>
              </a:rPr>
              <a:t>: </a:t>
            </a:r>
            <a:r>
              <a:rPr lang="el-GR" sz="1600" i="1"/>
              <a:t>Πώς και πού </a:t>
            </a:r>
          </a:p>
          <a:p>
            <a:r>
              <a:rPr lang="el-GR" sz="1600" i="1"/>
              <a:t>Ρυθμίζεται και</a:t>
            </a:r>
            <a:r>
              <a:rPr lang="en-US" sz="1600" i="1"/>
              <a:t> </a:t>
            </a:r>
            <a:r>
              <a:rPr lang="el-GR" sz="1600" i="1"/>
              <a:t>Καταγράφεται η θερμοκρασία.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23F74-5B25-4403-A2BF-2DA1F79F8F2A}"/>
              </a:ext>
            </a:extLst>
          </p:cNvPr>
          <p:cNvSpPr txBox="1"/>
          <p:nvPr/>
        </p:nvSpPr>
        <p:spPr>
          <a:xfrm>
            <a:off x="8054793" y="2606249"/>
            <a:ext cx="399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2. Καθαρότητα </a:t>
            </a:r>
            <a:r>
              <a:rPr lang="el-GR" sz="1600" b="1" err="1">
                <a:solidFill>
                  <a:srgbClr val="7030A0"/>
                </a:solidFill>
              </a:rPr>
              <a:t>Γλυκερόλης</a:t>
            </a:r>
            <a:r>
              <a:rPr lang="el-GR" sz="1600" b="1">
                <a:solidFill>
                  <a:srgbClr val="7030A0"/>
                </a:solidFill>
              </a:rPr>
              <a:t>: </a:t>
            </a:r>
            <a:r>
              <a:rPr lang="el-GR" sz="1600" i="1"/>
              <a:t>Δύνανται να Επηρεάζουν οι Προσμίξεις την Τιμή του </a:t>
            </a:r>
            <a:r>
              <a:rPr lang="en-US" sz="1600" i="1"/>
              <a:t>n; (</a:t>
            </a:r>
            <a:r>
              <a:rPr lang="en-GB" sz="1600" i="1"/>
              <a:t>Deviation Plot</a:t>
            </a:r>
            <a:r>
              <a:rPr lang="en-US" sz="1600" i="1"/>
              <a:t>)</a:t>
            </a:r>
            <a:endParaRPr lang="el-GR" sz="1600" i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C980D-FA0A-4EB7-9D9D-CE8EEFE61864}"/>
              </a:ext>
            </a:extLst>
          </p:cNvPr>
          <p:cNvSpPr txBox="1"/>
          <p:nvPr/>
        </p:nvSpPr>
        <p:spPr>
          <a:xfrm>
            <a:off x="8054793" y="3434947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3. Μηχανικό Σύστημα Ζυγού: </a:t>
            </a:r>
            <a:r>
              <a:rPr lang="el-GR" sz="1600" i="1"/>
              <a:t>Ενδέχεται να Προσαυξάνει την Αντίσταση</a:t>
            </a:r>
            <a:r>
              <a:rPr lang="en-US" sz="1600" i="1"/>
              <a:t>;</a:t>
            </a:r>
            <a:endParaRPr lang="el-GR" sz="1600" i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2E430-EE9D-4E3B-BB97-2BD175E49390}"/>
              </a:ext>
            </a:extLst>
          </p:cNvPr>
          <p:cNvSpPr txBox="1"/>
          <p:nvPr/>
        </p:nvSpPr>
        <p:spPr>
          <a:xfrm>
            <a:off x="8054793" y="4017423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>
                <a:solidFill>
                  <a:srgbClr val="7030A0"/>
                </a:solidFill>
              </a:rPr>
              <a:t>4. Θερμοκρασία και Πίεση Εργαστηρίου: </a:t>
            </a:r>
            <a:r>
              <a:rPr lang="el-GR" sz="1600" i="1"/>
              <a:t>Επιδρούν στις Μετρήσεις του </a:t>
            </a:r>
            <a:r>
              <a:rPr lang="en-US" sz="1600" i="1"/>
              <a:t>n;</a:t>
            </a:r>
            <a:endParaRPr lang="el-GR" sz="16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7FB031-F6AA-4EE9-BA7B-E2AB7186BF31}"/>
              </a:ext>
            </a:extLst>
          </p:cNvPr>
          <p:cNvSpPr txBox="1"/>
          <p:nvPr/>
        </p:nvSpPr>
        <p:spPr>
          <a:xfrm>
            <a:off x="8054793" y="4599899"/>
            <a:ext cx="399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</a:rPr>
              <a:t>5</a:t>
            </a:r>
            <a:r>
              <a:rPr lang="el-GR" sz="1600" b="1">
                <a:solidFill>
                  <a:srgbClr val="7030A0"/>
                </a:solidFill>
              </a:rPr>
              <a:t>. Οι Συνδέσεις Κυκλοφορητή με το Ιξωδόμετρο: </a:t>
            </a:r>
            <a:r>
              <a:rPr lang="el-GR" sz="1600" i="1"/>
              <a:t>Εισάγουν Σφάλμα στην Τ του Πειράματος</a:t>
            </a:r>
            <a:r>
              <a:rPr lang="en-US" sz="1600" i="1"/>
              <a:t>;</a:t>
            </a:r>
            <a:endParaRPr lang="el-GR" sz="1600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E05C4-5EBC-4E3F-A2D6-F180C71EECC3}"/>
              </a:ext>
            </a:extLst>
          </p:cNvPr>
          <p:cNvSpPr txBox="1"/>
          <p:nvPr/>
        </p:nvSpPr>
        <p:spPr>
          <a:xfrm>
            <a:off x="8054793" y="5428599"/>
            <a:ext cx="399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el-GR" sz="1600" b="1" dirty="0">
                <a:solidFill>
                  <a:srgbClr val="7030A0"/>
                </a:solidFill>
              </a:rPr>
              <a:t>. Βέλτιστες Συνθήκες Μέτρησης </a:t>
            </a:r>
            <a:r>
              <a:rPr lang="en-US" sz="1600" b="1" i="1" dirty="0">
                <a:solidFill>
                  <a:srgbClr val="7030A0"/>
                </a:solidFill>
              </a:rPr>
              <a:t>n</a:t>
            </a:r>
            <a:r>
              <a:rPr lang="el-GR" sz="1600" b="1" dirty="0">
                <a:solidFill>
                  <a:srgbClr val="7030A0"/>
                </a:solidFill>
              </a:rPr>
              <a:t>: </a:t>
            </a:r>
            <a:r>
              <a:rPr lang="el-GR" sz="1600" i="1" dirty="0"/>
              <a:t>Επιδρούν Υψηλές ή Χαμηλές Θερμοκρασίες και Γιατί.</a:t>
            </a:r>
          </a:p>
        </p:txBody>
      </p:sp>
    </p:spTree>
    <p:extLst>
      <p:ext uri="{BB962C8B-B14F-4D97-AF65-F5344CB8AC3E}">
        <p14:creationId xmlns:p14="http://schemas.microsoft.com/office/powerpoint/2010/main" val="22095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4D300467F4C9D14AB23E12FF60B610FB" ma:contentTypeVersion="10" ma:contentTypeDescription="Δημιουργία νέου εγγράφου" ma:contentTypeScope="" ma:versionID="34b2ebf365e047181df31eb266a82981">
  <xsd:schema xmlns:xsd="http://www.w3.org/2001/XMLSchema" xmlns:xs="http://www.w3.org/2001/XMLSchema" xmlns:p="http://schemas.microsoft.com/office/2006/metadata/properties" xmlns:ns2="e999e0d0-2c57-4c16-ba35-0a2f05d08640" targetNamespace="http://schemas.microsoft.com/office/2006/metadata/properties" ma:root="true" ma:fieldsID="301a31f3d2342ae208ee2b18515cfbaa" ns2:_="">
    <xsd:import namespace="e999e0d0-2c57-4c16-ba35-0a2f05d08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9e0d0-2c57-4c16-ba35-0a2f05d08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C61DA8-B018-43DF-A3CE-C3A17E61BB8F}">
  <ds:schemaRefs>
    <ds:schemaRef ds:uri="e999e0d0-2c57-4c16-ba35-0a2f05d086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8A27E8-B9D2-4327-BAAD-09F6A8EBD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67DE81-36F0-41AC-965E-13BA82EF160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819</Words>
  <Application>Microsoft Office PowerPoint</Application>
  <PresentationFormat>Widescreen</PresentationFormat>
  <Paragraphs>141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Caladea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2020-05-28T17:28:13Z</dcterms:created>
  <dcterms:modified xsi:type="dcterms:W3CDTF">2020-06-04T08:32:53Z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0x0101004D300467F4C9D14AB23E12FF60B610FB</vt:lpwstr>
  </property>
</Properties>
</file>