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13" r:id="rId3"/>
    <p:sldId id="429" r:id="rId4"/>
    <p:sldId id="430" r:id="rId5"/>
    <p:sldId id="431" r:id="rId6"/>
    <p:sldId id="432" r:id="rId7"/>
    <p:sldId id="418" r:id="rId8"/>
    <p:sldId id="416" r:id="rId9"/>
    <p:sldId id="414" r:id="rId10"/>
    <p:sldId id="433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1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10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546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3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68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857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28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92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6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44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08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60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1F67-55ED-450D-9015-AEAD6350F7F4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56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03045" y="403724"/>
            <a:ext cx="9144000" cy="905255"/>
          </a:xfrm>
        </p:spPr>
        <p:txBody>
          <a:bodyPr>
            <a:normAutofit fontScale="90000"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Πυρηνικός Μαγνητικός Συντονισμός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27622" y="5082268"/>
            <a:ext cx="9144000" cy="1328057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 και επεξεργασία φασμάτων: Αρωματικά συστήματα</a:t>
            </a: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Δρ. Μάριος Κυδωνάκης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22" y="226628"/>
            <a:ext cx="1905000" cy="1905000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800" y="1522445"/>
            <a:ext cx="4164490" cy="31233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257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Ορθογώνιο 11"/>
          <p:cNvSpPr/>
          <p:nvPr/>
        </p:nvSpPr>
        <p:spPr>
          <a:xfrm>
            <a:off x="4661916" y="174956"/>
            <a:ext cx="20665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8</a:t>
            </a: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0396" y="1206817"/>
            <a:ext cx="5438775" cy="4810125"/>
          </a:xfrm>
          <a:prstGeom prst="rect">
            <a:avLst/>
          </a:prstGeom>
        </p:spPr>
      </p:pic>
      <p:pic>
        <p:nvPicPr>
          <p:cNvPr id="3" name="Εικόνα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130616"/>
            <a:ext cx="6144768" cy="518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16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>
            <a:off x="438912" y="673197"/>
            <a:ext cx="10323576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Έστω ότι διαθέτετε ένα δείγμα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ένα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-υποκατεστημένο βενζόλιο. Χρησιμοποιώντας τις φασματοσκοπίες 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πως θα καταλάβετε ποια από τις τρείς ενώσεις υπάρχει στο δείγμα;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4378452" y="184100"/>
            <a:ext cx="20665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912029"/>
              </p:ext>
            </p:extLst>
          </p:nvPr>
        </p:nvGraphicFramePr>
        <p:xfrm>
          <a:off x="841559" y="1383893"/>
          <a:ext cx="1269422" cy="1225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9" name="CS ChemDraw Drawing" r:id="rId3" imgW="916101" imgH="883936" progId="ChemDraw.Document.6.0">
                  <p:embed/>
                </p:oleObj>
              </mc:Choice>
              <mc:Fallback>
                <p:oleObj name="CS ChemDraw Drawing" r:id="rId3" imgW="916101" imgH="88393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1559" y="1383893"/>
                        <a:ext cx="1269422" cy="12254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Ορθογώνιο 5"/>
          <p:cNvSpPr/>
          <p:nvPr/>
        </p:nvSpPr>
        <p:spPr>
          <a:xfrm>
            <a:off x="2268442" y="1743543"/>
            <a:ext cx="7296182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Επίπεδο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άξονας συμμετρίας: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σήματα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φάσμα </a:t>
            </a:r>
            <a:r>
              <a:rPr lang="el-G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H-NMR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1 απλή κορυφή με εμβαδόν 6 για τα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Μια διπλή για τα </a:t>
            </a:r>
            <a:r>
              <a:rPr lang="el-G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μια διπλή για τα </a:t>
            </a:r>
            <a:r>
              <a:rPr lang="el-G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Στον </a:t>
            </a:r>
            <a:r>
              <a:rPr lang="el-G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σήματα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844585"/>
              </p:ext>
            </p:extLst>
          </p:nvPr>
        </p:nvGraphicFramePr>
        <p:xfrm>
          <a:off x="27743" y="2992532"/>
          <a:ext cx="2715767" cy="1196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0" name="CS ChemDraw Drawing" r:id="rId5" imgW="2007002" imgH="883936" progId="ChemDraw.Document.6.0">
                  <p:embed/>
                </p:oleObj>
              </mc:Choice>
              <mc:Fallback>
                <p:oleObj name="CS ChemDraw Drawing" r:id="rId5" imgW="2007002" imgH="88393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743" y="2992532"/>
                        <a:ext cx="2715767" cy="11967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Ορθογώνιο 7"/>
          <p:cNvSpPr/>
          <p:nvPr/>
        </p:nvSpPr>
        <p:spPr>
          <a:xfrm>
            <a:off x="2862802" y="3063188"/>
            <a:ext cx="7296182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Επίπεδο συμμετρίας/άξονας: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σήματα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φάσμα 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H-NMR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απλή κορυφή με εμβαδόν 6 για τα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Μια απλή για το </a:t>
            </a:r>
            <a:r>
              <a:rPr lang="el-G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Διπλή για τα </a:t>
            </a:r>
            <a:r>
              <a:rPr lang="el-G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Τριπλή για το </a:t>
            </a:r>
            <a:r>
              <a:rPr lang="el-G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Στον </a:t>
            </a:r>
            <a:r>
              <a:rPr lang="el-G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σήματα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909481"/>
              </p:ext>
            </p:extLst>
          </p:nvPr>
        </p:nvGraphicFramePr>
        <p:xfrm>
          <a:off x="27743" y="4598032"/>
          <a:ext cx="2628639" cy="1885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1" name="CS ChemDraw Drawing" r:id="rId7" imgW="2077177" imgH="1489003" progId="ChemDraw.Document.6.0">
                  <p:embed/>
                </p:oleObj>
              </mc:Choice>
              <mc:Fallback>
                <p:oleObj name="CS ChemDraw Drawing" r:id="rId7" imgW="2077177" imgH="148900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743" y="4598032"/>
                        <a:ext cx="2628639" cy="1885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Ορθογώνιο 9"/>
          <p:cNvSpPr/>
          <p:nvPr/>
        </p:nvSpPr>
        <p:spPr>
          <a:xfrm>
            <a:off x="2862802" y="5144268"/>
            <a:ext cx="7296182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Επίπεδο συμμετρίας/άξονας: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σήματα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φάσμα 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H-NMR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1 απλή κορυφή με εμβαδόν 6 για τα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Μια απλή για το </a:t>
            </a:r>
            <a:r>
              <a:rPr lang="el-G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Στον </a:t>
            </a:r>
            <a:r>
              <a:rPr lang="el-G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σήματα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Ορθογώνιο 11"/>
          <p:cNvSpPr/>
          <p:nvPr/>
        </p:nvSpPr>
        <p:spPr>
          <a:xfrm>
            <a:off x="373380" y="92660"/>
            <a:ext cx="20665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1589" y="181794"/>
            <a:ext cx="6912370" cy="6670929"/>
          </a:xfrm>
          <a:prstGeom prst="rect">
            <a:avLst/>
          </a:prstGeom>
        </p:spPr>
      </p:pic>
      <p:sp>
        <p:nvSpPr>
          <p:cNvPr id="13" name="Ορθογώνιο 12"/>
          <p:cNvSpPr/>
          <p:nvPr/>
        </p:nvSpPr>
        <p:spPr>
          <a:xfrm>
            <a:off x="308608" y="1380227"/>
            <a:ext cx="3296414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7.45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-7.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4.60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s, 2H)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8608" y="2450075"/>
            <a:ext cx="3296414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Β.α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= 4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580995"/>
              </p:ext>
            </p:extLst>
          </p:nvPr>
        </p:nvGraphicFramePr>
        <p:xfrm>
          <a:off x="5730923" y="892864"/>
          <a:ext cx="1232581" cy="1557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CS ChemDraw Drawing" r:id="rId4" imgW="771073" imgH="975186" progId="ChemDraw.Document.6.0">
                  <p:embed/>
                </p:oleObj>
              </mc:Choice>
              <mc:Fallback>
                <p:oleObj name="CS ChemDraw Drawing" r:id="rId4" imgW="771073" imgH="97518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30923" y="892864"/>
                        <a:ext cx="1232581" cy="1557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305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Ορθογώνιο 11"/>
          <p:cNvSpPr/>
          <p:nvPr/>
        </p:nvSpPr>
        <p:spPr>
          <a:xfrm>
            <a:off x="373380" y="92660"/>
            <a:ext cx="20665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3</a:t>
            </a: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Ορθογώνιο 9"/>
          <p:cNvSpPr/>
          <p:nvPr/>
        </p:nvSpPr>
        <p:spPr>
          <a:xfrm>
            <a:off x="171448" y="1570605"/>
            <a:ext cx="329641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40-7.20 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Hz, 2H)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Hz, 2H)</a:t>
            </a:r>
          </a:p>
          <a:p>
            <a:pPr algn="just">
              <a:lnSpc>
                <a:spcPct val="90000"/>
              </a:lnSpc>
            </a:pP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Β.α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4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5370" y="92660"/>
            <a:ext cx="6729911" cy="6641592"/>
          </a:xfrm>
          <a:prstGeom prst="rect">
            <a:avLst/>
          </a:prstGeom>
        </p:spPr>
      </p:pic>
      <p:sp>
        <p:nvSpPr>
          <p:cNvPr id="7" name="Ορθογώνιο 6"/>
          <p:cNvSpPr/>
          <p:nvPr/>
        </p:nvSpPr>
        <p:spPr>
          <a:xfrm>
            <a:off x="7796021" y="720524"/>
            <a:ext cx="1210819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3.59</a:t>
            </a:r>
          </a:p>
          <a:p>
            <a:pPr algn="ctr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triplet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8509253" y="1643853"/>
            <a:ext cx="1210819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3.18</a:t>
            </a:r>
          </a:p>
          <a:p>
            <a:pPr algn="ctr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triplet</a:t>
            </a:r>
          </a:p>
        </p:txBody>
      </p:sp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745817"/>
              </p:ext>
            </p:extLst>
          </p:nvPr>
        </p:nvGraphicFramePr>
        <p:xfrm>
          <a:off x="5732463" y="747713"/>
          <a:ext cx="1228725" cy="184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CS ChemDraw Drawing" r:id="rId4" imgW="769797" imgH="1156408" progId="ChemDraw.Document.6.0">
                  <p:embed/>
                </p:oleObj>
              </mc:Choice>
              <mc:Fallback>
                <p:oleObj name="CS ChemDraw Drawing" r:id="rId4" imgW="769797" imgH="1156408" progId="ChemDraw.Document.6.0">
                  <p:embed/>
                  <p:pic>
                    <p:nvPicPr>
                      <p:cNvPr id="3" name="Αντικείμενο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32463" y="747713"/>
                        <a:ext cx="1228725" cy="184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73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Ορθογώνιο 11"/>
          <p:cNvSpPr/>
          <p:nvPr/>
        </p:nvSpPr>
        <p:spPr>
          <a:xfrm>
            <a:off x="373380" y="92660"/>
            <a:ext cx="20665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4</a:t>
            </a: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Ορθογώνιο 9"/>
          <p:cNvSpPr/>
          <p:nvPr/>
        </p:nvSpPr>
        <p:spPr>
          <a:xfrm>
            <a:off x="189736" y="2677029"/>
            <a:ext cx="3296414" cy="183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8.07-8.03 ppm (m, 2H)</a:t>
            </a: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56-7.52 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1H)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7.45-7.40 ppm (m, 2H)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Hz, 2H)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Hz, 3H)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b.a.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</a:t>
            </a: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7286" y="92660"/>
            <a:ext cx="7306815" cy="6664756"/>
          </a:xfrm>
          <a:prstGeom prst="rect">
            <a:avLst/>
          </a:prstGeom>
        </p:spPr>
      </p:pic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726062"/>
              </p:ext>
            </p:extLst>
          </p:nvPr>
        </p:nvGraphicFramePr>
        <p:xfrm>
          <a:off x="5746750" y="1612900"/>
          <a:ext cx="1047242" cy="1625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CS ChemDraw Drawing" r:id="rId4" imgW="769797" imgH="1194784" progId="ChemDraw.Document.6.0">
                  <p:embed/>
                </p:oleObj>
              </mc:Choice>
              <mc:Fallback>
                <p:oleObj name="CS ChemDraw Drawing" r:id="rId4" imgW="769797" imgH="119478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46750" y="1612900"/>
                        <a:ext cx="1047242" cy="16259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39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Ορθογώνιο 11"/>
          <p:cNvSpPr/>
          <p:nvPr/>
        </p:nvSpPr>
        <p:spPr>
          <a:xfrm>
            <a:off x="373380" y="92660"/>
            <a:ext cx="20665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5</a:t>
            </a: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Ορθογώνιο 9"/>
          <p:cNvSpPr/>
          <p:nvPr/>
        </p:nvSpPr>
        <p:spPr>
          <a:xfrm>
            <a:off x="189736" y="2677029"/>
            <a:ext cx="329641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40-7.25 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4.17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Hz, 2H)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2H)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Hz, 3H)</a:t>
            </a:r>
          </a:p>
          <a:p>
            <a:pPr algn="just">
              <a:lnSpc>
                <a:spcPct val="9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b.a.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</a:t>
            </a: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4336" y="52575"/>
            <a:ext cx="6953821" cy="6642986"/>
          </a:xfrm>
          <a:prstGeom prst="rect">
            <a:avLst/>
          </a:prstGeom>
        </p:spPr>
      </p:pic>
      <p:sp>
        <p:nvSpPr>
          <p:cNvPr id="4" name="Ορθογώνιο 3"/>
          <p:cNvSpPr/>
          <p:nvPr/>
        </p:nvSpPr>
        <p:spPr>
          <a:xfrm>
            <a:off x="8128080" y="285246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endParaRPr lang="el-GR" dirty="0"/>
          </a:p>
        </p:txBody>
      </p:sp>
      <p:sp>
        <p:nvSpPr>
          <p:cNvPr id="8" name="Ορθογώνιο 7"/>
          <p:cNvSpPr/>
          <p:nvPr/>
        </p:nvSpPr>
        <p:spPr>
          <a:xfrm>
            <a:off x="8566992" y="74019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 </a:t>
            </a:r>
            <a:endParaRPr lang="el-GR" dirty="0"/>
          </a:p>
        </p:txBody>
      </p:sp>
      <p:sp>
        <p:nvSpPr>
          <p:cNvPr id="11" name="Ορθογώνιο 10"/>
          <p:cNvSpPr/>
          <p:nvPr/>
        </p:nvSpPr>
        <p:spPr>
          <a:xfrm>
            <a:off x="10247574" y="44401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endParaRPr lang="el-GR" dirty="0"/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244909"/>
              </p:ext>
            </p:extLst>
          </p:nvPr>
        </p:nvGraphicFramePr>
        <p:xfrm>
          <a:off x="4582767" y="554325"/>
          <a:ext cx="346710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9" name="CS ChemDraw Drawing" r:id="rId4" imgW="2467179" imgH="1374301" progId="ChemDraw.Document.6.0">
                  <p:embed/>
                </p:oleObj>
              </mc:Choice>
              <mc:Fallback>
                <p:oleObj name="CS ChemDraw Drawing" r:id="rId4" imgW="2467179" imgH="137430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82767" y="554325"/>
                        <a:ext cx="3467100" cy="193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15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>
            <a:off x="189736" y="1411067"/>
            <a:ext cx="3404617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τιμές σε παρένθεση αντιστοιχούν στα εμβαδά των κορυφών.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373380" y="92660"/>
            <a:ext cx="20665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6</a:t>
            </a: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3936" y="210312"/>
            <a:ext cx="7850696" cy="6428231"/>
          </a:xfrm>
          <a:prstGeom prst="rect">
            <a:avLst/>
          </a:prstGeom>
        </p:spPr>
      </p:pic>
      <p:sp>
        <p:nvSpPr>
          <p:cNvPr id="8" name="Ορθογώνιο 7"/>
          <p:cNvSpPr/>
          <p:nvPr/>
        </p:nvSpPr>
        <p:spPr>
          <a:xfrm>
            <a:off x="5378884" y="433247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dirty="0"/>
          </a:p>
        </p:txBody>
      </p:sp>
      <p:sp>
        <p:nvSpPr>
          <p:cNvPr id="22" name="Ορθογώνιο 21"/>
          <p:cNvSpPr/>
          <p:nvPr/>
        </p:nvSpPr>
        <p:spPr>
          <a:xfrm>
            <a:off x="5680636" y="492593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l-GR" dirty="0"/>
          </a:p>
        </p:txBody>
      </p:sp>
      <p:sp>
        <p:nvSpPr>
          <p:cNvPr id="23" name="Ορθογώνιο 22"/>
          <p:cNvSpPr/>
          <p:nvPr/>
        </p:nvSpPr>
        <p:spPr>
          <a:xfrm>
            <a:off x="5925909" y="4329789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dirty="0"/>
          </a:p>
        </p:txBody>
      </p:sp>
      <p:sp>
        <p:nvSpPr>
          <p:cNvPr id="24" name="Ορθογώνιο 23"/>
          <p:cNvSpPr/>
          <p:nvPr/>
        </p:nvSpPr>
        <p:spPr>
          <a:xfrm>
            <a:off x="8870277" y="3771994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dirty="0"/>
          </a:p>
        </p:txBody>
      </p:sp>
      <p:sp>
        <p:nvSpPr>
          <p:cNvPr id="25" name="Ορθογώνιο 24"/>
          <p:cNvSpPr/>
          <p:nvPr/>
        </p:nvSpPr>
        <p:spPr>
          <a:xfrm>
            <a:off x="10095573" y="1405383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l-GR" dirty="0"/>
          </a:p>
        </p:txBody>
      </p:sp>
      <p:sp>
        <p:nvSpPr>
          <p:cNvPr id="10" name="Ορθογώνιο 9"/>
          <p:cNvSpPr/>
          <p:nvPr/>
        </p:nvSpPr>
        <p:spPr>
          <a:xfrm>
            <a:off x="189736" y="2677029"/>
            <a:ext cx="329641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979-7.436 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009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9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Hz, 2H)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228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9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b.a.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</a:t>
            </a: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514908"/>
              </p:ext>
            </p:extLst>
          </p:nvPr>
        </p:nvGraphicFramePr>
        <p:xfrm>
          <a:off x="6381750" y="2189163"/>
          <a:ext cx="769938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CS ChemDraw Drawing" r:id="rId4" imgW="769797" imgH="975186" progId="ChemDraw.Document.6.0">
                  <p:embed/>
                </p:oleObj>
              </mc:Choice>
              <mc:Fallback>
                <p:oleObj name="CS ChemDraw Drawing" r:id="rId4" imgW="769797" imgH="97518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81750" y="2189163"/>
                        <a:ext cx="769938" cy="974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371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>
            <a:off x="44195" y="3838103"/>
            <a:ext cx="3404617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τιμές σε παρένθεση αντιστοιχούν στα εμβαδά των κορυφών.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373380" y="92660"/>
            <a:ext cx="20665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7</a:t>
            </a: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152398" y="1590049"/>
            <a:ext cx="3296414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294 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d, J = 10.5 Hz, 2H)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591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d, J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10.5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2H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s, 2H)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956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s, 1H)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b.a.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6</a:t>
            </a: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8770" y="30098"/>
            <a:ext cx="8220075" cy="6791325"/>
          </a:xfrm>
          <a:prstGeom prst="rect">
            <a:avLst/>
          </a:prstGeom>
        </p:spPr>
      </p:pic>
      <p:sp>
        <p:nvSpPr>
          <p:cNvPr id="3" name="Ορθογώνιο 2"/>
          <p:cNvSpPr/>
          <p:nvPr/>
        </p:nvSpPr>
        <p:spPr>
          <a:xfrm>
            <a:off x="5014377" y="4306824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dirty="0"/>
          </a:p>
        </p:txBody>
      </p:sp>
      <p:sp>
        <p:nvSpPr>
          <p:cNvPr id="18" name="Ορθογώνιο 17"/>
          <p:cNvSpPr/>
          <p:nvPr/>
        </p:nvSpPr>
        <p:spPr>
          <a:xfrm>
            <a:off x="4333081" y="4314182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dirty="0"/>
          </a:p>
        </p:txBody>
      </p:sp>
      <p:sp>
        <p:nvSpPr>
          <p:cNvPr id="19" name="Ορθογώνιο 18"/>
          <p:cNvSpPr/>
          <p:nvPr/>
        </p:nvSpPr>
        <p:spPr>
          <a:xfrm>
            <a:off x="7761822" y="5687568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dirty="0"/>
          </a:p>
        </p:txBody>
      </p:sp>
      <p:sp>
        <p:nvSpPr>
          <p:cNvPr id="20" name="Ορθογώνιο 19"/>
          <p:cNvSpPr/>
          <p:nvPr/>
        </p:nvSpPr>
        <p:spPr>
          <a:xfrm>
            <a:off x="8575638" y="351129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l-GR" dirty="0"/>
          </a:p>
        </p:txBody>
      </p:sp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695052"/>
              </p:ext>
            </p:extLst>
          </p:nvPr>
        </p:nvGraphicFramePr>
        <p:xfrm>
          <a:off x="3516313" y="1455738"/>
          <a:ext cx="6189662" cy="161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CS ChemDraw Drawing" r:id="rId4" imgW="3983807" imgH="1036588" progId="ChemDraw.Document.6.0">
                  <p:embed/>
                </p:oleObj>
              </mc:Choice>
              <mc:Fallback>
                <p:oleObj name="CS ChemDraw Drawing" r:id="rId4" imgW="3983807" imgH="103658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16313" y="1455738"/>
                        <a:ext cx="6189662" cy="161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140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>
            <a:off x="44195" y="3440221"/>
            <a:ext cx="3404617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τιμές σε παρένθεση αντιστοιχούν στα εμβαδά των κορυφών.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373380" y="92660"/>
            <a:ext cx="20665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8</a:t>
            </a: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152398" y="1590049"/>
            <a:ext cx="3296414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 = 7.2 Hz, 1H)</a:t>
            </a: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491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116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1H)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.602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1425" y="200025"/>
            <a:ext cx="8286750" cy="6657975"/>
          </a:xfrm>
          <a:prstGeom prst="rect">
            <a:avLst/>
          </a:prstGeom>
        </p:spPr>
      </p:pic>
      <p:sp>
        <p:nvSpPr>
          <p:cNvPr id="11" name="Ορθογώνιο 10"/>
          <p:cNvSpPr/>
          <p:nvPr/>
        </p:nvSpPr>
        <p:spPr>
          <a:xfrm>
            <a:off x="9026835" y="2911904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dirty="0"/>
          </a:p>
        </p:txBody>
      </p:sp>
      <p:sp>
        <p:nvSpPr>
          <p:cNvPr id="13" name="Ορθογώνιο 12"/>
          <p:cNvSpPr/>
          <p:nvPr/>
        </p:nvSpPr>
        <p:spPr>
          <a:xfrm>
            <a:off x="7810683" y="284789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dirty="0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4427" y="3624887"/>
            <a:ext cx="2581275" cy="2486025"/>
          </a:xfrm>
          <a:prstGeom prst="rect">
            <a:avLst/>
          </a:prstGeom>
        </p:spPr>
      </p:pic>
      <p:sp>
        <p:nvSpPr>
          <p:cNvPr id="7" name="Ορθογώνιο 6"/>
          <p:cNvSpPr/>
          <p:nvPr/>
        </p:nvSpPr>
        <p:spPr>
          <a:xfrm>
            <a:off x="4863175" y="4039862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l-GR" dirty="0"/>
          </a:p>
        </p:txBody>
      </p:sp>
      <p:sp>
        <p:nvSpPr>
          <p:cNvPr id="16" name="Ορθογώνιο 15"/>
          <p:cNvSpPr/>
          <p:nvPr/>
        </p:nvSpPr>
        <p:spPr>
          <a:xfrm>
            <a:off x="5256749" y="3440221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l-GR" dirty="0"/>
          </a:p>
        </p:txBody>
      </p:sp>
      <p:sp>
        <p:nvSpPr>
          <p:cNvPr id="17" name="Ορθογώνιο 16"/>
          <p:cNvSpPr/>
          <p:nvPr/>
        </p:nvSpPr>
        <p:spPr>
          <a:xfrm>
            <a:off x="5696130" y="3402662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l-GR" dirty="0"/>
          </a:p>
        </p:txBody>
      </p:sp>
      <p:sp>
        <p:nvSpPr>
          <p:cNvPr id="21" name="Ορθογώνιο 20"/>
          <p:cNvSpPr/>
          <p:nvPr/>
        </p:nvSpPr>
        <p:spPr>
          <a:xfrm>
            <a:off x="6617011" y="413239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l-GR" dirty="0"/>
          </a:p>
        </p:txBody>
      </p:sp>
      <p:sp>
        <p:nvSpPr>
          <p:cNvPr id="2" name="Ορθογώνιο 1"/>
          <p:cNvSpPr/>
          <p:nvPr/>
        </p:nvSpPr>
        <p:spPr>
          <a:xfrm>
            <a:off x="6089072" y="4572121"/>
            <a:ext cx="320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l-GR" dirty="0"/>
          </a:p>
        </p:txBody>
      </p:sp>
      <p:sp>
        <p:nvSpPr>
          <p:cNvPr id="19" name="Ορθογώνιο 18"/>
          <p:cNvSpPr/>
          <p:nvPr/>
        </p:nvSpPr>
        <p:spPr>
          <a:xfrm>
            <a:off x="44195" y="3124533"/>
            <a:ext cx="1162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*CDCl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l-GR" dirty="0"/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884383"/>
              </p:ext>
            </p:extLst>
          </p:nvPr>
        </p:nvGraphicFramePr>
        <p:xfrm>
          <a:off x="5392738" y="1417638"/>
          <a:ext cx="2271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CS ChemDraw Drawing" r:id="rId5" imgW="2272390" imgH="975186" progId="ChemDraw.Document.6.0">
                  <p:embed/>
                </p:oleObj>
              </mc:Choice>
              <mc:Fallback>
                <p:oleObj name="CS ChemDraw Drawing" r:id="rId5" imgW="2272390" imgH="97518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2738" y="1417638"/>
                        <a:ext cx="2271712" cy="974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314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7753</TotalTime>
  <Words>628</Words>
  <Application>Microsoft Office PowerPoint</Application>
  <PresentationFormat>Ευρεία οθόνη</PresentationFormat>
  <Paragraphs>105</Paragraphs>
  <Slides>10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Θέμα του Office</vt:lpstr>
      <vt:lpstr>CS ChemDraw Drawing</vt:lpstr>
      <vt:lpstr>Πυρηνικός Μαγνητικός Συντονισμός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ΕΡΓΑΣΤΗΡΙΑΚΗ ΚΑΙ ΧΗΜΙΚΗ ΑΣΦΑΛΕΙΑ</dc:title>
  <dc:creator>marios kidonakis</dc:creator>
  <cp:lastModifiedBy>marios kidonakis</cp:lastModifiedBy>
  <cp:revision>1074</cp:revision>
  <dcterms:created xsi:type="dcterms:W3CDTF">2019-11-09T19:19:36Z</dcterms:created>
  <dcterms:modified xsi:type="dcterms:W3CDTF">2020-04-24T10:21:36Z</dcterms:modified>
</cp:coreProperties>
</file>