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9" r:id="rId3"/>
    <p:sldId id="388" r:id="rId4"/>
    <p:sldId id="417" r:id="rId5"/>
    <p:sldId id="421" r:id="rId6"/>
    <p:sldId id="422" r:id="rId7"/>
    <p:sldId id="423" r:id="rId8"/>
    <p:sldId id="424" r:id="rId9"/>
    <p:sldId id="425" r:id="rId10"/>
    <p:sldId id="426" r:id="rId11"/>
    <p:sldId id="415" r:id="rId12"/>
    <p:sldId id="392" r:id="rId13"/>
    <p:sldId id="393" r:id="rId14"/>
    <p:sldId id="391" r:id="rId15"/>
    <p:sldId id="395" r:id="rId16"/>
    <p:sldId id="396" r:id="rId17"/>
    <p:sldId id="399" r:id="rId18"/>
    <p:sldId id="400" r:id="rId19"/>
    <p:sldId id="403" r:id="rId20"/>
    <p:sldId id="406" r:id="rId21"/>
    <p:sldId id="407" r:id="rId22"/>
    <p:sldId id="409" r:id="rId23"/>
    <p:sldId id="419" r:id="rId24"/>
    <p:sldId id="420" r:id="rId25"/>
    <p:sldId id="412" r:id="rId26"/>
    <p:sldId id="427" r:id="rId27"/>
    <p:sldId id="428" r:id="rId28"/>
    <p:sldId id="413" r:id="rId29"/>
    <p:sldId id="429" r:id="rId30"/>
    <p:sldId id="430" r:id="rId31"/>
    <p:sldId id="431" r:id="rId32"/>
    <p:sldId id="432" r:id="rId33"/>
    <p:sldId id="418" r:id="rId34"/>
    <p:sldId id="416" r:id="rId35"/>
    <p:sldId id="414" r:id="rId3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1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14.emf"/><Relationship Id="rId4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4" Type="http://schemas.openxmlformats.org/officeDocument/2006/relationships/image" Target="../media/image3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4" Type="http://schemas.openxmlformats.org/officeDocument/2006/relationships/image" Target="../media/image4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4.emf"/><Relationship Id="rId4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27/3/2020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2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1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2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2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8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29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30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oleObject" Target="../embeddings/oleObject34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8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7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emf"/><Relationship Id="rId9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03045" y="403724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27622" y="5082268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Αρωματικά συστήματα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800" y="1522445"/>
            <a:ext cx="4164490" cy="3123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2884" y="2220249"/>
            <a:ext cx="1129855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τέσσερις απορροφήσεις στην αρωματική περιοχή (ανεξαρτήτου πολλαπλότητας) με εμβαδόν 1 κάθε μια. Ως εκ τούτου, και τα 4 αρωματικά υδρογόνα είναι μεταξύ τους χημικώς μη ισοδύναμα.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λοιπόν αποκλείεται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facto.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473578" y="1205157"/>
            <a:ext cx="159370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628185"/>
              </p:ext>
            </p:extLst>
          </p:nvPr>
        </p:nvGraphicFramePr>
        <p:xfrm>
          <a:off x="3763582" y="546586"/>
          <a:ext cx="3606482" cy="167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4" name="CS ChemDraw Drawing" r:id="rId3" imgW="2824007" imgH="1310766" progId="ChemDraw.Document.6.0">
                  <p:embed/>
                </p:oleObj>
              </mc:Choice>
              <mc:Fallback>
                <p:oleObj name="CS ChemDraw Drawing" r:id="rId3" imgW="2824007" imgH="1310766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63582" y="546586"/>
                        <a:ext cx="3606482" cy="167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742405"/>
              </p:ext>
            </p:extLst>
          </p:nvPr>
        </p:nvGraphicFramePr>
        <p:xfrm>
          <a:off x="4673537" y="2833491"/>
          <a:ext cx="2166175" cy="1487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5" name="CS ChemDraw Drawing" r:id="rId5" imgW="1784569" imgH="1227191" progId="ChemDraw.Document.6.0">
                  <p:embed/>
                </p:oleObj>
              </mc:Choice>
              <mc:Fallback>
                <p:oleObj name="CS ChemDraw Drawing" r:id="rId5" imgW="1784569" imgH="1227191" progId="ChemDraw.Document.6.0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3537" y="2833491"/>
                        <a:ext cx="2166175" cy="1487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222884" y="4389665"/>
            <a:ext cx="11298556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δομές Β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αρωματικά Η είμαι μεταξύ τους χημικώς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ισοδύναμα. Και στις δύο θα παρατηρήσουμε 4 σήματα στην περιοχή των αρωματικών Η.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κλειδί είναι η πολλαπλότητα των κορυφών.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δομή Β το </a:t>
            </a:r>
            <a:r>
              <a:rPr lang="el-GR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ουσιαστικά θα είναι μια απλή κορυφή (στην πράξη σχάζεται λόγω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υπερ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συζυγίας με τα άλλα αρωματικά Η, αλλά 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~ 0).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αρωματική περιοχή, όλα τα σήματα υπόκεινται σε πολλαπλές σχάσεις ώστε τελικά, η δομή είναι 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057315" y="17611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435" y="332994"/>
            <a:ext cx="8096250" cy="52959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4513541" y="458161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4</a:t>
            </a: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2197989" y="5774012"/>
                <a:ext cx="7854696" cy="960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φάσμα λήφθηκε σε όργανο συχνότητας 400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MHz.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Η</m:t>
                            </m:r>
                          </m:e>
                        </m:d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Χ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7−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989" y="5774012"/>
                <a:ext cx="7854696" cy="960969"/>
              </a:xfrm>
              <a:prstGeom prst="rect">
                <a:avLst/>
              </a:prstGeom>
              <a:blipFill>
                <a:blip r:embed="rId3"/>
                <a:stretch>
                  <a:fillRect l="-699" t="-5696" b="-379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Ορθογώνιο 3"/>
          <p:cNvSpPr/>
          <p:nvPr/>
        </p:nvSpPr>
        <p:spPr>
          <a:xfrm>
            <a:off x="2672407" y="3290054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CHCl</a:t>
            </a:r>
            <a:r>
              <a:rPr lang="en-US" baseline="-25000" dirty="0" smtClean="0"/>
              <a:t>3</a:t>
            </a:r>
            <a:endParaRPr lang="el-GR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2807208" y="3602736"/>
            <a:ext cx="0" cy="4663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Εικόνα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453" y="1719672"/>
            <a:ext cx="5461086" cy="223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1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2883" y="698770"/>
            <a:ext cx="10137267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ένωση έχει υψηλό βαθμό ακορεστότητας. Ο ΜΤ έχει 7 άνθρακες και αφού υπάρχουν απορροφήσεις στην περιοχή 6.5-8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αρωματικών Η) σίγουρα έχει αρωματικό δακτύλιο.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2.30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βρίσκεται σε χαρακτηριστική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(υδρογόνα σε άνθρακα, ο οποίος συνδέεται με αρωματικό σύστημα). Το εμβαδόν της απορρόφησης είναι 3 οπότε μάλλον αντιστοιχεί σε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αφού είναι απλή απορρόφηση δεν υπάρχουν γειτονικά υδρογόνα που συζεύγνυνται μαζί της (ν+1 = 0 + 1 = 1απλή).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το ιώδιο (Ι) πρέπει να είναι και αυτό ενωμένο με τον αρωματικό δακτύλιο.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773854"/>
              </p:ext>
            </p:extLst>
          </p:nvPr>
        </p:nvGraphicFramePr>
        <p:xfrm>
          <a:off x="10842134" y="790907"/>
          <a:ext cx="563689" cy="63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3" name="CS ChemDraw Drawing" r:id="rId3" imgW="369162" imgH="419155" progId="ChemDraw.Document.6.0">
                  <p:embed/>
                </p:oleObj>
              </mc:Choice>
              <mc:Fallback>
                <p:oleObj name="CS ChemDraw Drawing" r:id="rId3" imgW="369162" imgH="41915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42134" y="790907"/>
                        <a:ext cx="563689" cy="63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341277"/>
              </p:ext>
            </p:extLst>
          </p:nvPr>
        </p:nvGraphicFramePr>
        <p:xfrm>
          <a:off x="10780476" y="1866782"/>
          <a:ext cx="687004" cy="296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4" name="CS ChemDraw Drawing" r:id="rId5" imgW="418923" imgH="181222" progId="ChemDraw.Document.6.0">
                  <p:embed/>
                </p:oleObj>
              </mc:Choice>
              <mc:Fallback>
                <p:oleObj name="CS ChemDraw Drawing" r:id="rId5" imgW="418923" imgH="1812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80476" y="1866782"/>
                        <a:ext cx="687004" cy="296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038214"/>
              </p:ext>
            </p:extLst>
          </p:nvPr>
        </p:nvGraphicFramePr>
        <p:xfrm>
          <a:off x="2794000" y="3355975"/>
          <a:ext cx="5432425" cy="169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5" name="CS ChemDraw Drawing" r:id="rId7" imgW="3569137" imgH="1110783" progId="ChemDraw.Document.6.0">
                  <p:embed/>
                </p:oleObj>
              </mc:Choice>
              <mc:Fallback>
                <p:oleObj name="CS ChemDraw Drawing" r:id="rId7" imgW="3569137" imgH="11107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94000" y="3355975"/>
                        <a:ext cx="5432425" cy="1690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222883" y="5311892"/>
            <a:ext cx="930516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αποκλείεται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μόριο έχει επίπεδο συμμετρίας καθώς και άξονα συμμετρίας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ώστε 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ισοδύναμο με το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καθώς και 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Στην περίπτωση αυτή θα παρατηρούσαμε δύο απορροφήσεις στην περιοχή των αρωματικών (6.5 – 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κάθε μια εκ των οποίων θα ήταν διπλή με εμβαδόν 2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έκαστη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120771"/>
              </p:ext>
            </p:extLst>
          </p:nvPr>
        </p:nvGraphicFramePr>
        <p:xfrm>
          <a:off x="9539192" y="5046663"/>
          <a:ext cx="2605884" cy="143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" name="CS ChemDraw Drawing" r:id="rId9" imgW="2724912" imgH="1327396" progId="ChemDraw.Document.6.0">
                  <p:embed/>
                </p:oleObj>
              </mc:Choice>
              <mc:Fallback>
                <p:oleObj name="CS ChemDraw Drawing" r:id="rId9" imgW="2724912" imgH="13273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539192" y="5046663"/>
                        <a:ext cx="2605884" cy="1430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4875465" y="196548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4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7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097753"/>
              </p:ext>
            </p:extLst>
          </p:nvPr>
        </p:nvGraphicFramePr>
        <p:xfrm>
          <a:off x="9272206" y="941197"/>
          <a:ext cx="2568575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0" name="CS ChemDraw Drawing" r:id="rId3" imgW="1687174" imgH="973907" progId="ChemDraw.Document.6.0">
                  <p:embed/>
                </p:oleObj>
              </mc:Choice>
              <mc:Fallback>
                <p:oleObj name="CS ChemDraw Drawing" r:id="rId3" imgW="1687174" imgH="973907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72206" y="941197"/>
                        <a:ext cx="2568575" cy="148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0" y="539037"/>
            <a:ext cx="883882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δομές Α και Β δεν έχουν κανένα στοιχείο συμμετρίας. Επομένως και στις δυο δομές, τα αρωματικά πρωτόνια είναι διακριτά μεταξύ τους, κάθε ένα θα δώσει ξεχωριστή απορρόφηση με εμβαδόν 1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έκαστη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Ωστόσο, στην δομή Α όλα τα αρωματικά πρωτόνια συζεύγνυνται μεταξύ τους επομένως οι απορροφήσεις στην αρωματική περιοχή όλες θα 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σχασμένες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Προσέξτε στο φάσμα την απλή απορρόφηση στα 7.55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Αντιστοιχεί σε πρωτόνιο το οποίο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απομονωμένο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δεν συζεύγνυνται με κάποιο γειτονικό, επομένως πρέπει να είναι το </a:t>
            </a:r>
            <a:r>
              <a:rPr lang="el-G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δομή Β. Στην πραγματικότητα το </a:t>
            </a:r>
            <a:r>
              <a:rPr lang="el-G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αυτό σχάζεται ελαφρώς από τα άλλα, ωστόσο οι τιμές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~ 0 (παρατηρήστε ότι η απορρόφηση αυτή δεν είναι απόλυτα οξεία αλλά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φουσκώνει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”).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Επομένως, το φάσμα αντιστοιχεί στην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Β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δύο διπλές κορυφές.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αναμένω να είναι σε υψηλότερο πεδίο γιατί 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όρθο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ως προς το Ι (ογκώδες αλογόνο και θωρακίζει τους γύρω πυρήνες λόγω όγκου). Επομένως είναι η διπλή στα 7.13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(πάντα γράφουμε την μέση τιμή μεταξύ των δύο απορροφήσεων της διπλής)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(7.14 – 7.12)x400 = 0.02x400 = 8 Hz.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διπλή στα 7.49 (το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κέντρ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7.50-7.48 με ακρίβεια 2 δεκαδικών) αντιστοιχεί στο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σχάζεται από 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)x400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x400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0" y="5928007"/>
            <a:ext cx="1182014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τριπλή στα 6.98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 </a:t>
            </a:r>
            <a:r>
              <a:rPr lang="el-GR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οποίο σχάζεται από το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ουσιαστικά το σήμα είναι μια διπλή της διπλής (διπλή από το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άλλη μια διπλή από το </a:t>
            </a:r>
            <a:r>
              <a:rPr lang="el-G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Επειδή όμως οι σταθερές σύζευξης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baseline="-25000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ίσες, μπορούμε να εφαρμόσουμε τον κανόνα ν+1 και να πούμε ότι το σήμα είναι τριπλή κορυφή.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4282129"/>
              </p:ext>
            </p:extLst>
          </p:nvPr>
        </p:nvGraphicFramePr>
        <p:xfrm>
          <a:off x="9969119" y="2845499"/>
          <a:ext cx="1174750" cy="169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1" name="CS ChemDraw Drawing" r:id="rId5" imgW="771073" imgH="1110783" progId="ChemDraw.Document.6.0">
                  <p:embed/>
                </p:oleObj>
              </mc:Choice>
              <mc:Fallback>
                <p:oleObj name="CS ChemDraw Drawing" r:id="rId5" imgW="771073" imgH="1110783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69119" y="2845499"/>
                        <a:ext cx="1174750" cy="1690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Ορθογώνιο 1"/>
          <p:cNvSpPr/>
          <p:nvPr/>
        </p:nvSpPr>
        <p:spPr>
          <a:xfrm>
            <a:off x="4600115" y="57564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4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5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6537960" y="342476"/>
            <a:ext cx="56540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παρουσιάζει 7 σήματα (αγνοήστε την τριπλή του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όσος και  αριθμός των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αφού το μόριο δεν διαθέτει στοιχείο συμμετρίας.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21.2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βενζυλικός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άνθρακας).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Προσέξτε την απορρόφηση στα 94.5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είναι εκτός περιοχής απορρόφησης αρωματικών ανθράκων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Ο λόγος είναι ότι 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αυτός σίγουρα έχει ως υποκαταστάτη το ογκώδες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οποίο λόγω όγκου θωρακίζει τον πυρήνα. Επίσης 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τεταρτοταγής (δεν έχει κανένα Η) και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αυτό η κορυφή έχει μικρότερο μήκος συγκριτικά με τις άλλες κορυφές των αρωματικών.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Όμοια, η απορρόφηση στα 140.4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έχει υποκαταστάτη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έχει κανένα Η, είναι επομένως τεταρτοταγής και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αυτό η κορυφή έχει μικρότερο σήμα (μικρότερη αφθονία).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τις άλλες 4 κορυφές των αρωματικών απαιτούνται επιπλέον πειράματα για να πούμε με βεβαιότητα ποιος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ακριβός.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Φασματοσκοπικά δεδομένα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7.55 (s, 1H); 7.49 (d, J = 8Hz, 1H); 7.13 (d, J = 8 Hz, 1H); 6.98 (t, J = 8 Hz, 1H); 2.30 (s, 3H).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140.4, 138.2, 134.6, 130.1, 125.5, 94.5, 21.2.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98" y="0"/>
            <a:ext cx="6210300" cy="664845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4073353" y="0"/>
            <a:ext cx="241688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b="1" u="sng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- NMR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000" y="83061"/>
            <a:ext cx="6356549" cy="4346064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651890" y="0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76986" y="1118590"/>
            <a:ext cx="60911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Δεδομένα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σας δίνονται: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7.99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7.8 Hz,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1.1 Hz, 1H)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7.80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7.8 Hz,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7.41 ppm (td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7.15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3.94 ppm (s, 3H)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76986" y="4200775"/>
            <a:ext cx="11486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Παρατήρηση που θα πρέπει να θυμάστε: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Πότε βάζουμε αριθμό πάνω αριστερά στην τιμή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π.χ. </a:t>
            </a:r>
            <a:r>
              <a:rPr lang="en-US" sz="20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0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?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αριθμός υποδεικνύει πόσους απλούς δεσμούς απέχουν μεταξύ τους τα πρωτόνια τα οποία συζεύγνυνται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δεν χρησιμοποιείται ο δείκτης).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087893"/>
              </p:ext>
            </p:extLst>
          </p:nvPr>
        </p:nvGraphicFramePr>
        <p:xfrm>
          <a:off x="6885559" y="5401104"/>
          <a:ext cx="41116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" name="CS ChemDraw Drawing" r:id="rId4" imgW="2952023" imgH="876261" progId="ChemDraw.Document.6.0">
                  <p:embed/>
                </p:oleObj>
              </mc:Choice>
              <mc:Fallback>
                <p:oleObj name="CS ChemDraw Drawing" r:id="rId4" imgW="2952023" imgH="87626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5559" y="5401104"/>
                        <a:ext cx="4111625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134110" y="2992081"/>
            <a:ext cx="538701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λήφθηκε σε όργανο συχνότητας 400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MHz.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5 (θα σας ζητηθεί να τον βρείτε οπότε να θυμάστε τον τύπο).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1125" y="1044653"/>
            <a:ext cx="5130873" cy="209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2884" y="346857"/>
            <a:ext cx="10670859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ένωση έχει υψηλό βαθμό ακορεστότητας. Ο ΜΤ έχει 8 άνθρακες και αφού υπάρχουν απορροφήσεις στην περιοχή 6.5-8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αρωματικών Η) σίγουρα έχει αρωματικό δακτύλιο, ο οποίος αυτόματα συνεπάγεται 4 βαθμούς ακορεστότητας (κάθε διπλός δεσμός αντιστοιχεί σε έναν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και κάθε δακτύλιο επίσης αντιστοιχεί σε έναν 1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ακόμα ένας βαθμός ακορεστότητας πέραν των 4αρων του αρωματικού δακτυλίου.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έχει 5 απορροφήσεις οπότε στην δομή αντιστοιχούν 5 διαφορετικά είδη πρωτονίων.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απορρόφηση στα 3.94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s: singlet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απλή) έχει εμβαδόν 3 οπότε μάλλον αντιστοιχεί σε μια ομάδα με 3 Η. Η συχνότητα στην οποία συντονίζονται τα Η αυτά είναι ενδεικτική για την ύπαρξη ομάδας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X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όπου Χ είναι κάποιο ηλεκτραρνητικό άτομο (εδώ αναγκαστικά είτε Ο είτε Ι). Το τμήμα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I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αποκλείεται αυτόματα γιατί στην περίπτωση αυτή δεν υπάρχει θέση να το συνδέσουμε στον υπόλοιπο σκελετό. Συνεπώς, η απορρόφηση στα 3.94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σε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-.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Επομένως, το Ι είναι υποκαταστάτης του αρωματικού δακτυλίου.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5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βαθμός ακορεστότητας πιθανότατα αντιστοιχεί σε καρβονυλομάδα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των αρωματικών παρατηρούμε 4 διακριτά σήματα με εμβαδόν 1 έκαστο. Ως εκ τούτου, δύο από τις 6 θέσεις στον αρωματικό δακτύλιο έχουν υποκαταστάτες διάφορες του Η. Ψάχνουμε λοιπόν ένα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βενζόλιο.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133872"/>
              </p:ext>
            </p:extLst>
          </p:nvPr>
        </p:nvGraphicFramePr>
        <p:xfrm>
          <a:off x="11274741" y="536399"/>
          <a:ext cx="563689" cy="63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0" name="CS ChemDraw Drawing" r:id="rId3" imgW="369162" imgH="419155" progId="ChemDraw.Document.6.0">
                  <p:embed/>
                </p:oleObj>
              </mc:Choice>
              <mc:Fallback>
                <p:oleObj name="CS ChemDraw Drawing" r:id="rId3" imgW="369162" imgH="419155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74741" y="536399"/>
                        <a:ext cx="563689" cy="63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123651"/>
              </p:ext>
            </p:extLst>
          </p:nvPr>
        </p:nvGraphicFramePr>
        <p:xfrm>
          <a:off x="11136693" y="2838450"/>
          <a:ext cx="839787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" name="CS ChemDraw Drawing" r:id="rId5" imgW="513340" imgH="181222" progId="ChemDraw.Document.6.0">
                  <p:embed/>
                </p:oleObj>
              </mc:Choice>
              <mc:Fallback>
                <p:oleObj name="CS ChemDraw Drawing" r:id="rId5" imgW="513340" imgH="181222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36693" y="2838450"/>
                        <a:ext cx="839787" cy="296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409847"/>
              </p:ext>
            </p:extLst>
          </p:nvPr>
        </p:nvGraphicFramePr>
        <p:xfrm>
          <a:off x="11136693" y="3876675"/>
          <a:ext cx="642620" cy="667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2" name="CS ChemDraw Drawing" r:id="rId7" imgW="365760" imgH="379500" progId="ChemDraw.Document.6.0">
                  <p:embed/>
                </p:oleObj>
              </mc:Choice>
              <mc:Fallback>
                <p:oleObj name="CS ChemDraw Drawing" r:id="rId7" imgW="365760" imgH="3795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136693" y="3876675"/>
                        <a:ext cx="642620" cy="667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471134"/>
              </p:ext>
            </p:extLst>
          </p:nvPr>
        </p:nvGraphicFramePr>
        <p:xfrm>
          <a:off x="3871532" y="5387975"/>
          <a:ext cx="4441825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3" name="CS ChemDraw Drawing" r:id="rId9" imgW="3588701" imgH="1187536" progId="ChemDraw.Document.6.0">
                  <p:embed/>
                </p:oleObj>
              </mc:Choice>
              <mc:Fallback>
                <p:oleObj name="CS ChemDraw Drawing" r:id="rId9" imgW="3588701" imgH="11875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71532" y="5387975"/>
                        <a:ext cx="4441825" cy="147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5029883" y="5225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1101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0" y="873450"/>
            <a:ext cx="12192000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αποκλείεται δεδομένου ότι, σε αυτήν την περίπτωση θα αναμέναμε λόγω συμμετρίας, δύο διπλές κορυφές στην αρωματική περιοχή με εμβαδόν 2.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δομές Α και Β έχουν 4 διακριτά Η στον αρωματικό δακτύλιο επομένως, κάθε ένα θα δώσει 4 διακριτά σήματα στην αρωματική περιοχή με εμβαδόν 1 έκαστο.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δομή Β όμως,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έχει γειτονικά Η σε κατάλληλη απόσταση ώστε θα έπρεπε το σήμα του να είναι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απλή κορυφή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(στην πραγματικότητα τέτοιου είδους Η σχάζονται αμελητέα από τα απομακρυσμένα Η του δακτυλίου αλλά οι τιμές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~ 0 και σπάνια διακρίνονται ως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σχασμένες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κορυφές).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Συνεπώς, η δομή στην οποία αντιστοιχεί το φάσμα είναι η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0" y="4321530"/>
            <a:ext cx="280035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Μερικές διαπιστώσεις…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0" y="4871693"/>
            <a:ext cx="12192000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7.99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να συντονίζεται σε χαμηλότερες τιμές πεδίου συγκριτικά με τα υπόλοιπα, δεδομένου ότι βρίσκεται σε θέση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ως προς την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οποία έλκει ηλεκτρονιακή πυκνότητα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-I, -R)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αποθωρακίζοντας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τον πυρήνα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διακρίνεται ως διπλή στο φάσμα που παρατέθηκε. Στην πραγματικότητα είναι διπλή της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διπλής: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σύζευξης με το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(απόσταση 3 δεσμών) 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7.8 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λόγω της σύζευξης με το πιο απομακρυσμένο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(απόσταση 4 δεσμών) με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η οποία όμως δεν διακρίνεται στο φάσμα που παρατίθεται.</a:t>
            </a:r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030708"/>
              </p:ext>
            </p:extLst>
          </p:nvPr>
        </p:nvGraphicFramePr>
        <p:xfrm>
          <a:off x="6096000" y="3136813"/>
          <a:ext cx="1648460" cy="1184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CS ChemDraw Drawing" r:id="rId3" imgW="1231250" imgH="883936" progId="ChemDraw.Document.6.0">
                  <p:embed/>
                </p:oleObj>
              </mc:Choice>
              <mc:Fallback>
                <p:oleObj name="CS ChemDraw Drawing" r:id="rId3" imgW="1231250" imgH="88393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0" y="3136813"/>
                        <a:ext cx="1648460" cy="1184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Ορθογώνιο 1"/>
          <p:cNvSpPr/>
          <p:nvPr/>
        </p:nvSpPr>
        <p:spPr>
          <a:xfrm>
            <a:off x="5212763" y="256737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0226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046643"/>
              </p:ext>
            </p:extLst>
          </p:nvPr>
        </p:nvGraphicFramePr>
        <p:xfrm>
          <a:off x="9680956" y="766393"/>
          <a:ext cx="1648460" cy="1184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8" name="CS ChemDraw Drawing" r:id="rId3" imgW="1231250" imgH="883936" progId="ChemDraw.Document.6.0">
                  <p:embed/>
                </p:oleObj>
              </mc:Choice>
              <mc:Fallback>
                <p:oleObj name="CS ChemDraw Drawing" r:id="rId3" imgW="1231250" imgH="88393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80956" y="766393"/>
                        <a:ext cx="1648460" cy="1184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0" y="689337"/>
            <a:ext cx="865022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εδώ το σήμα φαίνεται ως διπλή κορυφή (η πολύ μικρή σχάση 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1.7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διακρίνεται. Στην πραγματικότητα ωστόσο είναι διπλή της διπλής και αντιστοιχεί στο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αφού: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μεγάλη τιμή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7.8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οφείλεται στην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σύζευξης με το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(απόσταση 3 δεσμών)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δευτερεύουσα σχάση  στην σύζευξη με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 </a:t>
            </a:r>
            <a:r>
              <a:rPr lang="el-GR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(απόσταση 4 δεσμών) με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Hz.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0" y="2784691"/>
            <a:ext cx="12192000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τα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τα δεδομένα που σας δόθηκαν αναφέρουν ότι έχετε δύο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στα 7.41 και 7.15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td: doublet of triplet,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 της τριπλής). Ωστόσο, στο φάσμα διακρίνονται δύο τριπλές στις απορροφήσεις (οι μικρές σχέσεις 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1.7 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1.1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διακρίνονται εδώ).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οι μεγάλες τιμές σταθερών σύζευξης αντιστοιχούν στις συζεύξεις με τα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τα οποία μεταξύ τους δεν είναι ισοδύναμα. Θα περιμέναμε λοιπόν κάθε ένα να σχάζει με διαφορετική τιμή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του 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Επειδή όμως, και οι δύο τιμές είναι 7.8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αισθάνεται ως ισοδύναμα (ισχύει ο κανόνας ν+1 επειδή ακριβώς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J</a:t>
            </a:r>
            <a:r>
              <a:rPr lang="en-US" baseline="-25000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για τον λόγο αυτό βλέπετε τριπλή κορυφή (τονίζεται ξανά, την μικρή σχάση με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1.7 Hz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την διακρίνεται στο φάσμα). </a:t>
            </a: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στην απορρόφηση 7.41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Την πληροφορία αυτή την δίνει η τιμή σύζευξης 1.1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Είδαμε πιο πάνω ότι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σχάζεται από 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1.1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Όμοια λοιπόν, το </a:t>
            </a:r>
            <a:r>
              <a:rPr lang="el-GR" dirty="0" smtClean="0">
                <a:solidFill>
                  <a:srgbClr val="C214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σχάζεται από το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τιμή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1.1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Τέλος η απορρόφηση στα 7.15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το ίδιο σκεπτικό.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4737275" y="0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116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6838950" y="1205929"/>
            <a:ext cx="437197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υπάρχουν 8 απορροφήσεις, όσος και ο αριθμός των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αφού το μόριο δεν διαθέτει στοιχείο συμμετρίας.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κορυφή στα 167.1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στον άνθρακα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εστερομάδας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" y="223837"/>
            <a:ext cx="6529388" cy="6529388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4956920" y="117029"/>
            <a:ext cx="257076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el-GR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600851"/>
              </p:ext>
            </p:extLst>
          </p:nvPr>
        </p:nvGraphicFramePr>
        <p:xfrm>
          <a:off x="1533652" y="1407633"/>
          <a:ext cx="1648460" cy="1184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CS ChemDraw Drawing" r:id="rId4" imgW="1231250" imgH="883936" progId="ChemDraw.Document.6.0">
                  <p:embed/>
                </p:oleObj>
              </mc:Choice>
              <mc:Fallback>
                <p:oleObj name="CS ChemDraw Drawing" r:id="rId4" imgW="1231250" imgH="88393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33652" y="1407633"/>
                        <a:ext cx="1648460" cy="1184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613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4727448" y="799114"/>
                <a:ext cx="1536192" cy="780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448" y="799114"/>
                <a:ext cx="1536192" cy="780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100328" y="207847"/>
            <a:ext cx="1109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μια ένωση με μοριακό τύπο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(X: F, Cl, Br, 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βαθμός ακορεστότητας είναι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33756" y="1445445"/>
            <a:ext cx="1109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Όσον αφορά τα αρωματικά συστήματα, η μορφή των απορροφήσεων καθώς και οι σταθερές σύζευξης είναι ενδεικτικές της υποκατάστασης ενός αρωματικού συστήματος.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461247"/>
              </p:ext>
            </p:extLst>
          </p:nvPr>
        </p:nvGraphicFramePr>
        <p:xfrm>
          <a:off x="2354024" y="2279681"/>
          <a:ext cx="6570662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" name="CS ChemDraw Drawing" r:id="rId4" imgW="3566160" imgH="1034883" progId="ChemDraw.Document.6.0">
                  <p:embed/>
                </p:oleObj>
              </mc:Choice>
              <mc:Fallback>
                <p:oleObj name="CS ChemDraw Drawing" r:id="rId4" imgW="3566160" imgH="10348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54024" y="2279681"/>
                        <a:ext cx="6570662" cy="1906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4770675" y="4292514"/>
            <a:ext cx="1449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Καλείται και σύζευξη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1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185" y="162115"/>
            <a:ext cx="6638925" cy="4467225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392368" y="751028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353257" y="3704540"/>
            <a:ext cx="508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3258513" y="3704540"/>
            <a:ext cx="508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7739073" y="3704540"/>
            <a:ext cx="508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898902" y="4784305"/>
            <a:ext cx="656844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 = 5.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225597" y="4536006"/>
            <a:ext cx="187311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*CDCl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862073" y="3285426"/>
            <a:ext cx="30008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9457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2884" y="521319"/>
            <a:ext cx="1055941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5. Ο ΜΤ έχει 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αφού υπάρχουν απορροφήσεις στην περιοχή 6.5-8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αρωματικών Η) υπάρχει αρωματικός δακτύλιος.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των αρωματικών πρωτονίων, υπάρχουν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κορυφές με εμβαδόν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Ο αρωματικός δακτύλιος είναι συμμετρικός δηλαδή, 1,4-δι-υποκατεστημένος.</a:t>
            </a: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2.29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εμβαδόν 3 συντονίζεται σε περιοχή χαμηλότερου πεδίου συγκριτικά με τα αλειφατικά Η. Πιθανότατα πρόκειται για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τα Η της ομάδας αυτής να είναι είτε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είτε α-Η ως προς καρβονυλομάδα. Μας λείπει ακόμα ένας βαθμός ακορεστότητας, οπότε μάλλον υπάρχει καρβονυλομάδα (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u="sng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βαθμός ακορεστότητας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Συνεπώς, πρόκειται για ένα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διυ-ποκατεστημένο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βενζόλιο, και ο ένας υποκαταστάτης είναι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αντιστοιχεί στην ένωση: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620134"/>
              </p:ext>
            </p:extLst>
          </p:nvPr>
        </p:nvGraphicFramePr>
        <p:xfrm>
          <a:off x="10888663" y="650939"/>
          <a:ext cx="1174750" cy="134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6" name="CS ChemDraw Drawing" r:id="rId3" imgW="771498" imgH="880951" progId="ChemDraw.Document.6.0">
                  <p:embed/>
                </p:oleObj>
              </mc:Choice>
              <mc:Fallback>
                <p:oleObj name="CS ChemDraw Drawing" r:id="rId3" imgW="771498" imgH="880951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88663" y="650939"/>
                        <a:ext cx="1174750" cy="1344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840669"/>
              </p:ext>
            </p:extLst>
          </p:nvPr>
        </p:nvGraphicFramePr>
        <p:xfrm>
          <a:off x="10888663" y="2205419"/>
          <a:ext cx="1043430" cy="87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7" name="CS ChemDraw Drawing" r:id="rId5" imgW="713232" imgH="598671" progId="ChemDraw.Document.6.0">
                  <p:embed/>
                </p:oleObj>
              </mc:Choice>
              <mc:Fallback>
                <p:oleObj name="CS ChemDraw Drawing" r:id="rId5" imgW="713232" imgH="59867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888663" y="2205419"/>
                        <a:ext cx="1043430" cy="876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861598"/>
              </p:ext>
            </p:extLst>
          </p:nvPr>
        </p:nvGraphicFramePr>
        <p:xfrm>
          <a:off x="3837432" y="3579495"/>
          <a:ext cx="1219200" cy="1547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8" name="CS ChemDraw Drawing" r:id="rId7" imgW="914400" imgH="1159819" progId="ChemDraw.Document.6.0">
                  <p:embed/>
                </p:oleObj>
              </mc:Choice>
              <mc:Fallback>
                <p:oleObj name="CS ChemDraw Drawing" r:id="rId7" imgW="914400" imgH="11598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37432" y="3579495"/>
                        <a:ext cx="1219200" cy="1547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222884" y="5197940"/>
            <a:ext cx="99909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Προσοχή: η δομή δεξιά αποκλείεται. Προσέξτε ότι η απορρόφηση με εμβαδόν 3, δηλαδή η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που σας δόθηκε, συντονίζεται στην περιοχή 1.8-2.5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δομή δεξιά, τα Η της ομάδας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θα αναμέναμε να απορροφούν στην περιοχή ~3.5-4.0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αφού 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οποίο βρίσκονται έχει ως υποκαταστάτη ηλεκτραρνητικό άτομο.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864723"/>
              </p:ext>
            </p:extLst>
          </p:nvPr>
        </p:nvGraphicFramePr>
        <p:xfrm>
          <a:off x="10444734" y="4907323"/>
          <a:ext cx="1227662" cy="1481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9" name="CS ChemDraw Drawing" r:id="rId9" imgW="876123" imgH="1057909" progId="ChemDraw.Document.6.0">
                  <p:embed/>
                </p:oleObj>
              </mc:Choice>
              <mc:Fallback>
                <p:oleObj name="CS ChemDraw Drawing" r:id="rId9" imgW="876123" imgH="105790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444734" y="4907323"/>
                        <a:ext cx="1227662" cy="1481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4975019" y="108526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2126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252983" y="3842834"/>
            <a:ext cx="2307337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68578" y="1649035"/>
            <a:ext cx="4539998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8.8 Hz, 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5.2 Hz,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8.8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1H)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68" y="92660"/>
            <a:ext cx="7525512" cy="6702552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5230368" y="478967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5614416" y="38428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8933688" y="403899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98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Ορθογώνιο 15"/>
          <p:cNvSpPr/>
          <p:nvPr/>
        </p:nvSpPr>
        <p:spPr>
          <a:xfrm>
            <a:off x="64008" y="146721"/>
            <a:ext cx="11969496" cy="682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ένωση έχει βαθμό ακορεστότητας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Η ύπαρξη απορροφήσεων στην αρωματική περιοχή παραπέμπει σε αρωματικό δακτύλιο (4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άλλοι βαθμοί ακορεστότητας μπορεί να είναι: 1. δύο διπλοί δεσμοί ή 2. δύο δακτύλιοι ή 3. ένας διπλός και ένας δακτύλιος ή 4. τριπλός δεσμός.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μιας απλής κορυφής στα 3.037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(χαρακτηριστική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αλκυνικών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πρωτονίων) με εμβαδόν 1 υποδηλώνει την ύπαρξη τερματικού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αλκυνίου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C≡C – H).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απορροφήσεις στην αρωματική περιοχή, έχουν η κάθε μια εμβαδόν 2. Συνεπώς ο αρωματικός δακτύλιος 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-υποκατεστημένος. 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ένας υποκαταστάτης του δακτυλίου είναι 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αλκύνιο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οπότε ο δεύτερος είναι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Πως θα διαπιστώσουμε τι είδους υποκατάσταση έχουμε (1-2 ή 1-3 ή 1-4);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απορροφήσεις στην περιοχή των αρωματικών είναι συμμετρικές. Έχουν και οι δύο ίδιο εμβαδόν συνεπώς το μόριο έχει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συμμετρία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τότε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παρατηρούμε δύο τιμές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κάθε απορρόφηση στα αρωματικά και η μια δίνει 4 τιμές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άλλη 3 τιμές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Ένας από τους υποκαταστάτες του δακτυλίου είναι το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το οποίο έχει πυρηνικό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(I = ½).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εκ τούτου, τα Η του αρωματικού δακτυλίου σχάζουν το ένα το άλλο σε διπλή. Περαιτέρω, υφίστανται σχάση από τον υποκαταστάτη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ώστε τελικά βλέπουμε στο φάσμα μια διπλή της διπλής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για τα δύο ζεύγη αρωματικών δακτυλίων.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4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748" y="0"/>
            <a:ext cx="7543800" cy="6781800"/>
          </a:xfrm>
          <a:prstGeom prst="rect">
            <a:avLst/>
          </a:prstGeom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5541247"/>
              </p:ext>
            </p:extLst>
          </p:nvPr>
        </p:nvGraphicFramePr>
        <p:xfrm>
          <a:off x="3847211" y="1034479"/>
          <a:ext cx="2381250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CS ChemDraw Drawing" r:id="rId4" imgW="1548100" imgH="1729922" progId="ChemDraw.Document.6.0">
                  <p:embed/>
                </p:oleObj>
              </mc:Choice>
              <mc:Fallback>
                <p:oleObj name="CS ChemDraw Drawing" r:id="rId4" imgW="1548100" imgH="17299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47211" y="1034479"/>
                        <a:ext cx="2381250" cy="2662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4428919" y="249808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9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152399" y="1733900"/>
            <a:ext cx="340461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8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2399" y="3713168"/>
            <a:ext cx="3296414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d, J = 10.5 Hz,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795-1.725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530-1.436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2H)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0.970 ppm (t, J = 9.5 Hz, 3H)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71" y="92660"/>
            <a:ext cx="8239125" cy="6696075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373191" y="4518581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4939811" y="4518581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7699148" y="3997373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8567828" y="426254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9683396" y="5460413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10021724" y="5387261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0475694" y="288806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63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Ορθογώνιο 15"/>
          <p:cNvSpPr/>
          <p:nvPr/>
        </p:nvSpPr>
        <p:spPr>
          <a:xfrm>
            <a:off x="0" y="320457"/>
            <a:ext cx="10296144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υψηλή ακορεστότητα καθώς και η ύπαρξη απορροφήσεων στην αρωματική περιοχή υποδεικνύουν την ύπαρξη αρωματικού δακτυλίου (ο ΜΤ έχει πάνω από 6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άλλοι βαθμοί ακορεστότητας μπορεί να είναι: 1. δύο διπλοί δεσμοί ή 2. δύο δακτύλιοι ή 3. ένας διπλός και ένας δακτύλιος ή 4. τριπλός δεσμός.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μιας απλής κορυφής στα 2.990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(χαρακτηριστική 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αλκυνικών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πρωτονίων) με εμβαδόν 1 υποδηλώνει την ύπαρξη τερματικού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αλκυνίου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C≡C – H).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ένας υποκαταστάτης του δακτυλίου είναι το </a:t>
            </a:r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αλκύνιο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C≡C – H)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απορροφήσεις στην αρωματική περιοχή, έχουν η κάθε μια εμβαδόν 2. Συνεπώς ο αρωματικός δακτύλιος 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-υποκατεστημένος.  </a:t>
            </a: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3.952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σε πρωτόνιο του τύπου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C – O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(χαρακτηριστική περιοχή απορρόφησης Η σε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φέρει ηλεκτραρνητικό άτομο). Αφού έχει εμβαδό 2 αντιστοιχεί σε 2 Η και αφού είναι τριπλή κορυφή, συζεύγνυνται με 2 γειτονικά Η.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 υπάρχει το τμήμα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–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τριπλή απορρόφηση στα 0.97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αλειφατικών Η) έχει εμβαδόν 3, οπότε πρόκειται για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σχάζεται σε τριπλή, οπότε η ομάδα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συζεύγνυται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2 γειτονικά Η. Υπάρχει επομένως το τμήμα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017560"/>
              </p:ext>
            </p:extLst>
          </p:nvPr>
        </p:nvGraphicFramePr>
        <p:xfrm>
          <a:off x="10712449" y="767270"/>
          <a:ext cx="619469" cy="7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name="CS ChemDraw Drawing" r:id="rId3" imgW="368737" imgH="419155" progId="ChemDraw.Document.6.0">
                  <p:embed/>
                </p:oleObj>
              </mc:Choice>
              <mc:Fallback>
                <p:oleObj name="CS ChemDraw Drawing" r:id="rId3" imgW="368737" imgH="41915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12449" y="767270"/>
                        <a:ext cx="619469" cy="704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158620"/>
              </p:ext>
            </p:extLst>
          </p:nvPr>
        </p:nvGraphicFramePr>
        <p:xfrm>
          <a:off x="10476929" y="2304098"/>
          <a:ext cx="1332716" cy="493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1" name="CS ChemDraw Drawing" r:id="rId5" imgW="638379" imgH="236228" progId="ChemDraw.Document.6.0">
                  <p:embed/>
                </p:oleObj>
              </mc:Choice>
              <mc:Fallback>
                <p:oleObj name="CS ChemDraw Drawing" r:id="rId5" imgW="638379" imgH="23622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76929" y="2304098"/>
                        <a:ext cx="1332716" cy="493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804438"/>
              </p:ext>
            </p:extLst>
          </p:nvPr>
        </p:nvGraphicFramePr>
        <p:xfrm>
          <a:off x="10393902" y="5312029"/>
          <a:ext cx="1498769" cy="402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2" name="CS ChemDraw Drawing" r:id="rId7" imgW="673679" imgH="181222" progId="ChemDraw.Document.6.0">
                  <p:embed/>
                </p:oleObj>
              </mc:Choice>
              <mc:Fallback>
                <p:oleObj name="CS ChemDraw Drawing" r:id="rId7" imgW="673679" imgH="1812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393902" y="5312029"/>
                        <a:ext cx="1498769" cy="402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660585"/>
              </p:ext>
            </p:extLst>
          </p:nvPr>
        </p:nvGraphicFramePr>
        <p:xfrm>
          <a:off x="10296144" y="3986149"/>
          <a:ext cx="1871627" cy="357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3" name="CS ChemDraw Drawing" r:id="rId9" imgW="940343" imgH="179516" progId="ChemDraw.Document.6.0">
                  <p:embed/>
                </p:oleObj>
              </mc:Choice>
              <mc:Fallback>
                <p:oleObj name="CS ChemDraw Drawing" r:id="rId9" imgW="940343" imgH="1795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296144" y="3986149"/>
                        <a:ext cx="1871627" cy="3572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40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8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42" y="0"/>
            <a:ext cx="8184778" cy="66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429768" y="990443"/>
            <a:ext cx="1032357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Έστω ότι διαθέτετε ένα δείγμα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ένα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βενζόλιο. Χρησιμοποιώντας τις φασματοσκοπίες 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πως θα καταλάβετε ποια από τις τρείς ενώσεις υπάρχει στο δείγμα;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378452" y="184100"/>
            <a:ext cx="2066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779541"/>
              </p:ext>
            </p:extLst>
          </p:nvPr>
        </p:nvGraphicFramePr>
        <p:xfrm>
          <a:off x="3336608" y="2018385"/>
          <a:ext cx="4200386" cy="1591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name="CS ChemDraw Drawing" r:id="rId3" imgW="2409338" imgH="912931" progId="ChemDraw.Document.6.0">
                  <p:embed/>
                </p:oleObj>
              </mc:Choice>
              <mc:Fallback>
                <p:oleObj name="CS ChemDraw Drawing" r:id="rId3" imgW="2409338" imgH="91293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36608" y="2018385"/>
                        <a:ext cx="4200386" cy="1591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79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589" y="181794"/>
            <a:ext cx="6912370" cy="6670929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308608" y="1380227"/>
            <a:ext cx="32964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4.60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0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1162407" y="393192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1</a:t>
            </a: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54292" y="1630552"/>
            <a:ext cx="273825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7.304-7.175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(m, 5H)</a:t>
            </a:r>
          </a:p>
          <a:p>
            <a:pPr algn="just">
              <a:lnSpc>
                <a:spcPct val="90000"/>
              </a:lnSpc>
            </a:pPr>
            <a:endPara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2.900 ppm (t, J = 9 Hz, 2H)</a:t>
            </a: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2.763 ppm (t, J = 9 Hz, 2H)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2.144 ppm (s, 3H)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576" y="326210"/>
            <a:ext cx="5169149" cy="6117336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7189543" y="425017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10024183" y="496340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10478153" y="459407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1044755" y="354251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322184" y="4279517"/>
                <a:ext cx="5072776" cy="1064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Η</m:t>
                            </m:r>
                          </m:e>
                        </m:d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84" y="4279517"/>
                <a:ext cx="5072776" cy="1064202"/>
              </a:xfrm>
              <a:prstGeom prst="rect">
                <a:avLst/>
              </a:prstGeom>
              <a:blipFill>
                <a:blip r:embed="rId3"/>
                <a:stretch>
                  <a:fillRect l="-1082" b="-3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94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3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71448" y="1570605"/>
            <a:ext cx="329641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40-7.20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370" y="92660"/>
            <a:ext cx="6729911" cy="6641592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796021" y="720524"/>
            <a:ext cx="121081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3.59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triplet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8509253" y="1643853"/>
            <a:ext cx="121081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3.18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triplet</a:t>
            </a:r>
          </a:p>
        </p:txBody>
      </p:sp>
    </p:spTree>
    <p:extLst>
      <p:ext uri="{BB962C8B-B14F-4D97-AF65-F5344CB8AC3E}">
        <p14:creationId xmlns:p14="http://schemas.microsoft.com/office/powerpoint/2010/main" val="12373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8.07-8.03 ppm (m, 2H)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56-7.52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7.45-7.40 ppm (m,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3H)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286" y="92660"/>
            <a:ext cx="7306815" cy="666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5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40-7.25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4.17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Hz, 3H)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336" y="52575"/>
            <a:ext cx="6953821" cy="6642986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8128080" y="285246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8566992" y="74019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10247574" y="44401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15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189736" y="1411067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6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936" y="210312"/>
            <a:ext cx="7850696" cy="6428231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5378884" y="433247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2" name="Ορθογώνιο 21"/>
          <p:cNvSpPr/>
          <p:nvPr/>
        </p:nvSpPr>
        <p:spPr>
          <a:xfrm>
            <a:off x="5680636" y="492593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3" name="Ορθογώνιο 22"/>
          <p:cNvSpPr/>
          <p:nvPr/>
        </p:nvSpPr>
        <p:spPr>
          <a:xfrm>
            <a:off x="5925909" y="432978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4" name="Ορθογώνιο 23"/>
          <p:cNvSpPr/>
          <p:nvPr/>
        </p:nvSpPr>
        <p:spPr>
          <a:xfrm>
            <a:off x="8870277" y="377199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5" name="Ορθογώνιο 24"/>
          <p:cNvSpPr/>
          <p:nvPr/>
        </p:nvSpPr>
        <p:spPr>
          <a:xfrm>
            <a:off x="10095573" y="1405383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189736" y="2677029"/>
            <a:ext cx="329641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979-7.436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9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9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37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98296" y="2931764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2398" y="1590049"/>
            <a:ext cx="329641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294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d, J = 10.5 Hz,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2H)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1H)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770" y="30098"/>
            <a:ext cx="8220075" cy="679132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014377" y="430682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4333081" y="431418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7761822" y="568756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dirty="0"/>
          </a:p>
        </p:txBody>
      </p:sp>
      <p:sp>
        <p:nvSpPr>
          <p:cNvPr id="20" name="Ορθογώνιο 19"/>
          <p:cNvSpPr/>
          <p:nvPr/>
        </p:nvSpPr>
        <p:spPr>
          <a:xfrm>
            <a:off x="8575638" y="35112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14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44195" y="3440221"/>
            <a:ext cx="340461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τιμές σε παρένθεση αντιστοιχούν στα εμβαδά των κορυφών.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73380" y="92660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2398" y="1590049"/>
            <a:ext cx="329641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1H)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.602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425" y="200025"/>
            <a:ext cx="8286750" cy="6657975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9026835" y="291190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7810683" y="28478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427" y="3624887"/>
            <a:ext cx="2581275" cy="248602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4863175" y="403986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5256749" y="3440221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5696130" y="340266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1" name="Ορθογώνιο 20"/>
          <p:cNvSpPr/>
          <p:nvPr/>
        </p:nvSpPr>
        <p:spPr>
          <a:xfrm>
            <a:off x="6617011" y="413239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6089072" y="4572121"/>
            <a:ext cx="320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44195" y="3124533"/>
            <a:ext cx="1162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*CDCl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31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605424"/>
            <a:ext cx="10137267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ένωση έχει βαθμό ακορεστότητας 5. Ο ΜΤ έχει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άνθρακες και αφού υπάρχουν απορροφήσεις στην περιοχή 6.5-8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αρωματικών Η) υπάρχει αρωματικός δακτύλιος (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4). Ο 5</a:t>
            </a:r>
            <a:r>
              <a:rPr lang="el-GR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βαθμός ακορεστότητας μπορεί να σημαίνει την ύπαρξη επιπλέον διπλού δεσμού ή δακτυλίου στο μόριο.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ολοκλήρωση των αρωματικών απορροφήσεων αντιστοιχεί σε 5. Επομένως, υπάρχουν 5 αρωματικά Η και άρα ο δακτύλιος έχει έναν υποκαταστάτη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διάφορο από Η.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2.14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έχει εμβαδόν 3. Πρόκειται πιθανότατα για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αφού είναι απλή κορυφή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s: singlet)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έχει γειτονικά Η ώστε να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σχαστεί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σήμα της (ν = 0, ν+1 = 1 άρα απλή). Η περιοχή στην οποία απορροφά είναι χαρακτηριστική: 1. για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είτε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για α-Η.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Όμοια, οι δύο τριπλές απορροφήσεις στα 2.763 και 2.900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αντιστοιχούν σε Η που βρίσκονται είτε σε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βενζυλική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θέση είτε σε θέση α ως προς καρβονύλιο. Ακόμα, έχουν ίδια σταθερά σύζευξης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9 Hz)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οπότε πιθανότητα τα Η της μιας συζεύγνυνται με τα Η της άλλης. Και αφού κάθε μια είναι τριπλή, πρόκειται για τμήμα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μόριο υπάρχει καρβονυλομάδα.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183866"/>
              </p:ext>
            </p:extLst>
          </p:nvPr>
        </p:nvGraphicFramePr>
        <p:xfrm>
          <a:off x="10905501" y="767510"/>
          <a:ext cx="563689" cy="63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9" name="CS ChemDraw Drawing" r:id="rId3" imgW="369162" imgH="419155" progId="ChemDraw.Document.6.0">
                  <p:embed/>
                </p:oleObj>
              </mc:Choice>
              <mc:Fallback>
                <p:oleObj name="CS ChemDraw Drawing" r:id="rId3" imgW="369162" imgH="419155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05501" y="767510"/>
                        <a:ext cx="563689" cy="63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545427"/>
              </p:ext>
            </p:extLst>
          </p:nvPr>
        </p:nvGraphicFramePr>
        <p:xfrm>
          <a:off x="10183043" y="2002028"/>
          <a:ext cx="2008606" cy="1116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0" name="CS ChemDraw Drawing" r:id="rId5" imgW="1668886" imgH="838311" progId="ChemDraw.Document.6.0">
                  <p:embed/>
                </p:oleObj>
              </mc:Choice>
              <mc:Fallback>
                <p:oleObj name="CS ChemDraw Drawing" r:id="rId5" imgW="1668886" imgH="83831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83043" y="2002028"/>
                        <a:ext cx="2008606" cy="1116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10408928" y="3565192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el-GR" dirty="0"/>
          </a:p>
        </p:txBody>
      </p:sp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8132189"/>
              </p:ext>
            </p:extLst>
          </p:nvPr>
        </p:nvGraphicFramePr>
        <p:xfrm>
          <a:off x="5431479" y="4499060"/>
          <a:ext cx="1657539" cy="1197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1" name="CS ChemDraw Drawing" r:id="rId7" imgW="1264849" imgH="914210" progId="ChemDraw.Document.6.0">
                  <p:embed/>
                </p:oleObj>
              </mc:Choice>
              <mc:Fallback>
                <p:oleObj name="CS ChemDraw Drawing" r:id="rId7" imgW="1264849" imgH="9142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1479" y="4499060"/>
                        <a:ext cx="1657539" cy="1197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4590971" y="68829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1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" y="5831015"/>
            <a:ext cx="1219164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Σημείωση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Στα δεδομένα που σας δόθηκαν (πίσω), τα αρωματικά πρωτόνια αναφέρονται ως πολλαπλή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ένα εύρος 7.304-7.175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Στις περισσότερες βιβλιογραφικές αναφορές (αν όχι όλες) αναφέρονται κατ' αυτόν τον τρόπο και όχι αναλυτικά κάθε σήμα, για χάριν ευκολίας. Το εμβαδόν 5 στην αρωματική περιοχή είναι αρκετή πληροφορία ώστε να καταλάβουμε ότι ο δακτύλιος έχει έναν μόνο υποκαταστάτη.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011825" y="4913355"/>
            <a:ext cx="3419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αντιστοιχεί στην ένωση: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408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50874" y="3340675"/>
                <a:ext cx="3310127" cy="1073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l-G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Β.α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Η</m:t>
                            </m:r>
                          </m:e>
                        </m:d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90000"/>
                  </a:lnSpc>
                </a:pPr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6.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74" y="3340675"/>
                <a:ext cx="3310127" cy="1073948"/>
              </a:xfrm>
              <a:prstGeom prst="rect">
                <a:avLst/>
              </a:prstGeom>
              <a:blipFill>
                <a:blip r:embed="rId2"/>
                <a:stretch>
                  <a:fillRect l="-1473" b="-284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968" y="203608"/>
            <a:ext cx="6618733" cy="6590384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559307" y="331624"/>
            <a:ext cx="2066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2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50874" y="1484443"/>
            <a:ext cx="329641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7.459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d, J = 10 Hz, 2H)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J = 10 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1H)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554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Ορθογώνιο 15"/>
          <p:cNvSpPr/>
          <p:nvPr/>
        </p:nvSpPr>
        <p:spPr>
          <a:xfrm>
            <a:off x="0" y="329601"/>
            <a:ext cx="10442448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ένωση έχει βαθμό ακορεστότητας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Ο ΜΤ έχει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άνθρακες και στην περιοχή των αρωματικών Η (~ 6.5-8.0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παρατηρούμε απορροφήσεις. Ως εκ τούτου, η ένωση περιέχει αρωματικό δακτύλιο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βαθμοί ακορεστότητας).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ότι οι απορροφήσεις στην αρωματική περιοχή, είναι δύο διπλές κορυφές με εμβαδόν 2 η κάθε μια. Η σταθερά σχάσης και για τις δύο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10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συνεπώς τα πρωτόνια που αντιστοιχούν στις κορυφές αυτές συζεύγνυνται μεταξύ τους. Ο αρωματικός δακτύλιο είναι 1,4 –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διυποκατεστημένος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Η τριπλή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t:triplet)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κορυφή στα 1.267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αλειφατικών πρωτονίων) έχει εμβαδόν 3, οπότε πρόκειται για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σήμα σχάζεται σε τριπλή και άρα η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από 2 γειτονικά Η (ν+1 = 2 + 1 = 3πλή).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 η τετραπλή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q: quartet)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κορυφή στα 2.677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πρωτονίων) έχει εμβαδόν 2,  οπότε σε αυτήν αντιστοιχούν 2 Η, δηλαδή μια ομάδα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 1 και 2 συγκλίνουν στην ύπαρξη της ομάδας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Αυτό επιβεβαιώνεται και από την σταθερά σχάσης, τόσο η τριπλή όσο και η τετραπλή έχουν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9.5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 πράγματι, τα </a:t>
            </a:r>
            <a:r>
              <a:rPr lang="el-G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σχάζονται μεταξύ τους. Συμπέρασμα: ο ένας υποκαταστάτης του αρωματικού δακτυλίου είναι η μονάδα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Μέχρι στιγμής έχουμε βρει τους 4 από τους 6 βαθμούς ακορεστότητας. Παρατηρήστε την απλή απορρόφηση στα 3.070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(χαρακτηριστική περιοχή απορρόφησης Η </a:t>
            </a:r>
            <a:r>
              <a:rPr lang="el-G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πάνω σε τριπλό δεσμό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αντιστοιχεί σε εμβαδόν 1. Συνεπώς, υπάρχει ένας τριπλός δεσμός ο οποίος είναι και ο δεύτερος υποκαταστάτης του αρωματικού συστήματος.</a:t>
            </a: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/>
          </p:nvPr>
        </p:nvGraphicFramePr>
        <p:xfrm>
          <a:off x="10631487" y="1162100"/>
          <a:ext cx="156051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2" name="CS ChemDraw Drawing" r:id="rId3" imgW="1560434" imgH="882230" progId="ChemDraw.Document.6.0">
                  <p:embed/>
                </p:oleObj>
              </mc:Choice>
              <mc:Fallback>
                <p:oleObj name="CS ChemDraw Drawing" r:id="rId3" imgW="1560434" imgH="882230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31487" y="1162100"/>
                        <a:ext cx="1560513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0631487" y="4323326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l-GR" dirty="0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/>
          </p:nvPr>
        </p:nvGraphicFramePr>
        <p:xfrm>
          <a:off x="10459206" y="5369941"/>
          <a:ext cx="1665991" cy="372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3" name="CS ChemDraw Drawing" r:id="rId5" imgW="1682496" imgH="376088" progId="ChemDraw.Document.6.0">
                  <p:embed/>
                </p:oleObj>
              </mc:Choice>
              <mc:Fallback>
                <p:oleObj name="CS ChemDraw Drawing" r:id="rId5" imgW="1682496" imgH="376088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59206" y="5369941"/>
                        <a:ext cx="1665991" cy="3724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Ορθογώνιο 1"/>
          <p:cNvSpPr/>
          <p:nvPr/>
        </p:nvSpPr>
        <p:spPr>
          <a:xfrm>
            <a:off x="4417235" y="0"/>
            <a:ext cx="121783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2</a:t>
            </a:r>
          </a:p>
        </p:txBody>
      </p:sp>
    </p:spTree>
    <p:extLst>
      <p:ext uri="{BB962C8B-B14F-4D97-AF65-F5344CB8AC3E}">
        <p14:creationId xmlns:p14="http://schemas.microsoft.com/office/powerpoint/2010/main" val="22713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Αντικείμενο 2"/>
          <p:cNvGraphicFramePr>
            <a:graphicFrameLocks noChangeAspect="1"/>
          </p:cNvGraphicFramePr>
          <p:nvPr>
            <p:extLst/>
          </p:nvPr>
        </p:nvGraphicFramePr>
        <p:xfrm>
          <a:off x="10348023" y="842060"/>
          <a:ext cx="156051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5" name="CS ChemDraw Drawing" r:id="rId3" imgW="1560434" imgH="882230" progId="ChemDraw.Document.6.0">
                  <p:embed/>
                </p:oleObj>
              </mc:Choice>
              <mc:Fallback>
                <p:oleObj name="CS ChemDraw Drawing" r:id="rId3" imgW="1560434" imgH="882230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48023" y="842060"/>
                        <a:ext cx="1560513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0158557" y="232079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l-GR" dirty="0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/>
          </p:nvPr>
        </p:nvGraphicFramePr>
        <p:xfrm>
          <a:off x="9565090" y="3210764"/>
          <a:ext cx="2121195" cy="474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6" name="CS ChemDraw Drawing" r:id="rId5" imgW="1682496" imgH="376088" progId="ChemDraw.Document.6.0">
                  <p:embed/>
                </p:oleObj>
              </mc:Choice>
              <mc:Fallback>
                <p:oleObj name="CS ChemDraw Drawing" r:id="rId5" imgW="1682496" imgH="376088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65090" y="3210764"/>
                        <a:ext cx="2121195" cy="4742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Εικόνα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2372" y="979628"/>
            <a:ext cx="7991857" cy="4462272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4055174" y="1310032"/>
          <a:ext cx="1071642" cy="1900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7" name="CS ChemDraw Drawing" r:id="rId8" imgW="771073" imgH="1368757" progId="ChemDraw.Document.6.0">
                  <p:embed/>
                </p:oleObj>
              </mc:Choice>
              <mc:Fallback>
                <p:oleObj name="CS ChemDraw Drawing" r:id="rId8" imgW="771073" imgH="1368757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55174" y="1310032"/>
                        <a:ext cx="1071642" cy="1900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4728131" y="266622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2</a:t>
            </a:r>
          </a:p>
        </p:txBody>
      </p:sp>
    </p:spTree>
    <p:extLst>
      <p:ext uri="{BB962C8B-B14F-4D97-AF65-F5344CB8AC3E}">
        <p14:creationId xmlns:p14="http://schemas.microsoft.com/office/powerpoint/2010/main" val="303702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1103184" y="6256979"/>
                <a:ext cx="10060116" cy="5034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Η</m:t>
                            </m:r>
                          </m:e>
                        </m:d>
                        <m:r>
                          <a:rPr lang="en-US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Χ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</a:t>
                </a:r>
                <a:endParaRPr lang="el-GR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184" y="6256979"/>
                <a:ext cx="10060116" cy="503471"/>
              </a:xfrm>
              <a:prstGeom prst="rect">
                <a:avLst/>
              </a:prstGeom>
              <a:blipFill>
                <a:blip r:embed="rId2"/>
                <a:stretch>
                  <a:fillRect l="-545" b="-60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75" y="0"/>
            <a:ext cx="11764652" cy="6256376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3695816" y="1757514"/>
            <a:ext cx="61106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Δεδομένα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σας δίνονται: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7.8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1H)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7.24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7.8 Hz,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6.87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7.8 Hz,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1.8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(sept,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(d, J = 6.8 Hz, 6H)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611824" y="502067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66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95452" y="781388"/>
            <a:ext cx="10559416" cy="482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4. Ο ΜΤ έχει 9 άνθρακες και αφού υπάρχουν απορροφήσεις στην περιοχή 6.5-8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αρωματικών Η) υπάρχει αρωματικός δακτύλιος.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των αρωματικών πρωτονίων, υπάρχουν 4 κορυφές με εμβαδόν 1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έκαστη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Συνεπώς, 4 από τους 6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δακτυλίου έχουν Η ως υποκαταστάτες και οι άλλοι 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έχουν άλλες λειτουργικές ομάδες.</a:t>
            </a: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 κορυφή στα 3.19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έχει εμβαδόν 1, συνεπώς αντιστοιχεί σε 1 Η.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χάζεται σε επταπλή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sept)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άρα συζεύγνυνται με 6 Η (ν + 1 = 6 + 1 = 7απλή) – με σταθερά σύζευξης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6.8 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Η περιοχή στην οποία απορροφά βρίσκεται στην περιοχή των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στα 1.23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σχάζεται σε διπλή κορυφή με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6.8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Αφού σχάζεται σε διπλή κορυφή συζεύγνυνται με 1 Η. Έχει εμβαδόν 6 οπότε μάλλον πρόκειται για δύο ισοδύναμες ομάδες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(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6 Η !).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3 και 4 συγκλίνουν στην ύπαρξη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ισοπρόπυλο-ομάδος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Ο δεύτερος υποκαταστάτης του αρωματικού δακτυλίου είναι το Ι.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197137"/>
              </p:ext>
            </p:extLst>
          </p:nvPr>
        </p:nvGraphicFramePr>
        <p:xfrm>
          <a:off x="11320082" y="1129235"/>
          <a:ext cx="563689" cy="63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0" name="CS ChemDraw Drawing" r:id="rId3" imgW="369162" imgH="419155" progId="ChemDraw.Document.6.0">
                  <p:embed/>
                </p:oleObj>
              </mc:Choice>
              <mc:Fallback>
                <p:oleObj name="CS ChemDraw Drawing" r:id="rId3" imgW="369162" imgH="419155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0082" y="1129235"/>
                        <a:ext cx="563689" cy="63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472445"/>
              </p:ext>
            </p:extLst>
          </p:nvPr>
        </p:nvGraphicFramePr>
        <p:xfrm>
          <a:off x="7522922" y="4178223"/>
          <a:ext cx="1065437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1" name="CS ChemDraw Drawing" r:id="rId5" imgW="585216" imgH="455826" progId="ChemDraw.Document.6.0">
                  <p:embed/>
                </p:oleObj>
              </mc:Choice>
              <mc:Fallback>
                <p:oleObj name="CS ChemDraw Drawing" r:id="rId5" imgW="585216" imgH="455826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22922" y="4178223"/>
                        <a:ext cx="1065437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4782995" y="213232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7370</TotalTime>
  <Words>4344</Words>
  <Application>Microsoft Office PowerPoint</Application>
  <PresentationFormat>Ευρεία οθόνη</PresentationFormat>
  <Paragraphs>355</Paragraphs>
  <Slides>35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1056</cp:revision>
  <dcterms:created xsi:type="dcterms:W3CDTF">2019-11-09T19:19:36Z</dcterms:created>
  <dcterms:modified xsi:type="dcterms:W3CDTF">2020-03-27T13:10:04Z</dcterms:modified>
</cp:coreProperties>
</file>