
<file path=[Content_Types].xml><?xml version="1.0" encoding="utf-8"?>
<Types xmlns="http://schemas.openxmlformats.org/package/2006/content-types">
  <Default Extension="png" ContentType="image/png"/>
  <Default Extension="jfif" ContentType="image/jpe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0" r:id="rId3"/>
    <p:sldId id="375" r:id="rId4"/>
    <p:sldId id="377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22/3/2020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jpeg"/><Relationship Id="rId4" Type="http://schemas.openxmlformats.org/officeDocument/2006/relationships/image" Target="../media/image22.emf"/><Relationship Id="rId9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8.png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1.png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2520" y="190259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12520" y="5072743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επεξεργασία φασμάτων: εύρεση δομής</a:t>
            </a: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48" y="843403"/>
            <a:ext cx="4618733" cy="38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3.7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να αντιστοιχεί σε ομάδα η οποία φέρει κάποιο ηλεκτραρνητικό άτομο (του τύπου Η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X, X: O, Cl, 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Αφού αντιστοιχεί σε εμβαδόν 3 μάλλον είναι πρωτόνια της ομάδας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τα οποία μάλιστα δεν σχάζονται επομένως δεν έχουν γειτονικά Η.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πολλαπλή κορυφή στα 1.88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πιθανόν αντιστοιχεί σε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αφού έχει εμβαδόν 3. απορροφάει σε χαρακτηριστική περιοχή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 (τα αλειφατικά πρωτόνια αντίθετα απορροφούν σε περιοχές 0.5-1.5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ppm).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209550" y="1919506"/>
            <a:ext cx="9096376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έχει απορροφήσεις σε περιοχές χαμηλού πεδίου (5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.8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Στην περιοχή αυτή απορροφούν πρωτόνια διπλού δεσμού, ο οποίος όμως φέρει ομάδα που έλκει ηλεκτρονιακή πυκνότητα (-Ι ή/και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–R)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άρα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 πυρήνες (μάλλον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O)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Παρατηρούμε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διακριτά σήματα στην περιοχή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αποθωράκισης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επομένως η ένωση έχει έναν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-υποκατεστημένο διπλό δεσμό (κανένα στοιχείο συμμετρίας ώστε, έχουμε 2 διακριτά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Η).</a:t>
            </a:r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3179"/>
              </p:ext>
            </p:extLst>
          </p:nvPr>
        </p:nvGraphicFramePr>
        <p:xfrm>
          <a:off x="61913" y="3606800"/>
          <a:ext cx="24860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9" name="CS ChemDraw Drawing" r:id="rId3" imgW="1616999" imgH="1232734" progId="ChemDraw.Document.6.0">
                  <p:embed/>
                </p:oleObj>
              </mc:Choice>
              <mc:Fallback>
                <p:oleObj name="CS ChemDraw Drawing" r:id="rId3" imgW="1616999" imgH="1232734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13" y="3606800"/>
                        <a:ext cx="2486025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Εικόνα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958" y="2111516"/>
            <a:ext cx="2279904" cy="1709928"/>
          </a:xfrm>
          <a:prstGeom prst="rect">
            <a:avLst/>
          </a:prstGeom>
        </p:spPr>
      </p:pic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111862"/>
              </p:ext>
            </p:extLst>
          </p:nvPr>
        </p:nvGraphicFramePr>
        <p:xfrm>
          <a:off x="7362825" y="3552825"/>
          <a:ext cx="2536825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CS ChemDraw Drawing" r:id="rId6" imgW="1650598" imgH="938942" progId="ChemDraw.Document.6.0">
                  <p:embed/>
                </p:oleObj>
              </mc:Choice>
              <mc:Fallback>
                <p:oleObj name="CS ChemDraw Drawing" r:id="rId6" imgW="1650598" imgH="938942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62825" y="3552825"/>
                        <a:ext cx="2536825" cy="144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/>
          <p:cNvSpPr/>
          <p:nvPr/>
        </p:nvSpPr>
        <p:spPr>
          <a:xfrm>
            <a:off x="6524585" y="4989057"/>
            <a:ext cx="5570277" cy="183742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αυτή απορρίπτεται. Τα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γειτονικά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σχάση που προκαλεί το ένα στο άλλο είναι της τάξης των 0-3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Επίσης, η επίδραση του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επίσης) είναι πολύ μικρή. Αποτέλεσμα: οι κορυφές των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 δεν θα εμφανίζουν την πολλαπλότητα που φαίνεται στο φάσμα, παρά θα φαινόντουσαν ως ελαφρά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σχασμένα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σήματα.</a:t>
            </a:r>
          </a:p>
        </p:txBody>
      </p: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74596"/>
              </p:ext>
            </p:extLst>
          </p:nvPr>
        </p:nvGraphicFramePr>
        <p:xfrm>
          <a:off x="2842568" y="4137839"/>
          <a:ext cx="2441575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" name="CS ChemDraw Drawing" r:id="rId8" imgW="1589780" imgH="938942" progId="ChemDraw.Document.6.0">
                  <p:embed/>
                </p:oleObj>
              </mc:Choice>
              <mc:Fallback>
                <p:oleObj name="CS ChemDraw Drawing" r:id="rId8" imgW="1589780" imgH="938942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42568" y="4137839"/>
                        <a:ext cx="2441575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/>
          <p:cNvSpPr/>
          <p:nvPr/>
        </p:nvSpPr>
        <p:spPr>
          <a:xfrm>
            <a:off x="517235" y="5805784"/>
            <a:ext cx="327029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μας αποκαλύπτει την γεωμετρία του διπλού δεσμού.</a:t>
            </a:r>
          </a:p>
        </p:txBody>
      </p:sp>
    </p:spTree>
    <p:extLst>
      <p:ext uri="{BB962C8B-B14F-4D97-AF65-F5344CB8AC3E}">
        <p14:creationId xmlns:p14="http://schemas.microsoft.com/office/powerpoint/2010/main" val="12151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/>
          <p:nvPr/>
        </p:nvSpPr>
        <p:spPr>
          <a:xfrm>
            <a:off x="64008" y="3826674"/>
            <a:ext cx="9253728" cy="18374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περιμένω μια τετραπλή της διπλής (την αποκαλούμε πολλαπλή,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αφού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15.5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vicinal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σχάση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a-CH3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4-10 Hz).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του θα πρέπει να είναι σε περιοχή χαμηλότερου πεδίου (αριστερά) αφού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αποθωρακίζεται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περισσότερο από το καρβονύλιο.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πληροφορία αυτή θα επιβεβαιώσει εν τη πράξη το ίδιο το φάσμα.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266721"/>
              </p:ext>
            </p:extLst>
          </p:nvPr>
        </p:nvGraphicFramePr>
        <p:xfrm>
          <a:off x="9484932" y="1062800"/>
          <a:ext cx="2439987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CS ChemDraw Drawing" r:id="rId3" imgW="1586803" imgH="1232734" progId="ChemDraw.Document.6.0">
                  <p:embed/>
                </p:oleObj>
              </mc:Choice>
              <mc:Fallback>
                <p:oleObj name="CS ChemDraw Drawing" r:id="rId3" imgW="1586803" imgH="1232734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84932" y="1062800"/>
                        <a:ext cx="2439987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64008" y="852833"/>
            <a:ext cx="9253728" cy="283462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περιμένω να δώσει μια τετραπλή της διπλής. Ωστόσο, το </a:t>
            </a: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(απέχει περισσότερους δεσμούς) και άρα δεν περιμένουμε ίδιας τάξης αλληλεπίδραση όπως το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(vicinal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Επομένως στο φάσμα δεν φαίνεται μια καθαρή πολλαπλή (τετραπλή της διπλής) παρά φαίνεται σαν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(παραπλανητικό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Πιο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συγκεκριμένα, η πληροφορία λαμβάνεται από την λιγότερο πολύπλοκη απορρόφηση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5.84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Είναι μια διπλή κορυφή ουσιαστικά </a:t>
            </a:r>
            <a:r>
              <a:rPr lang="el-G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ίσα που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σχάζεται από το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σχάσης μεταξύ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την πρώτη και τρίτη απορρόφηση και είναι,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(5.863-5.832)x500 = 0.031x500 = 15.5 Hz.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Άρα ο διπλός δεσμός έχει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 </a:t>
            </a:r>
            <a:r>
              <a:rPr lang="el-G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στερεοχημεία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του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να είναι σε χαμηλότερα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συγκριτικά με το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αφού το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αποθωρακίζεται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επίσης από την καρβονυλομάδα.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43659" y="67283"/>
            <a:ext cx="11889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στερεοχημεία του διπλού δεσμού προκύπτει από την ανάλυση των πολλαπλών απορροφήσεων στις περιοχές χαμηλού πεδίου.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0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711400"/>
              </p:ext>
            </p:extLst>
          </p:nvPr>
        </p:nvGraphicFramePr>
        <p:xfrm>
          <a:off x="2960688" y="123825"/>
          <a:ext cx="9250362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2" name="CS ChemDraw Drawing" r:id="rId3" imgW="6684051" imgH="2767789" progId="ChemDraw.Document.6.0">
                  <p:embed/>
                </p:oleObj>
              </mc:Choice>
              <mc:Fallback>
                <p:oleObj name="CS ChemDraw Drawing" r:id="rId3" imgW="6684051" imgH="2767789" progId="ChemDraw.Document.6.0">
                  <p:embed/>
                  <p:pic>
                    <p:nvPicPr>
                      <p:cNvPr id="2" name="Αντικείμενο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0688" y="123825"/>
                        <a:ext cx="9250362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3575" y="4121658"/>
            <a:ext cx="5476875" cy="2447925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179450" y="3327594"/>
            <a:ext cx="4520565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κύρια σχάση είναι μεταξύ των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πρωτονίων.  Η τιμή προκύπτει από τις απορροφήσεις των κορυφών 2 και 2’ (ή 3 και 3΄).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σχάσης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τις απορροφήσεις των κορυφών 1 και 2 (ή 2 και 3, 3 και 4).</a:t>
            </a:r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459104"/>
              </p:ext>
            </p:extLst>
          </p:nvPr>
        </p:nvGraphicFramePr>
        <p:xfrm>
          <a:off x="9426173" y="249238"/>
          <a:ext cx="2439987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3" name="CS ChemDraw Drawing" r:id="rId6" imgW="1586803" imgH="1232734" progId="ChemDraw.Document.6.0">
                  <p:embed/>
                </p:oleObj>
              </mc:Choice>
              <mc:Fallback>
                <p:oleObj name="CS ChemDraw Drawing" r:id="rId6" imgW="1586803" imgH="1232734" progId="ChemDraw.Document.6.0">
                  <p:embed/>
                  <p:pic>
                    <p:nvPicPr>
                      <p:cNvPr id="7" name="Αντικείμενο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26173" y="249238"/>
                        <a:ext cx="2439987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179450" y="123825"/>
            <a:ext cx="3297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Τετραπλή της διπλής</a:t>
            </a:r>
            <a:r>
              <a:rPr lang="el-G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ανάλυση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5643405" y="516095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1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6292629" y="448429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6932709" y="448429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endParaRPr lang="el-GR" dirty="0"/>
          </a:p>
        </p:txBody>
      </p:sp>
      <p:sp>
        <p:nvSpPr>
          <p:cNvPr id="13" name="Ορθογώνιο 12"/>
          <p:cNvSpPr/>
          <p:nvPr/>
        </p:nvSpPr>
        <p:spPr>
          <a:xfrm>
            <a:off x="7421946" y="4976288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4</a:t>
            </a:r>
            <a:endParaRPr lang="el-GR" dirty="0"/>
          </a:p>
        </p:txBody>
      </p:sp>
      <p:sp>
        <p:nvSpPr>
          <p:cNvPr id="14" name="Ορθογώνιο 13"/>
          <p:cNvSpPr/>
          <p:nvPr/>
        </p:nvSpPr>
        <p:spPr>
          <a:xfrm>
            <a:off x="7083552" y="4976288"/>
            <a:ext cx="41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1’</a:t>
            </a:r>
            <a:endParaRPr lang="el-GR" dirty="0"/>
          </a:p>
        </p:txBody>
      </p:sp>
      <p:sp>
        <p:nvSpPr>
          <p:cNvPr id="15" name="Ορθογώνιο 14"/>
          <p:cNvSpPr/>
          <p:nvPr/>
        </p:nvSpPr>
        <p:spPr>
          <a:xfrm>
            <a:off x="7686230" y="4338693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2’</a:t>
            </a:r>
            <a:endParaRPr lang="el-GR" dirty="0"/>
          </a:p>
        </p:txBody>
      </p:sp>
      <p:sp>
        <p:nvSpPr>
          <p:cNvPr id="16" name="Ορθογώνιο 15"/>
          <p:cNvSpPr/>
          <p:nvPr/>
        </p:nvSpPr>
        <p:spPr>
          <a:xfrm>
            <a:off x="8326310" y="4338693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3’</a:t>
            </a:r>
            <a:endParaRPr lang="el-GR" dirty="0"/>
          </a:p>
        </p:txBody>
      </p:sp>
      <p:sp>
        <p:nvSpPr>
          <p:cNvPr id="17" name="Ορθογώνιο 16"/>
          <p:cNvSpPr/>
          <p:nvPr/>
        </p:nvSpPr>
        <p:spPr>
          <a:xfrm>
            <a:off x="8975534" y="5150675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4’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79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-6287" y="188164"/>
            <a:ext cx="4520565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κύρια σχάση είναι μεταξύ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Το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λάχιστα αλληλεπιδρά με το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ενώ θα έπρεπε κάθε κορυφή να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σχαστεί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4απλή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βίας σχάζεται σε διπλή (πολύ μικρή τιμή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Παρατηρείστε πως φουσκώνει κάθε κορυφή.</a:t>
            </a:r>
          </a:p>
        </p:txBody>
      </p:sp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191732"/>
              </p:ext>
            </p:extLst>
          </p:nvPr>
        </p:nvGraphicFramePr>
        <p:xfrm>
          <a:off x="9253792" y="538603"/>
          <a:ext cx="2382837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CS ChemDraw Drawing" r:id="rId3" imgW="1551503" imgH="756015" progId="ChemDraw.Document.6.0">
                  <p:embed/>
                </p:oleObj>
              </mc:Choice>
              <mc:Fallback>
                <p:oleObj name="CS ChemDraw Drawing" r:id="rId3" imgW="1551503" imgH="756015" progId="ChemDraw.Document.6.0">
                  <p:embed/>
                  <p:pic>
                    <p:nvPicPr>
                      <p:cNvPr id="8" name="Αντικείμενο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53792" y="538603"/>
                        <a:ext cx="2382837" cy="1160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Εικόνα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1153" y="1480627"/>
            <a:ext cx="2238375" cy="1647825"/>
          </a:xfrm>
          <a:prstGeom prst="rect">
            <a:avLst/>
          </a:prstGeom>
        </p:spPr>
      </p:pic>
      <p:graphicFrame>
        <p:nvGraphicFramePr>
          <p:cNvPr id="19" name="Αντικείμενο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91620"/>
              </p:ext>
            </p:extLst>
          </p:nvPr>
        </p:nvGraphicFramePr>
        <p:xfrm>
          <a:off x="5041657" y="51281"/>
          <a:ext cx="2978472" cy="1586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CS ChemDraw Drawing" r:id="rId6" imgW="2799340" imgH="1490709" progId="ChemDraw.Document.6.0">
                  <p:embed/>
                </p:oleObj>
              </mc:Choice>
              <mc:Fallback>
                <p:oleObj name="CS ChemDraw Drawing" r:id="rId6" imgW="2799340" imgH="1490709" progId="ChemDraw.Document.6.0">
                  <p:embed/>
                  <p:pic>
                    <p:nvPicPr>
                      <p:cNvPr id="6" name="Αντικείμενο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41657" y="51281"/>
                        <a:ext cx="2978472" cy="1586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Ορθογώνιο 19"/>
          <p:cNvSpPr/>
          <p:nvPr/>
        </p:nvSpPr>
        <p:spPr>
          <a:xfrm>
            <a:off x="2084831" y="3183148"/>
            <a:ext cx="485889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σχάζεται σε διπλή της διπλής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κύρια σχάση είναι από το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σε μικρότερη ένταση από το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Ha-CH3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(προκύπτει από τα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πρώτης και τρίτης κορυφής) = (1.885-1.871)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 = 7 Hz.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Hb-CH3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(προκύπτει από τα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πρώτης και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δεύτερης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κορυφής) =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1.885-1.882)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x500 =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Hz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(στην πραγματικότητα είναι πολύ πιο μικρή).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Εικόνα 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5330" y="2806064"/>
            <a:ext cx="2018665" cy="333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Ορθογώνιο 9"/>
          <p:cNvSpPr/>
          <p:nvPr/>
        </p:nvSpPr>
        <p:spPr>
          <a:xfrm>
            <a:off x="235330" y="6267069"/>
            <a:ext cx="1174331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Φασματοσκοπικά δεδομένα ένωσης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17.0 Hz,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1.0 Hz, 1H), 5.84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15.5 Hz,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2.0 Hz, 1H), 3.72 (s, 3H), 1.87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7.0 Hz,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2.0 Hz, 3H).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164592" y="5682178"/>
                <a:ext cx="12192000" cy="711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ένωση πιθανών έχει δύο διπλούς δεσμούς. 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απορρόφηση στα 7.260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αντιστοιχεί στον διαλύτη 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CDCl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" y="5682178"/>
                <a:ext cx="12192000" cy="711670"/>
              </a:xfrm>
              <a:prstGeom prst="rect">
                <a:avLst/>
              </a:prstGeom>
              <a:blipFill>
                <a:blip r:embed="rId2"/>
                <a:stretch>
                  <a:fillRect l="-400" b="-128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Εικόνα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956" y="274321"/>
            <a:ext cx="10841735" cy="508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Ορθογώνιο 14"/>
          <p:cNvSpPr/>
          <p:nvPr/>
        </p:nvSpPr>
        <p:spPr>
          <a:xfrm>
            <a:off x="5957824" y="1720333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592586" y="376082"/>
            <a:ext cx="9303758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απορροφούν σε συχνότητες λίγο υψηλότερες από τα συνηθισμένα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πρωτόνια, λόγω της συζυγίας και άρα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αποθωράκισης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την ομάδα του καρβονυλίου (-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I, -R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φαινόμενα).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Παρατηρείστε ότι τα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ουσιαστικά δεν σχάζονται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~0).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 και οι δύο κορυφές δεν είναι απόλυτα οξείας, αλλά φουσκώνουν λίγο (χαρακτηριστικό για τέτοιου είδους φαινόμενο).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Απέχουν 4 δεσμούς από το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αλλυλικό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για τον λόγο αυτόν, στην συγκεκριμένη περίπτωση, δεν παρατηρείται σχάση.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ισοδύναμα και ισόχρονα άρα δίνουν μια απορρόφηση.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394" y="4474153"/>
            <a:ext cx="3049828" cy="2287371"/>
          </a:xfrm>
          <a:prstGeom prst="rect">
            <a:avLst/>
          </a:prstGeom>
        </p:spPr>
      </p:pic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212472"/>
              </p:ext>
            </p:extLst>
          </p:nvPr>
        </p:nvGraphicFramePr>
        <p:xfrm>
          <a:off x="584513" y="685052"/>
          <a:ext cx="1721104" cy="9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CS ChemDraw Drawing" r:id="rId4" imgW="1166179" imgH="638327" progId="ChemDraw.Document.6.0">
                  <p:embed/>
                </p:oleObj>
              </mc:Choice>
              <mc:Fallback>
                <p:oleObj name="CS ChemDraw Drawing" r:id="rId4" imgW="1166179" imgH="638327" progId="ChemDraw.Document.6.0">
                  <p:embed/>
                  <p:pic>
                    <p:nvPicPr>
                      <p:cNvPr id="13" name="Αντικείμενο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4513" y="685052"/>
                        <a:ext cx="1721104" cy="9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551667"/>
              </p:ext>
            </p:extLst>
          </p:nvPr>
        </p:nvGraphicFramePr>
        <p:xfrm>
          <a:off x="267462" y="5617839"/>
          <a:ext cx="17176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CS ChemDraw Drawing" r:id="rId6" imgW="1164478" imgH="638327" progId="ChemDraw.Document.6.0">
                  <p:embed/>
                </p:oleObj>
              </mc:Choice>
              <mc:Fallback>
                <p:oleObj name="CS ChemDraw Drawing" r:id="rId6" imgW="1164478" imgH="638327" progId="ChemDraw.Document.6.0">
                  <p:embed/>
                  <p:pic>
                    <p:nvPicPr>
                      <p:cNvPr id="14" name="Αντικείμενο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462" y="5617839"/>
                        <a:ext cx="1717675" cy="941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Ορθογώνιο 15"/>
          <p:cNvSpPr/>
          <p:nvPr/>
        </p:nvSpPr>
        <p:spPr>
          <a:xfrm>
            <a:off x="2592586" y="5419119"/>
            <a:ext cx="6025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αυτή απορρίπτεται. Στην περίπτωση των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ενολαιθέρων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τα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θωρακίζονται από το οξυγόνο πάνω στον διπλό δεσμό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+R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φαινόμενο οξυγόνου). Επομένως, θα περιμέναμε τα δύο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να απορροφούν δεξιότερα στο φάσμα (~4.5-5.0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ppm).</a:t>
            </a:r>
          </a:p>
        </p:txBody>
      </p:sp>
      <p:sp>
        <p:nvSpPr>
          <p:cNvPr id="17" name="Ορθογώνιο 16"/>
          <p:cNvSpPr/>
          <p:nvPr/>
        </p:nvSpPr>
        <p:spPr>
          <a:xfrm>
            <a:off x="267462" y="3460003"/>
            <a:ext cx="1174331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Φασματοσκοπικά δεδομένα ένωσης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5.9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5.57 (s,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1H),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1.89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(s, 3H),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1.497 (s, 9H).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C-NMR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θα αναμέναμε 6 σήματα (όσος και ο αριθμός των μη ισοδύναμων ανθράκων).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022901"/>
              </p:ext>
            </p:extLst>
          </p:nvPr>
        </p:nvGraphicFramePr>
        <p:xfrm>
          <a:off x="2026057" y="1551369"/>
          <a:ext cx="7337399" cy="3724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3" name="CS ChemDraw Drawing" r:id="rId3" imgW="4506503" imgH="2287658" progId="ChemDraw.Document.6.0">
                  <p:embed/>
                </p:oleObj>
              </mc:Choice>
              <mc:Fallback>
                <p:oleObj name="CS ChemDraw Drawing" r:id="rId3" imgW="4506503" imgH="2287658" progId="ChemDraw.Document.6.0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6057" y="1551369"/>
                        <a:ext cx="7337399" cy="3724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/>
          <p:cNvSpPr/>
          <p:nvPr/>
        </p:nvSpPr>
        <p:spPr>
          <a:xfrm>
            <a:off x="2828769" y="379298"/>
            <a:ext cx="653468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Χαρακτηριστικές σταθερές σύζευξης σε αλκένια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73152" y="4861595"/>
                <a:ext cx="12192000" cy="1736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ένωση πιθανών έχει δύο διπλούς δεσμούς. 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απορρόφηση στα 7.260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αντιστοιχεί στον διαλύτη 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CDCl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–NMR (CDCl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17.0 Hz,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1.0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1H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6.12 (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dd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17.0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10.5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1H),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5.82 (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10.5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1.0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Hz,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1H), 3.75 (s, 3H).</a:t>
                </a: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l-GR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" y="4861595"/>
                <a:ext cx="12192000" cy="1736566"/>
              </a:xfrm>
              <a:prstGeom prst="rect">
                <a:avLst/>
              </a:prstGeom>
              <a:blipFill>
                <a:blip r:embed="rId2"/>
                <a:stretch>
                  <a:fillRect l="-400" r="-4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517144" y="440173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2013" y="265747"/>
            <a:ext cx="8097520" cy="446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Εικόνα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2533" y="838201"/>
            <a:ext cx="4665133" cy="259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Δεξί άγκιστρο 2"/>
          <p:cNvSpPr/>
          <p:nvPr/>
        </p:nvSpPr>
        <p:spPr>
          <a:xfrm rot="16200000">
            <a:off x="5504688" y="3062454"/>
            <a:ext cx="91440" cy="4023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38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145541" y="552550"/>
            <a:ext cx="668502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3.75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να αντιστοιχεί σε ομάδα η οποία φέρει κάποιο ηλεκτραρνητικό άτομο (του τύπου Η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X, X: O, Cl, 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Αφού αντιστοιχεί σε εμβαδόν 3 μάλλον είναι πρωτόνια της ομάδας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τα οποία μάλιστα δεν σχάζονται επομένως δεν έχουν γειτονικά Η.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45541" y="2286363"/>
            <a:ext cx="6639307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έχει απορροφήσεις σε περιοχές χαμηλού πεδίου (5-6.5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Στην περιοχή αυτή απορροφούν πρωτόνια διπλού δεσμού, ο οποίος όμως φέρει ομάδα που έλκει ηλεκτρονιακή πυκνότητα (-Ι ή/και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–R)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άρα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 πυρήνες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(μάλλον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O)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Παρατηρούμε 3 διακριτά σήματα στην περιοχή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αποθωράκισης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επομένως η ένωση έχει έναν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μονο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-υποκατεστημένο διπλό δεσμό (κανένα στοιχείο συμμετρίας ώστε, έχουμε 3 διακριτά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βινυλικά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Η).</a:t>
            </a:r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928301"/>
              </p:ext>
            </p:extLst>
          </p:nvPr>
        </p:nvGraphicFramePr>
        <p:xfrm>
          <a:off x="8053339" y="1461514"/>
          <a:ext cx="2986616" cy="183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CS ChemDraw Drawing" r:id="rId3" imgW="1943206" imgH="1194784" progId="ChemDraw.Document.6.0">
                  <p:embed/>
                </p:oleObj>
              </mc:Choice>
              <mc:Fallback>
                <p:oleObj name="CS ChemDraw Drawing" r:id="rId3" imgW="1943206" imgH="11947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53339" y="1461514"/>
                        <a:ext cx="2986616" cy="183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304" y="4732883"/>
            <a:ext cx="2697136" cy="202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84849"/>
              </p:ext>
            </p:extLst>
          </p:nvPr>
        </p:nvGraphicFramePr>
        <p:xfrm>
          <a:off x="2842660" y="3758708"/>
          <a:ext cx="2986616" cy="183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1" name="CS ChemDraw Drawing" r:id="rId3" imgW="1943206" imgH="1194784" progId="ChemDraw.Document.6.0">
                  <p:embed/>
                </p:oleObj>
              </mc:Choice>
              <mc:Fallback>
                <p:oleObj name="CS ChemDraw Drawing" r:id="rId3" imgW="1943206" imgH="1194784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2660" y="3758708"/>
                        <a:ext cx="2986616" cy="183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Εικόνα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7092" y="2818342"/>
            <a:ext cx="2343150" cy="3524250"/>
          </a:xfrm>
          <a:prstGeom prst="rect">
            <a:avLst/>
          </a:prstGeom>
        </p:spPr>
      </p:pic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564154"/>
              </p:ext>
            </p:extLst>
          </p:nvPr>
        </p:nvGraphicFramePr>
        <p:xfrm>
          <a:off x="8437033" y="494241"/>
          <a:ext cx="358140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2" name="CS ChemDraw Drawing" r:id="rId6" imgW="3581471" imgH="2175088" progId="ChemDraw.Document.6.0">
                  <p:embed/>
                </p:oleObj>
              </mc:Choice>
              <mc:Fallback>
                <p:oleObj name="CS ChemDraw Drawing" r:id="rId6" imgW="3581471" imgH="217508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37033" y="494241"/>
                        <a:ext cx="3581400" cy="217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/>
          <p:cNvSpPr/>
          <p:nvPr/>
        </p:nvSpPr>
        <p:spPr>
          <a:xfrm>
            <a:off x="43075" y="539147"/>
            <a:ext cx="73073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περιμένω μια διπλή της διπλής αφού 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να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σχαστεί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διπλή κορυφή με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Ja-c 12-18 Hz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και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germinal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σχάση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Ja-b 0-3 Hz).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του θα πρέπει να είναι σε περιοχή χαμηλότερου πεδίου (αριστερά) αφού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αποθωρακίζεται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περισσότερο από το καρβονύλιο.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0" y="2273577"/>
            <a:ext cx="716205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σχάση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Ja-c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θα βρεθεί από την διαφορά της πρώτης με την τρίτη κορυφή και είναι, (6.420-6.386)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 = 17 Hz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σχάση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Ja-b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βρεθεί από την διαφορά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των δύο πρώτων κορυφών και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είναι,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6.420-6.418)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x500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27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46560"/>
              </p:ext>
            </p:extLst>
          </p:nvPr>
        </p:nvGraphicFramePr>
        <p:xfrm>
          <a:off x="2678603" y="3822048"/>
          <a:ext cx="2986616" cy="183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8" name="CS ChemDraw Drawing" r:id="rId3" imgW="1943206" imgH="1194784" progId="ChemDraw.Document.6.0">
                  <p:embed/>
                </p:oleObj>
              </mc:Choice>
              <mc:Fallback>
                <p:oleObj name="CS ChemDraw Drawing" r:id="rId3" imgW="1943206" imgH="1194784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8603" y="3822048"/>
                        <a:ext cx="2986616" cy="183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/>
          <p:cNvSpPr/>
          <p:nvPr/>
        </p:nvSpPr>
        <p:spPr>
          <a:xfrm>
            <a:off x="-72655" y="418633"/>
            <a:ext cx="7307368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περιμένω μια διπλή της διπλής αφού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σταθερά σχάσης 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Ja-c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 = 17 Hz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(το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σχάζεται σε διπλή από το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 </a:t>
            </a:r>
            <a:r>
              <a:rPr lang="el-G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άρα και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σχάζεται σε διπλή από το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πάλι θα προκύψει και εδώ αν επικεντρωθούμε στην πρώτη και τρίτη κορυφή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φαίνεται στο δενδρόγραμμα δίπλα.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Προσοχή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λόγω σφάλματος του οργάνου θα βρεθεί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(6.150-6.115)x500 = 17.5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ενώ περιμένουμε 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Δεν έχει φυσική σημασία αυτή η απόκλιση, θεωρείστε ότι η σχάση είναι 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σχάση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 6-11 Hz).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σχάση θα προκύψει αν επικεντρωθούμε στις δύο πρώτες απορροφήσεις,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6.150-6.129)x500 = 10.5 Hz.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026395"/>
              </p:ext>
            </p:extLst>
          </p:nvPr>
        </p:nvGraphicFramePr>
        <p:xfrm>
          <a:off x="7667625" y="633413"/>
          <a:ext cx="4360863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" name="CS ChemDraw Drawing" r:id="rId5" imgW="4361475" imgH="2404919" progId="ChemDraw.Document.6.0">
                  <p:embed/>
                </p:oleObj>
              </mc:Choice>
              <mc:Fallback>
                <p:oleObj name="CS ChemDraw Drawing" r:id="rId5" imgW="4361475" imgH="24049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7625" y="633413"/>
                        <a:ext cx="4360863" cy="240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Εικόνα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03263" y="3359219"/>
            <a:ext cx="19145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158276"/>
              </p:ext>
            </p:extLst>
          </p:nvPr>
        </p:nvGraphicFramePr>
        <p:xfrm>
          <a:off x="2160376" y="3722915"/>
          <a:ext cx="2986616" cy="1837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" name="CS ChemDraw Drawing" r:id="rId3" imgW="1943206" imgH="1194784" progId="ChemDraw.Document.6.0">
                  <p:embed/>
                </p:oleObj>
              </mc:Choice>
              <mc:Fallback>
                <p:oleObj name="CS ChemDraw Drawing" r:id="rId3" imgW="1943206" imgH="1194784" progId="ChemDraw.Document.6.0">
                  <p:embed/>
                  <p:pic>
                    <p:nvPicPr>
                      <p:cNvPr id="9" name="Αντικείμενο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0376" y="3722915"/>
                        <a:ext cx="2986616" cy="1837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/>
          <p:cNvSpPr/>
          <p:nvPr/>
        </p:nvSpPr>
        <p:spPr>
          <a:xfrm>
            <a:off x="0" y="409575"/>
            <a:ext cx="7307368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l-G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περιμένω μια διπλή της διπλής αφού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σταθερά σχάσης είναι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 = 10.5 Hz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(το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σχάζεται σε διπλή από το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 </a:t>
            </a:r>
            <a:r>
              <a:rPr lang="el-G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άρα και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σχάζεται σε διπλή από το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πάλι θα προκύψει και εδώ αν επικεντρωθούμε στην πρώτη και τρίτη κορυφή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φαίνεται στο δενδρόγραμμα δίπλα.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Η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αναμένουμε σχάση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 0-3 Hz).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σχάση θα προκύψει αν επικεντρωθούμε στις δύο πρώτες απορροφήσεις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Προσοχή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λόγω σφάλματος του οργάνου θα βρεθεί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5.834-5.831)x500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ενώ περιμένουμε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 (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βάση της ανάλυσης για το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έχει φυσική σημασία αυτή η απόκλιση, θεωρείστε ότι η σχάση είναι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89293"/>
              </p:ext>
            </p:extLst>
          </p:nvPr>
        </p:nvGraphicFramePr>
        <p:xfrm>
          <a:off x="8864600" y="409575"/>
          <a:ext cx="2700338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9" name="CS ChemDraw Drawing" r:id="rId5" imgW="2137995" imgH="2011775" progId="ChemDraw.Document.6.0">
                  <p:embed/>
                </p:oleObj>
              </mc:Choice>
              <mc:Fallback>
                <p:oleObj name="CS ChemDraw Drawing" r:id="rId5" imgW="2137995" imgH="20117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64600" y="409575"/>
                        <a:ext cx="2700338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8715" y="3187725"/>
            <a:ext cx="13525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538008"/>
              </p:ext>
            </p:extLst>
          </p:nvPr>
        </p:nvGraphicFramePr>
        <p:xfrm>
          <a:off x="378506" y="89353"/>
          <a:ext cx="4359275" cy="663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6" name="CS ChemDraw Drawing" r:id="rId3" imgW="4358498" imgH="6635275" progId="ChemDraw.Document.6.0">
                  <p:embed/>
                </p:oleObj>
              </mc:Choice>
              <mc:Fallback>
                <p:oleObj name="CS ChemDraw Drawing" r:id="rId3" imgW="4358498" imgH="66352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506" y="89353"/>
                        <a:ext cx="4359275" cy="663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Εικόνα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6943" y="348343"/>
            <a:ext cx="7609658" cy="277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Ορθογώνιο 5"/>
          <p:cNvSpPr/>
          <p:nvPr/>
        </p:nvSpPr>
        <p:spPr>
          <a:xfrm>
            <a:off x="5397256" y="2112219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err="1">
                <a:solidFill>
                  <a:srgbClr val="FF0000"/>
                </a:solidFill>
              </a:rPr>
              <a:t>Ha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7927647" y="2112219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92D050"/>
                </a:solidFill>
              </a:rPr>
              <a:t>H</a:t>
            </a:r>
            <a:r>
              <a:rPr lang="en-US" dirty="0" smtClean="0">
                <a:solidFill>
                  <a:srgbClr val="92D050"/>
                </a:solidFill>
              </a:rPr>
              <a:t>c</a:t>
            </a:r>
            <a:endParaRPr lang="el-GR" dirty="0">
              <a:solidFill>
                <a:srgbClr val="92D050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10458038" y="2112219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4834543" y="3331229"/>
            <a:ext cx="7162058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Παρατηρήσεις από τα </a:t>
            </a:r>
            <a:r>
              <a:rPr lang="el-G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δενδρο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-διαγράμματα και το φάσμα 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– NMR: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βέβαιο ότι η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(doublet of doublet)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(την μέση απόσταση αναγράφουμε) αντιστοιχεί στο </a:t>
            </a:r>
            <a:r>
              <a:rPr lang="en-US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αφού λόγω δομής τρώει τις μεγαλύτερες σχάσεις (αυτό φαίνεται στην απόσταση των επιμέρους κορυφών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στα 6.39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πράγματι αντιστοιχεί στο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είναι </a:t>
            </a:r>
            <a:r>
              <a:rPr lang="el-G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απέναντι από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την καρβονυλομάδα και αναμένουμε μεγαλύτερη αποθωράκιση. Αυτό επιβεβαιώνεται από την μεγαλύτερη απόσταση των δύο κύριων κορυφών (απόσταση 17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Hz).</a:t>
            </a:r>
          </a:p>
          <a:p>
            <a:pPr marL="342900" indent="-342900" algn="just">
              <a:lnSpc>
                <a:spcPct val="90000"/>
              </a:lnSpc>
              <a:buAutoNum type="arabicPeriod"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Ως εκ τούτου, η απορρόφηση στα 5.82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στο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όπου η απόσταση των δύο κύριων κορυφών είναι μικρότερη (10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Hz).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94924" y="5577422"/>
                <a:ext cx="12192000" cy="96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Βαθμός ακορεστότητας: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𝛼𝜌𝜄𝜃𝜇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ό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𝜍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+2 −(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𝛼𝜌𝜄𝜃𝜇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ό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𝜍</m:t>
                        </m:r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Η</m:t>
                        </m:r>
                        <m:r>
                          <a:rPr lang="el-GR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+2 −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ένωση πιθανών έχει δύο διπλούς δεσμούς. 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απορρόφηση στα 7.260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ppm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αντιστοιχεί στον διαλύτη (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CDCl</a:t>
                </a:r>
                <a:r>
                  <a:rPr lang="en-US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4" y="5577422"/>
                <a:ext cx="12192000" cy="960969"/>
              </a:xfrm>
              <a:prstGeom prst="rect">
                <a:avLst/>
              </a:prstGeom>
              <a:blipFill>
                <a:blip r:embed="rId2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Ορθογώνιο 6"/>
          <p:cNvSpPr/>
          <p:nvPr/>
        </p:nvSpPr>
        <p:spPr>
          <a:xfrm>
            <a:off x="517144" y="440173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Εικόνα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7368" y="40258"/>
            <a:ext cx="8805545" cy="520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Εικόνα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2421" y="802504"/>
            <a:ext cx="2405743" cy="305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Ευθύγραμμο βέλος σύνδεσης 3"/>
          <p:cNvCxnSpPr/>
          <p:nvPr/>
        </p:nvCxnSpPr>
        <p:spPr>
          <a:xfrm flipH="1" flipV="1">
            <a:off x="4386943" y="3722914"/>
            <a:ext cx="446314" cy="283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7319" y="918324"/>
            <a:ext cx="167998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Ευθύγραμμο βέλος σύνδεσης 12"/>
          <p:cNvCxnSpPr/>
          <p:nvPr/>
        </p:nvCxnSpPr>
        <p:spPr>
          <a:xfrm flipV="1">
            <a:off x="5921829" y="3603171"/>
            <a:ext cx="269095" cy="375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Εικόνα 13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8987" y="1311211"/>
            <a:ext cx="1724885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3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6302</TotalTime>
  <Words>1638</Words>
  <Application>Microsoft Office PowerPoint</Application>
  <PresentationFormat>Ευρεία οθόνη</PresentationFormat>
  <Paragraphs>86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891</cp:revision>
  <dcterms:created xsi:type="dcterms:W3CDTF">2019-11-09T19:19:36Z</dcterms:created>
  <dcterms:modified xsi:type="dcterms:W3CDTF">2020-03-22T20:50:14Z</dcterms:modified>
</cp:coreProperties>
</file>