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81" r:id="rId4"/>
    <p:sldId id="266" r:id="rId5"/>
    <p:sldId id="282" r:id="rId6"/>
    <p:sldId id="283" r:id="rId7"/>
    <p:sldId id="275" r:id="rId8"/>
    <p:sldId id="277" r:id="rId9"/>
    <p:sldId id="259" r:id="rId10"/>
    <p:sldId id="260" r:id="rId11"/>
    <p:sldId id="261" r:id="rId12"/>
    <p:sldId id="271" r:id="rId13"/>
    <p:sldId id="267" r:id="rId14"/>
    <p:sldId id="279" r:id="rId15"/>
    <p:sldId id="280" r:id="rId16"/>
    <p:sldId id="274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FFA"/>
    <a:srgbClr val="73D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86470" autoAdjust="0"/>
  </p:normalViewPr>
  <p:slideViewPr>
    <p:cSldViewPr snapToGrid="0">
      <p:cViewPr varScale="1">
        <p:scale>
          <a:sx n="87" d="100"/>
          <a:sy n="87" d="100"/>
        </p:scale>
        <p:origin x="114" y="24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F4D43-EC66-48EA-8C71-7E62EDCE280E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815B-5767-4BCD-8E95-7BC042DB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815B-5767-4BCD-8E95-7BC042DB8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815B-5767-4BCD-8E95-7BC042DB8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26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77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6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49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57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04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2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4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44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3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9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6577-9351-4EC8-985D-CF415B04DDBD}" type="datetimeFigureOut">
              <a:rPr lang="el-GR" smtClean="0"/>
              <a:t>16/11/2020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1D83-C968-4F51-B4B4-6EDEF6A98D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7836679164278500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hyperlink" Target="http://en.wikipedia.org/wiki/File:CCD.jpg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5" Type="http://schemas.openxmlformats.org/officeDocument/2006/relationships/hyperlink" Target="http://en.wikipedia.org/wiki/File:CCD_charge_transfer_animation.gif" TargetMode="External"/><Relationship Id="rId10" Type="http://schemas.openxmlformats.org/officeDocument/2006/relationships/image" Target="../media/image21.wmf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ist.gov/pml/atomic-spectra-databa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amamatsu.magnet.fsu.edu/articles/emccds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uw48e0l2IR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0880" y="18536"/>
            <a:ext cx="456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Εργαστήριο Φυσικοχημείας Ι (ΧΗΜ-311)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0" y="1664117"/>
            <a:ext cx="12192000" cy="584778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16681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Β16	ΑΤΟΜΙΚΗ ΦΑΣΜΑΤΟΣΚΟΠΙΑ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ΕΚΠΟΜΠΗΣ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3"/>
            <a:ext cx="5333333" cy="1269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9814" y="6468790"/>
            <a:ext cx="324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2020/11/16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073128" y="5767517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u="sng" dirty="0"/>
              <a:t>Υπεύθυνοι Εργαστηρίου</a:t>
            </a:r>
          </a:p>
          <a:p>
            <a:pPr algn="ctr"/>
            <a:r>
              <a:rPr lang="el-GR" sz="2000" dirty="0"/>
              <a:t>Νικόλαος Στρατηγάκης</a:t>
            </a:r>
          </a:p>
          <a:p>
            <a:pPr algn="ctr"/>
            <a:r>
              <a:rPr lang="el-GR" sz="2000" dirty="0"/>
              <a:t>Βασίλειος Παπαδημητρίου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08" y="2267196"/>
            <a:ext cx="10478911" cy="3295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0302" y="5178956"/>
            <a:ext cx="526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u="sng" dirty="0"/>
              <a:t>Μεταπτυχιακοί Βοηθοί:</a:t>
            </a:r>
          </a:p>
          <a:p>
            <a:pPr algn="ctr">
              <a:lnSpc>
                <a:spcPct val="150000"/>
              </a:lnSpc>
            </a:pPr>
            <a:r>
              <a:rPr lang="el-GR" sz="2400" dirty="0"/>
              <a:t>Αγγελίνα </a:t>
            </a:r>
            <a:r>
              <a:rPr lang="el-GR" sz="2400" dirty="0" err="1"/>
              <a:t>Μάμαλη</a:t>
            </a:r>
            <a:r>
              <a:rPr lang="el-GR" sz="2400" dirty="0"/>
              <a:t>, Μαρία </a:t>
            </a:r>
            <a:r>
              <a:rPr lang="el-GR" sz="2400" dirty="0" err="1"/>
              <a:t>Πολυχρονάκη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9255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3" r="973" b="82098"/>
          <a:stretch/>
        </p:blipFill>
        <p:spPr>
          <a:xfrm>
            <a:off x="1772579" y="1630202"/>
            <a:ext cx="8576766" cy="70658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4" r="-485"/>
          <a:stretch/>
        </p:blipFill>
        <p:spPr>
          <a:xfrm>
            <a:off x="1772579" y="2684770"/>
            <a:ext cx="8576766" cy="382686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ΑΝΑΛΥΣΗ ΛΕΥΚΟΥ ΦΩΤΟΣ ΜΕΣΩ ΠΕΡΙΘΛΑΣΤΙΚΟΥ ΦΡΑΓΜΑΤΟΣ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730" y="714150"/>
            <a:ext cx="1122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Για οποιαδήποτε τάξη περίθλασης, </a:t>
            </a:r>
            <a:r>
              <a:rPr lang="el-GR" sz="2400" b="1" dirty="0">
                <a:solidFill>
                  <a:srgbClr val="FF0000"/>
                </a:solidFill>
              </a:rPr>
              <a:t>η κόκκινη </a:t>
            </a:r>
            <a:r>
              <a:rPr lang="el-GR" sz="2400" dirty="0"/>
              <a:t>ακτινοβολία </a:t>
            </a:r>
            <a:r>
              <a:rPr lang="el-GR" sz="2400" dirty="0" err="1"/>
              <a:t>περιθλάται</a:t>
            </a:r>
            <a:r>
              <a:rPr lang="el-GR" sz="2400" dirty="0"/>
              <a:t> </a:t>
            </a:r>
            <a:r>
              <a:rPr lang="el-GR" sz="2400" b="1" dirty="0"/>
              <a:t>ισχυρότερα</a:t>
            </a:r>
            <a:r>
              <a:rPr lang="el-GR" sz="2400" dirty="0"/>
              <a:t> (εμφανίζει μεγαλύτερη γωνιακή απόκλιση) συγκριτικά με την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κυανή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599" y="5442856"/>
            <a:ext cx="2146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Φράγμα Περίθλασης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0910" y="2684770"/>
            <a:ext cx="809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Οθόνη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5592" y="3303090"/>
            <a:ext cx="27016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2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Τάξη Περίθλασης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879770" y="3946087"/>
            <a:ext cx="24674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1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Τάξη Περίθλασης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988627" y="5104302"/>
            <a:ext cx="24674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1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Τάξη Περίθλασης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48167" y="5743998"/>
            <a:ext cx="27016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2</a:t>
            </a:r>
            <a:r>
              <a:rPr lang="el-GR" sz="1600" baseline="30000" dirty="0" smtClean="0"/>
              <a:t>η</a:t>
            </a:r>
            <a:r>
              <a:rPr lang="el-GR" sz="1600" dirty="0" smtClean="0"/>
              <a:t> Τάξη Περίθλασης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3648" y="4505941"/>
            <a:ext cx="2743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Μηδενική Τάξη Περίθλασης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431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666750"/>
            <a:ext cx="10058400" cy="546925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9E43B643-89EB-47D1-8985-DE31E776C736}"/>
              </a:ext>
            </a:extLst>
          </p:cNvPr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ΑΝΑΛΥΣΗ ΛΕΥΚΟΥ ΦΩΤΟΣ ΜΕΣΩ ΠΕΡΙΘΛΑΣΤΙΚΟΥ ΦΡΑΓΜΑΤΟΣ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1657" y="928914"/>
            <a:ext cx="3425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Τάξεις Περίθλασης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76435">
            <a:off x="8178801" y="1365229"/>
            <a:ext cx="27214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Φράγμα Περίθλασης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2857" y="5167567"/>
            <a:ext cx="17925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Εισερχόμενη </a:t>
            </a:r>
          </a:p>
          <a:p>
            <a:pPr algn="ctr"/>
            <a:r>
              <a:rPr lang="el-GR" dirty="0" smtClean="0"/>
              <a:t>Γωνία, α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5772" y="4188190"/>
            <a:ext cx="2169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Γωνία Περίθλασης, β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306066"/>
            <a:ext cx="277222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5501" y="1661952"/>
            <a:ext cx="567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Μονωτές</a:t>
            </a:r>
            <a:r>
              <a:rPr lang="en-US" dirty="0"/>
              <a:t>	                           </a:t>
            </a:r>
            <a:r>
              <a:rPr lang="el-GR" dirty="0"/>
              <a:t>Ημιαγωγοί 	</a:t>
            </a:r>
            <a:r>
              <a:rPr lang="en-US" dirty="0"/>
              <a:t>                     </a:t>
            </a:r>
            <a:r>
              <a:rPr lang="el-GR" dirty="0"/>
              <a:t>Αγωγοί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ΑΝΙΧΝΕΥΤΗΣ </a:t>
            </a:r>
            <a:r>
              <a:rPr lang="en-US" sz="3200" dirty="0"/>
              <a:t>CCD (Charge Coupled Devices)</a:t>
            </a:r>
            <a:endParaRPr lang="el-GR" sz="3200" dirty="0"/>
          </a:p>
          <a:p>
            <a:pPr algn="ctr"/>
            <a:r>
              <a:rPr lang="el-GR" sz="3200" dirty="0"/>
              <a:t>ΔΙΑΤΑΞΗ ΣΥΖΕΥΓΜΕΝΩΝ ΦΟΡΤΙΩΝ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5926" y="6417315"/>
            <a:ext cx="71368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Οι ημιαγωγοί υπό συγκεκριμένες συνθήκες άγουν το ηλεκτρικό ρεύμα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2073" y="1014527"/>
            <a:ext cx="45078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Αποτελούνται από μια πολύ πυκνή διαδοχή πυκνωτών μετάλλου – μονωτή – ημιαγωγού.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26" y="2031284"/>
            <a:ext cx="6880147" cy="4290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5581" y="3174900"/>
            <a:ext cx="12917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Ζώνη Αγωγιμότητας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154018" y="4357813"/>
            <a:ext cx="12917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Ζώνη Αγωγιμότητας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34263" y="4741853"/>
            <a:ext cx="12917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Ζώνη Αγωγιμότητας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926192" y="5389577"/>
            <a:ext cx="107054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Ζώνη Σθένους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9569" y="5389577"/>
            <a:ext cx="1181160" cy="277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Ζώνη Σθένους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4018" y="5357925"/>
            <a:ext cx="1291772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500" dirty="0" smtClean="0">
                <a:solidFill>
                  <a:schemeClr val="bg1"/>
                </a:solidFill>
              </a:rPr>
              <a:t>Ζώνη Σθένους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467" y="4334333"/>
            <a:ext cx="2175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Μεγάλο Ενεργειακό Χάσμα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43882" y="5089204"/>
            <a:ext cx="15406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Αλληλοεπικάλυψη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3944" y="4741853"/>
            <a:ext cx="7896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Επίπεδο</a:t>
            </a:r>
          </a:p>
          <a:p>
            <a:pPr algn="ctr"/>
            <a:r>
              <a:rPr lang="en-US" sz="1400" dirty="0" smtClean="0"/>
              <a:t>Fermi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2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498276D-5C35-4EDA-81E4-E218BADB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" y="4450328"/>
            <a:ext cx="3124783" cy="240762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grpSp>
        <p:nvGrpSpPr>
          <p:cNvPr id="44" name="Ομάδα 43"/>
          <p:cNvGrpSpPr/>
          <p:nvPr/>
        </p:nvGrpSpPr>
        <p:grpSpPr>
          <a:xfrm>
            <a:off x="8652763" y="1072725"/>
            <a:ext cx="2743197" cy="1954699"/>
            <a:chOff x="2286002" y="1205946"/>
            <a:chExt cx="2743197" cy="1954699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2286002" y="1205946"/>
              <a:ext cx="2739885" cy="1954699"/>
              <a:chOff x="1053550" y="1378225"/>
              <a:chExt cx="2739885" cy="1954699"/>
            </a:xfrm>
          </p:grpSpPr>
          <p:sp>
            <p:nvSpPr>
              <p:cNvPr id="3" name="Ορθογώνιο 2"/>
              <p:cNvSpPr/>
              <p:nvPr/>
            </p:nvSpPr>
            <p:spPr>
              <a:xfrm>
                <a:off x="1060174" y="1378226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" name="Ορθογώνιο 3"/>
              <p:cNvSpPr/>
              <p:nvPr/>
            </p:nvSpPr>
            <p:spPr>
              <a:xfrm>
                <a:off x="1745974" y="1378225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" name="Ορθογώνιο 4"/>
              <p:cNvSpPr/>
              <p:nvPr/>
            </p:nvSpPr>
            <p:spPr>
              <a:xfrm>
                <a:off x="2431774" y="1378225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3117574" y="1378225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Ορθογώνιο 6"/>
              <p:cNvSpPr/>
              <p:nvPr/>
            </p:nvSpPr>
            <p:spPr>
              <a:xfrm>
                <a:off x="1056861" y="2040835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1742661" y="2040834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2428461" y="2040834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Ορθογώνιο 9"/>
              <p:cNvSpPr/>
              <p:nvPr/>
            </p:nvSpPr>
            <p:spPr>
              <a:xfrm>
                <a:off x="3114261" y="2040834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ρθογώνιο 10"/>
              <p:cNvSpPr/>
              <p:nvPr/>
            </p:nvSpPr>
            <p:spPr>
              <a:xfrm>
                <a:off x="1053550" y="2683567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Ορθογώνιο 11"/>
              <p:cNvSpPr/>
              <p:nvPr/>
            </p:nvSpPr>
            <p:spPr>
              <a:xfrm>
                <a:off x="1739350" y="2683566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Ορθογώνιο 12"/>
              <p:cNvSpPr/>
              <p:nvPr/>
            </p:nvSpPr>
            <p:spPr>
              <a:xfrm>
                <a:off x="2425150" y="2683566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3110950" y="2683566"/>
                <a:ext cx="675861" cy="6493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7" name="Ορθογώνιο 16"/>
            <p:cNvSpPr/>
            <p:nvPr/>
          </p:nvSpPr>
          <p:spPr>
            <a:xfrm>
              <a:off x="2973460" y="2517912"/>
              <a:ext cx="682487" cy="642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400</a:t>
              </a:r>
              <a:endParaRPr lang="el-GR" dirty="0"/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3664226" y="2524539"/>
              <a:ext cx="682487" cy="636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401</a:t>
              </a:r>
              <a:endParaRPr lang="el-GR" dirty="0"/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4346712" y="2517912"/>
              <a:ext cx="682487" cy="6427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402</a:t>
              </a:r>
              <a:endParaRPr lang="el-GR" dirty="0"/>
            </a:p>
          </p:txBody>
        </p:sp>
      </p:grpSp>
      <p:grpSp>
        <p:nvGrpSpPr>
          <p:cNvPr id="47" name="Ομάδα 46"/>
          <p:cNvGrpSpPr/>
          <p:nvPr/>
        </p:nvGrpSpPr>
        <p:grpSpPr>
          <a:xfrm>
            <a:off x="8283431" y="3746160"/>
            <a:ext cx="3484458" cy="3111578"/>
            <a:chOff x="7271495" y="3746160"/>
            <a:chExt cx="3484458" cy="3111578"/>
          </a:xfrm>
        </p:grpSpPr>
        <p:cxnSp>
          <p:nvCxnSpPr>
            <p:cNvPr id="21" name="Ευθύγραμμο βέλος σύνδεσης 20"/>
            <p:cNvCxnSpPr/>
            <p:nvPr/>
          </p:nvCxnSpPr>
          <p:spPr>
            <a:xfrm>
              <a:off x="7840474" y="6476110"/>
              <a:ext cx="291547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H="1" flipV="1">
              <a:off x="7827222" y="3746160"/>
              <a:ext cx="33130" cy="27133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Ισοσκελές τρίγωνο 24"/>
            <p:cNvSpPr/>
            <p:nvPr/>
          </p:nvSpPr>
          <p:spPr>
            <a:xfrm>
              <a:off x="8582596" y="4687065"/>
              <a:ext cx="212035" cy="178904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Ισοσκελές τρίγωνο 25"/>
            <p:cNvSpPr/>
            <p:nvPr/>
          </p:nvSpPr>
          <p:spPr>
            <a:xfrm>
              <a:off x="9192198" y="4064213"/>
              <a:ext cx="251789" cy="241189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Ισοσκελές τρίγωνο 26"/>
            <p:cNvSpPr/>
            <p:nvPr/>
          </p:nvSpPr>
          <p:spPr>
            <a:xfrm>
              <a:off x="9843958" y="5707482"/>
              <a:ext cx="178905" cy="76862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52793" y="6488406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nm</a:t>
              </a:r>
              <a:endParaRPr lang="el-GR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6957370" y="5085494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Intensity</a:t>
              </a:r>
              <a:endParaRPr lang="el-GR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432687" y="36882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</a:t>
            </a:r>
            <a:endParaRPr lang="el-GR" dirty="0"/>
          </a:p>
        </p:txBody>
      </p:sp>
      <p:sp>
        <p:nvSpPr>
          <p:cNvPr id="31" name="TextBox 30"/>
          <p:cNvSpPr txBox="1"/>
          <p:nvPr/>
        </p:nvSpPr>
        <p:spPr>
          <a:xfrm>
            <a:off x="10062166" y="33768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401</a:t>
            </a:r>
            <a:endParaRPr lang="el-GR" dirty="0"/>
          </a:p>
        </p:txBody>
      </p:sp>
      <p:sp>
        <p:nvSpPr>
          <p:cNvPr id="32" name="TextBox 31"/>
          <p:cNvSpPr txBox="1"/>
          <p:nvPr/>
        </p:nvSpPr>
        <p:spPr>
          <a:xfrm>
            <a:off x="10691339" y="51385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402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3349292" y="2340468"/>
            <a:ext cx="394960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Καταγραφή περισσότερης ακτινοβολίας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76028" y="3121734"/>
            <a:ext cx="515897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Περισσότερα ηλεκτρόνια στη διεγερμένη κατάσταση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4220" y="3917115"/>
            <a:ext cx="368883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Καταγραφή περισσότερου ρεύματος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22697" y="4726112"/>
            <a:ext cx="32656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Κορυφές με μεγαλύτερη ένταση </a:t>
            </a:r>
          </a:p>
        </p:txBody>
      </p:sp>
      <p:cxnSp>
        <p:nvCxnSpPr>
          <p:cNvPr id="40" name="Ευθύγραμμο βέλος σύνδεσης 39"/>
          <p:cNvCxnSpPr/>
          <p:nvPr/>
        </p:nvCxnSpPr>
        <p:spPr>
          <a:xfrm>
            <a:off x="5217741" y="2710666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ύγραμμο βέλος σύνδεσης 40"/>
          <p:cNvCxnSpPr/>
          <p:nvPr/>
        </p:nvCxnSpPr>
        <p:spPr>
          <a:xfrm>
            <a:off x="5237285" y="4286447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41"/>
          <p:cNvCxnSpPr/>
          <p:nvPr/>
        </p:nvCxnSpPr>
        <p:spPr>
          <a:xfrm>
            <a:off x="5217173" y="3473534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ΑΝΙΧΝΕΥΤΗΣ </a:t>
            </a:r>
            <a:r>
              <a:rPr lang="en-US" sz="3200" dirty="0"/>
              <a:t>CCD (Charge Coupled Devices)</a:t>
            </a:r>
            <a:endParaRPr lang="el-GR" sz="3200" dirty="0"/>
          </a:p>
          <a:p>
            <a:pPr algn="ctr"/>
            <a:r>
              <a:rPr lang="el-GR" sz="3200" dirty="0"/>
              <a:t>ΔΙΑΤΑΞΗ ΣΥΖΕΥΓΜΕΝΩΝ ΦΟΡΤΙΩΝ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0579" y="1044747"/>
            <a:ext cx="7168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πληροφορία μεταφέρεται μεταξύ χωρικών θέσεων </a:t>
            </a:r>
            <a:r>
              <a:rPr lang="el-GR" sz="2800" dirty="0" err="1"/>
              <a:t>εικονοστοιχείων</a:t>
            </a:r>
            <a:r>
              <a:rPr lang="el-GR" sz="2800" dirty="0"/>
              <a:t> (</a:t>
            </a:r>
            <a:r>
              <a:rPr lang="en-US" sz="2800" dirty="0"/>
              <a:t>pixels</a:t>
            </a:r>
            <a:r>
              <a:rPr lang="el-GR" sz="2800" dirty="0"/>
              <a:t>) μέσω των ηλεκτρονίων.</a:t>
            </a:r>
          </a:p>
        </p:txBody>
      </p:sp>
      <p:sp>
        <p:nvSpPr>
          <p:cNvPr id="24" name="Action Button: Get Information 23">
            <a:hlinkClick r:id="rId3" highlightClick="1"/>
            <a:extLst>
              <a:ext uri="{FF2B5EF4-FFF2-40B4-BE49-F238E27FC236}">
                <a16:creationId xmlns="" xmlns:a16="http://schemas.microsoft.com/office/drawing/2014/main" id="{73EEA5A4-370A-4924-86F8-F7843E70A89B}"/>
              </a:ext>
            </a:extLst>
          </p:cNvPr>
          <p:cNvSpPr/>
          <p:nvPr/>
        </p:nvSpPr>
        <p:spPr>
          <a:xfrm>
            <a:off x="-5006" y="3988575"/>
            <a:ext cx="1042404" cy="93849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ΑΝΙΧΝΕΥΤΗΣ </a:t>
            </a:r>
            <a:r>
              <a:rPr lang="en-US" sz="3200" dirty="0"/>
              <a:t>CCD (Charge Coupled Devices)</a:t>
            </a:r>
            <a:endParaRPr lang="el-GR" sz="3200" dirty="0"/>
          </a:p>
          <a:p>
            <a:pPr algn="ctr"/>
            <a:r>
              <a:rPr lang="el-GR" sz="3200" dirty="0"/>
              <a:t>ΔΙΑΤΑΞΗ ΣΥΖΕΥΓΜΕΝΩΝ ΦΟΡΤΙΩΝ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741928" y="836713"/>
            <a:ext cx="892607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/>
              <a:t>A</a:t>
            </a:r>
            <a:r>
              <a:rPr lang="el-GR" sz="2400" u="sng" dirty="0"/>
              <a:t>νιχνευτές</a:t>
            </a:r>
            <a:r>
              <a:rPr lang="en-US" sz="2400" u="sng" dirty="0"/>
              <a:t> </a:t>
            </a:r>
            <a:r>
              <a:rPr lang="el-GR" sz="2400" u="sng" dirty="0"/>
              <a:t>σύζευξης φορτίου </a:t>
            </a:r>
            <a:r>
              <a:rPr lang="en-US" sz="2400" u="sng" dirty="0"/>
              <a:t>CCD</a:t>
            </a:r>
            <a:r>
              <a:rPr lang="el-GR" sz="2400" u="sng" dirty="0"/>
              <a:t> </a:t>
            </a:r>
            <a:r>
              <a:rPr lang="en-US" sz="2400" u="sng" dirty="0"/>
              <a:t>(charge coupled device)</a:t>
            </a:r>
            <a:endParaRPr lang="en-US" sz="2400" dirty="0"/>
          </a:p>
          <a:p>
            <a:endParaRPr lang="en-US" sz="2400" dirty="0"/>
          </a:p>
          <a:p>
            <a:r>
              <a:rPr lang="el-GR" sz="2000" dirty="0"/>
              <a:t>Έχουν υψηλή ευαισθησία και παρέχουν χωρική (2-</a:t>
            </a:r>
            <a:r>
              <a:rPr lang="en-US" sz="2000" dirty="0"/>
              <a:t>d</a:t>
            </a:r>
            <a:r>
              <a:rPr lang="el-GR" sz="2000" dirty="0"/>
              <a:t>) πληροφορία</a:t>
            </a:r>
            <a:endParaRPr lang="en-GB" dirty="0"/>
          </a:p>
        </p:txBody>
      </p:sp>
      <p:pic>
        <p:nvPicPr>
          <p:cNvPr id="48" name="Picture 2" descr="http://upload.wikimedia.org/wikipedia/commons/thumb/a/a1/CCD.jpg/300px-CC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2103239"/>
            <a:ext cx="2857500" cy="1905000"/>
          </a:xfrm>
          <a:prstGeom prst="rect">
            <a:avLst/>
          </a:prstGeom>
          <a:noFill/>
        </p:spPr>
      </p:pic>
      <p:pic>
        <p:nvPicPr>
          <p:cNvPr id="49" name="Picture 4" descr="http://upload.wikimedia.org/wikipedia/commons/thumb/6/66/CCD_charge_transfer_animation.gif/250px-CCD_charge_transfer_animation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9" y="2070115"/>
            <a:ext cx="3528392" cy="1905333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503713" y="6516052"/>
            <a:ext cx="512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http://en.wikipedia.org/wiki/Charge-coupled_device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75520" y="419147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Μέτρηση της έντασης, Ι, ακτινοβολίας εκπεμπόμενης από πηγή</a:t>
            </a:r>
          </a:p>
        </p:txBody>
      </p:sp>
      <p:graphicFrame>
        <p:nvGraphicFramePr>
          <p:cNvPr id="52" name="Object 1"/>
          <p:cNvGraphicFramePr>
            <a:graphicFrameLocks noChangeAspect="1"/>
          </p:cNvGraphicFramePr>
          <p:nvPr/>
        </p:nvGraphicFramePr>
        <p:xfrm>
          <a:off x="3585344" y="4653136"/>
          <a:ext cx="20066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054100" imgH="965200" progId="Equation.3">
                  <p:embed/>
                </p:oleObj>
              </mc:Choice>
              <mc:Fallback>
                <p:oleObj name="Equation" r:id="rId7" imgW="1054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344" y="4653136"/>
                        <a:ext cx="2006600" cy="1824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67736"/>
              </p:ext>
            </p:extLst>
          </p:nvPr>
        </p:nvGraphicFramePr>
        <p:xfrm>
          <a:off x="8379689" y="4729336"/>
          <a:ext cx="20796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1091726" imgH="634725" progId="Equation.3">
                  <p:embed/>
                </p:oleObj>
              </mc:Choice>
              <mc:Fallback>
                <p:oleObj name="Equation" r:id="rId9" imgW="1091726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9689" y="4729336"/>
                        <a:ext cx="2079625" cy="1200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295400" y="4675232"/>
            <a:ext cx="23081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/>
              <a:t>Ένταση πηγής</a:t>
            </a:r>
          </a:p>
          <a:p>
            <a:pPr>
              <a:spcAft>
                <a:spcPts val="1200"/>
              </a:spcAft>
            </a:pPr>
            <a:r>
              <a:rPr lang="el-GR" sz="2400" dirty="0"/>
              <a:t>Αριθμός φωτονίων</a:t>
            </a:r>
          </a:p>
          <a:p>
            <a:pPr>
              <a:spcAft>
                <a:spcPts val="1200"/>
              </a:spcAft>
            </a:pPr>
            <a:r>
              <a:rPr lang="el-GR" sz="2400" dirty="0"/>
              <a:t>Φορτίο/</a:t>
            </a:r>
            <a:r>
              <a:rPr lang="en-US" sz="2400" dirty="0"/>
              <a:t>pixel</a:t>
            </a:r>
            <a:endParaRPr lang="el-GR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0" y="4797152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Δυναμικό</a:t>
            </a:r>
            <a:r>
              <a:rPr lang="en-US" sz="2400" dirty="0"/>
              <a:t>/pixel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/>
              <a:t>Σήμα </a:t>
            </a:r>
          </a:p>
        </p:txBody>
      </p:sp>
    </p:spTree>
    <p:extLst>
      <p:ext uri="{BB962C8B-B14F-4D97-AF65-F5344CB8AC3E}">
        <p14:creationId xmlns:p14="http://schemas.microsoft.com/office/powerpoint/2010/main" val="358152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ΑΤΟΜΙΚΑ ΦΑΣΜΑΤΑ &amp; ΔΙΑΓΡΑΜΜΑΤΑ </a:t>
            </a:r>
            <a:r>
              <a:rPr lang="en-US" sz="3600" b="1" dirty="0"/>
              <a:t>GROTRIAN</a:t>
            </a:r>
            <a:endParaRPr lang="el-GR" sz="36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03060"/>
              </p:ext>
            </p:extLst>
          </p:nvPr>
        </p:nvGraphicFramePr>
        <p:xfrm>
          <a:off x="-324863" y="1140841"/>
          <a:ext cx="7399020" cy="571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4863" y="1140841"/>
                        <a:ext cx="7399020" cy="571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6"/>
          <a:stretch/>
        </p:blipFill>
        <p:spPr>
          <a:xfrm rot="16200000">
            <a:off x="6506160" y="1188318"/>
            <a:ext cx="5180498" cy="600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B9D9FD-7B51-448D-AE5A-984F91968770}"/>
              </a:ext>
            </a:extLst>
          </p:cNvPr>
          <p:cNvSpPr txBox="1"/>
          <p:nvPr/>
        </p:nvSpPr>
        <p:spPr>
          <a:xfrm>
            <a:off x="915993" y="1057790"/>
            <a:ext cx="491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Τυπικό Φάσμα Εκπομπής Ατόμων</a:t>
            </a:r>
            <a:r>
              <a:rPr lang="en-US" sz="2400" b="1" dirty="0"/>
              <a:t> Cd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DA4EEA-2BD9-4901-89A5-97523A5F070D}"/>
              </a:ext>
            </a:extLst>
          </p:cNvPr>
          <p:cNvSpPr txBox="1"/>
          <p:nvPr/>
        </p:nvSpPr>
        <p:spPr>
          <a:xfrm>
            <a:off x="6445875" y="1053984"/>
            <a:ext cx="530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Αναπαράσταση Ατομικών Μεταβάσεων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806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69" t="13526" r="56768" b="12271"/>
          <a:stretch/>
        </p:blipFill>
        <p:spPr>
          <a:xfrm>
            <a:off x="5610225" y="1551222"/>
            <a:ext cx="6581775" cy="4522449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Atomic Spectra </a:t>
            </a:r>
            <a:r>
              <a:rPr lang="en-US" sz="3200" dirty="0" err="1"/>
              <a:t>Database|NIST</a:t>
            </a:r>
            <a:endParaRPr lang="el-GR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6"/>
          <a:stretch/>
        </p:blipFill>
        <p:spPr>
          <a:xfrm rot="16200000">
            <a:off x="390629" y="954911"/>
            <a:ext cx="4933813" cy="5715071"/>
          </a:xfrm>
          <a:prstGeom prst="rect">
            <a:avLst/>
          </a:prstGeom>
        </p:spPr>
      </p:pic>
      <p:sp>
        <p:nvSpPr>
          <p:cNvPr id="4" name="Action Button: Get Information 3">
            <a:hlinkClick r:id="rId4" highlightClick="1"/>
            <a:extLst>
              <a:ext uri="{FF2B5EF4-FFF2-40B4-BE49-F238E27FC236}">
                <a16:creationId xmlns="" xmlns:a16="http://schemas.microsoft.com/office/drawing/2014/main" id="{39307DE7-1E1D-4E88-815B-4EBD1E74997F}"/>
              </a:ext>
            </a:extLst>
          </p:cNvPr>
          <p:cNvSpPr/>
          <p:nvPr/>
        </p:nvSpPr>
        <p:spPr>
          <a:xfrm>
            <a:off x="8788894" y="-7098"/>
            <a:ext cx="847108" cy="844127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574B03-865D-4F97-BC55-EC36E2C4A77D}"/>
              </a:ext>
            </a:extLst>
          </p:cNvPr>
          <p:cNvSpPr txBox="1"/>
          <p:nvPr/>
        </p:nvSpPr>
        <p:spPr>
          <a:xfrm>
            <a:off x="9636002" y="-39603"/>
            <a:ext cx="2636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National Institute of </a:t>
            </a:r>
          </a:p>
          <a:p>
            <a:r>
              <a:rPr lang="en-US" dirty="0">
                <a:solidFill>
                  <a:srgbClr val="FFFF00"/>
                </a:solidFill>
              </a:rPr>
              <a:t>Standards and Technology</a:t>
            </a:r>
          </a:p>
          <a:p>
            <a:r>
              <a:rPr lang="en-US" dirty="0">
                <a:solidFill>
                  <a:srgbClr val="FFFF00"/>
                </a:solidFill>
              </a:rPr>
              <a:t>Atomic Spectra 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FE5AC-D856-46E7-8973-5228079272C3}"/>
              </a:ext>
            </a:extLst>
          </p:cNvPr>
          <p:cNvSpPr txBox="1"/>
          <p:nvPr/>
        </p:nvSpPr>
        <p:spPr>
          <a:xfrm>
            <a:off x="414004" y="945794"/>
            <a:ext cx="530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Αναπαράσταση Ατομικών Μεταβάσεων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128376-0764-4AAC-8D7F-A7CF452B76C2}"/>
              </a:ext>
            </a:extLst>
          </p:cNvPr>
          <p:cNvSpPr txBox="1"/>
          <p:nvPr/>
        </p:nvSpPr>
        <p:spPr>
          <a:xfrm>
            <a:off x="6129076" y="940912"/>
            <a:ext cx="591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Βάση Αποτίμησης Πειραματικών Δεδομένων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256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Β16	ΑΤΟΜΙΚΗ ΦΑΣΜΑΤΟΣΚΟΠΙΑ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l-GR" sz="3600" b="1" dirty="0">
                <a:solidFill>
                  <a:schemeClr val="bg1"/>
                </a:solidFill>
              </a:rPr>
              <a:t>ΕΚΠΟΜΠΗΣ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20" y="4843264"/>
            <a:ext cx="11677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3200" b="1" dirty="0"/>
              <a:t>Θεωρητικό υπόβαθρο</a:t>
            </a:r>
          </a:p>
          <a:p>
            <a:pPr lvl="0"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>
                <a:solidFill>
                  <a:prstClr val="black"/>
                </a:solidFill>
              </a:rPr>
              <a:t>Ηλεκτρονιακή δομή ατόμων</a:t>
            </a:r>
          </a:p>
          <a:p>
            <a:pPr lvl="0"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>
                <a:solidFill>
                  <a:prstClr val="black"/>
                </a:solidFill>
              </a:rPr>
              <a:t>Φάσματα ατόμων – Ενεργειακά επίπεδα, Φασματοσκοπικοί όροι –  Κανόνες επιλογής 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20" y="830560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3200" b="1" dirty="0"/>
              <a:t>Αντικείμενο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/>
              <a:t>Λήψη ατομικών φασμάτων εκπομπής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/>
              <a:t>Κατανόηση οργανολογίας φασματοσκοπίας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20" y="2399176"/>
            <a:ext cx="10662666" cy="25391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3200" b="1" dirty="0"/>
              <a:t>Πειραματική διάταξη – Μετρήσεις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/>
              <a:t>Απλό φασματόμετρο εκπομπής (Λυχνία, Πρίσμα, Ανιχνευτής)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/>
              <a:t>Βαθμονόμηση και προσδιορισμός διακριτικής ικανότητας </a:t>
            </a:r>
            <a:r>
              <a:rPr lang="el-GR" sz="2800" dirty="0" err="1"/>
              <a:t>φασματοφωτομέτρου</a:t>
            </a:r>
            <a:r>
              <a:rPr lang="el-GR" sz="2800" dirty="0"/>
              <a:t> 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dirty="0"/>
              <a:t>Χαρακτηρισμός γραμμών ατομικής εκπομπής για διάφορα στοιχεία</a:t>
            </a:r>
          </a:p>
        </p:txBody>
      </p:sp>
    </p:spTree>
    <p:extLst>
      <p:ext uri="{BB962C8B-B14F-4D97-AF65-F5344CB8AC3E}">
        <p14:creationId xmlns:p14="http://schemas.microsoft.com/office/powerpoint/2010/main" val="89449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ΑΝΙΧΝΕΥΤΗΣ </a:t>
            </a:r>
            <a:r>
              <a:rPr lang="en-US" dirty="0"/>
              <a:t>CCD (Charge Coupled Devices)</a:t>
            </a:r>
            <a:endParaRPr lang="el-GR" dirty="0"/>
          </a:p>
          <a:p>
            <a:pPr algn="ctr"/>
            <a:r>
              <a:rPr lang="el-GR" dirty="0"/>
              <a:t>ΔΙΑΤΑΞΗ ΣΥΖΕΥΓΜΕΝΩΝ ΦΟΡΤΙΩΝ</a:t>
            </a:r>
          </a:p>
        </p:txBody>
      </p:sp>
      <p:sp>
        <p:nvSpPr>
          <p:cNvPr id="45" name="Ορθογώνιο 44"/>
          <p:cNvSpPr/>
          <p:nvPr/>
        </p:nvSpPr>
        <p:spPr>
          <a:xfrm>
            <a:off x="0" y="-1"/>
            <a:ext cx="12192000" cy="8441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ΑΤΟΜΙΚΑ ΦΑΣΜΑΤΑ &amp; ΔΙΑΓΡΑΜΜΑΤΑ </a:t>
            </a:r>
            <a:r>
              <a:rPr lang="en-US" sz="3600" b="1" dirty="0"/>
              <a:t>GROTRIAN</a:t>
            </a:r>
            <a:endParaRPr lang="el-GR" sz="36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7718"/>
              </p:ext>
            </p:extLst>
          </p:nvPr>
        </p:nvGraphicFramePr>
        <p:xfrm>
          <a:off x="-359327" y="1140841"/>
          <a:ext cx="7399020" cy="571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59327" y="1140841"/>
                        <a:ext cx="7399020" cy="571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6"/>
          <a:stretch/>
        </p:blipFill>
        <p:spPr>
          <a:xfrm rot="16200000">
            <a:off x="6601342" y="1152633"/>
            <a:ext cx="5180498" cy="600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4C0720-74C3-4189-A52B-6F69958EEB47}"/>
              </a:ext>
            </a:extLst>
          </p:cNvPr>
          <p:cNvSpPr txBox="1"/>
          <p:nvPr/>
        </p:nvSpPr>
        <p:spPr>
          <a:xfrm>
            <a:off x="881529" y="1057790"/>
            <a:ext cx="491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Τυπικό Φάσμα Εκπομπής Ατόμων</a:t>
            </a:r>
            <a:r>
              <a:rPr lang="en-US" sz="2400" b="1" dirty="0"/>
              <a:t> Cd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FA3D3C-CFF3-4AC1-9F36-4BA3C4FF3360}"/>
              </a:ext>
            </a:extLst>
          </p:cNvPr>
          <p:cNvSpPr txBox="1"/>
          <p:nvPr/>
        </p:nvSpPr>
        <p:spPr>
          <a:xfrm>
            <a:off x="6541057" y="1057790"/>
            <a:ext cx="530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Αναπαράσταση Ατομικών Μεταβάσεων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130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Φασματογράφος </a:t>
            </a:r>
            <a:endParaRPr lang="el-GR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16"/>
            <a:ext cx="12192000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2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Λυχνίες ατομικής εκπομπής</a:t>
            </a:r>
            <a:endParaRPr lang="el-GR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2" y="885371"/>
            <a:ext cx="1399202" cy="5182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54" y="885371"/>
            <a:ext cx="1429307" cy="5182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04" y="885371"/>
            <a:ext cx="1476936" cy="518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0214" y="6067602"/>
            <a:ext cx="6174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Na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777293" y="6067602"/>
            <a:ext cx="591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Cd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224444" y="6067602"/>
            <a:ext cx="6062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Hg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422831" y="2016087"/>
            <a:ext cx="371454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Εφαρμογή Μεγάλης Διαφοράς Τάσης</a:t>
            </a:r>
            <a:endParaRPr lang="en-US" dirty="0"/>
          </a:p>
        </p:txBody>
      </p:sp>
      <p:cxnSp>
        <p:nvCxnSpPr>
          <p:cNvPr id="10" name="Ευθύγραμμο βέλος σύνδεσης 39"/>
          <p:cNvCxnSpPr/>
          <p:nvPr/>
        </p:nvCxnSpPr>
        <p:spPr>
          <a:xfrm>
            <a:off x="8384504" y="2385419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69342" y="2816117"/>
            <a:ext cx="459843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Επιτάχυνση Ηλεκτρονίων/Ιοντισμός Ατόμων </a:t>
            </a:r>
            <a:r>
              <a:rPr lang="en-US" dirty="0" err="1" smtClean="0"/>
              <a:t>Ar</a:t>
            </a:r>
            <a:endParaRPr lang="en-US" dirty="0"/>
          </a:p>
        </p:txBody>
      </p:sp>
      <p:cxnSp>
        <p:nvCxnSpPr>
          <p:cNvPr id="12" name="Ευθύγραμμο βέλος σύνδεσης 39"/>
          <p:cNvCxnSpPr/>
          <p:nvPr/>
        </p:nvCxnSpPr>
        <p:spPr>
          <a:xfrm>
            <a:off x="8384504" y="3185449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5426" y="3616147"/>
            <a:ext cx="21581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Εξάχνωση Μετάλλου</a:t>
            </a:r>
            <a:endParaRPr lang="en-US" dirty="0"/>
          </a:p>
        </p:txBody>
      </p:sp>
      <p:cxnSp>
        <p:nvCxnSpPr>
          <p:cNvPr id="14" name="Ευθύγραμμο βέλος σύνδεσης 39"/>
          <p:cNvCxnSpPr/>
          <p:nvPr/>
        </p:nvCxnSpPr>
        <p:spPr>
          <a:xfrm>
            <a:off x="8384503" y="3985479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1171" y="4416177"/>
            <a:ext cx="32666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Διέγερση Ατόμων του Μετάλλου</a:t>
            </a:r>
            <a:endParaRPr lang="en-US" dirty="0"/>
          </a:p>
        </p:txBody>
      </p:sp>
      <p:cxnSp>
        <p:nvCxnSpPr>
          <p:cNvPr id="16" name="Ευθύγραμμο βέλος σύνδεσης 39"/>
          <p:cNvCxnSpPr/>
          <p:nvPr/>
        </p:nvCxnSpPr>
        <p:spPr>
          <a:xfrm>
            <a:off x="8384502" y="4785509"/>
            <a:ext cx="0" cy="430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0457" y="5222475"/>
            <a:ext cx="23880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Εκπομπή Ακτινοβολίας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4067" y="1201259"/>
            <a:ext cx="1139664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el-GR" sz="2800" b="1" dirty="0" smtClean="0">
                <a:latin typeface="Arial Narrow" pitchFamily="34" charset="0"/>
              </a:rPr>
              <a:t>Εσωτερική ολική ανάκλαση (</a:t>
            </a:r>
            <a:r>
              <a:rPr lang="en-US" sz="2800" b="1" dirty="0" smtClean="0">
                <a:latin typeface="Arial Narrow" pitchFamily="34" charset="0"/>
              </a:rPr>
              <a:t>total internal reflection)</a:t>
            </a:r>
            <a:endParaRPr lang="el-GR" sz="2000" b="1" dirty="0" smtClean="0">
              <a:latin typeface="Arial Narrow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57336" y="1800075"/>
            <a:ext cx="11168554" cy="163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 smtClean="0">
                <a:latin typeface="Arial Narrow" pitchFamily="34" charset="0"/>
              </a:rPr>
              <a:t>Όταν η γωνία πρόσπτωσης είναι : </a:t>
            </a:r>
            <a:r>
              <a:rPr lang="el-GR" sz="2000" b="1" dirty="0" smtClean="0">
                <a:solidFill>
                  <a:srgbClr val="FF0000"/>
                </a:solidFill>
                <a:latin typeface="Arial Narrow" pitchFamily="34" charset="0"/>
              </a:rPr>
              <a:t>θ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Arial Narrow" pitchFamily="34" charset="0"/>
              </a:rPr>
              <a:t>i</a:t>
            </a:r>
            <a:r>
              <a:rPr lang="el-GR" sz="2000" b="1" dirty="0" smtClean="0">
                <a:solidFill>
                  <a:srgbClr val="FF0000"/>
                </a:solidFill>
                <a:latin typeface="Arial Narrow" pitchFamily="34" charset="0"/>
              </a:rPr>
              <a:t>  &gt;  θ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Narrow" pitchFamily="34" charset="0"/>
              </a:rPr>
              <a:t>c</a:t>
            </a:r>
            <a:r>
              <a:rPr lang="el-GR" sz="2000" dirty="0" smtClean="0">
                <a:latin typeface="Arial Narrow" pitchFamily="34" charset="0"/>
              </a:rPr>
              <a:t> (η υπολογιζόμενη γωνία διάθλασης είναι </a:t>
            </a:r>
            <a:r>
              <a:rPr lang="el-GR" sz="2000" u="sng" dirty="0" smtClean="0">
                <a:latin typeface="Arial Narrow" pitchFamily="34" charset="0"/>
              </a:rPr>
              <a:t>&gt;</a:t>
            </a:r>
            <a:r>
              <a:rPr lang="el-GR" sz="2000" dirty="0" smtClean="0">
                <a:latin typeface="Arial Narrow" pitchFamily="34" charset="0"/>
              </a:rPr>
              <a:t> 90</a:t>
            </a:r>
            <a:r>
              <a:rPr lang="el-GR" sz="2000" baseline="30000" dirty="0" smtClean="0">
                <a:latin typeface="Arial Narrow" pitchFamily="34" charset="0"/>
              </a:rPr>
              <a:t>ο</a:t>
            </a:r>
            <a:r>
              <a:rPr lang="el-GR" sz="2000" dirty="0" smtClean="0">
                <a:latin typeface="Arial Narrow" pitchFamily="34" charset="0"/>
              </a:rPr>
              <a:t> ) τότε δεν παρατηρείται διάθλαση</a:t>
            </a:r>
            <a:r>
              <a:rPr lang="en-US" sz="2000" dirty="0" smtClean="0">
                <a:latin typeface="Arial Narrow" pitchFamily="34" charset="0"/>
              </a:rPr>
              <a:t>, </a:t>
            </a:r>
            <a:r>
              <a:rPr lang="el-GR" sz="2000" dirty="0" smtClean="0">
                <a:latin typeface="Arial Narrow" pitchFamily="34" charset="0"/>
              </a:rPr>
              <a:t>αλλά </a:t>
            </a:r>
            <a:r>
              <a:rPr lang="el-GR" sz="2000" b="1" dirty="0" smtClean="0">
                <a:solidFill>
                  <a:srgbClr val="FF0000"/>
                </a:solidFill>
                <a:latin typeface="Arial Narrow" pitchFamily="34" charset="0"/>
              </a:rPr>
              <a:t>ολική ανάκλαση</a:t>
            </a:r>
            <a:r>
              <a:rPr lang="en-US" sz="2000" dirty="0" smtClean="0">
                <a:latin typeface="Arial Narrow" pitchFamily="34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 smtClean="0">
                <a:latin typeface="Arial Narrow" pitchFamily="34" charset="0"/>
              </a:rPr>
              <a:t>Συμβαίνει όταν το φώς διαδίδεται από </a:t>
            </a:r>
            <a:r>
              <a:rPr lang="en-US" sz="2000" dirty="0" smtClean="0">
                <a:latin typeface="Arial Narrow" pitchFamily="34" charset="0"/>
              </a:rPr>
              <a:t>n</a:t>
            </a:r>
            <a:r>
              <a:rPr lang="en-US" sz="2000" baseline="-25000" dirty="0" smtClean="0">
                <a:latin typeface="Arial Narrow" pitchFamily="34" charset="0"/>
              </a:rPr>
              <a:t>1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l-GR" sz="2000" dirty="0" smtClean="0">
                <a:latin typeface="Arial Narrow" pitchFamily="34" charset="0"/>
              </a:rPr>
              <a:t>προς </a:t>
            </a:r>
            <a:r>
              <a:rPr lang="en-US" sz="2000" dirty="0" smtClean="0">
                <a:latin typeface="Arial Narrow" pitchFamily="34" charset="0"/>
              </a:rPr>
              <a:t>n</a:t>
            </a:r>
            <a:r>
              <a:rPr lang="en-US" sz="2000" baseline="-25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 &lt; n</a:t>
            </a:r>
            <a:r>
              <a:rPr lang="en-US" sz="2000" baseline="-25000" dirty="0" smtClean="0">
                <a:latin typeface="Arial Narrow" pitchFamily="34" charset="0"/>
              </a:rPr>
              <a:t>1</a:t>
            </a:r>
            <a:endParaRPr lang="el-GR" sz="2000" baseline="-25000" dirty="0" smtClean="0">
              <a:latin typeface="Arial Narrow" pitchFamily="34" charset="0"/>
            </a:endParaRPr>
          </a:p>
        </p:txBody>
      </p:sp>
      <p:pic>
        <p:nvPicPr>
          <p:cNvPr id="6" name="Picture 7" descr="Figure_32_34"/>
          <p:cNvPicPr>
            <a:picLocks noChangeAspect="1" noChangeArrowheads="1"/>
          </p:cNvPicPr>
          <p:nvPr/>
        </p:nvPicPr>
        <p:blipFill>
          <a:blip r:embed="rId2" cstate="print"/>
          <a:srcRect b="9772"/>
          <a:stretch>
            <a:fillRect/>
          </a:stretch>
        </p:blipFill>
        <p:spPr bwMode="auto">
          <a:xfrm>
            <a:off x="0" y="4357234"/>
            <a:ext cx="121920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Οπτική Ίνα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13882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Φασματογράφος </a:t>
            </a:r>
            <a:endParaRPr lang="el-GR" sz="32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927" y="836712"/>
            <a:ext cx="461315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u="sng" dirty="0" err="1"/>
              <a:t>Μονοχρωμάτορας</a:t>
            </a:r>
            <a:r>
              <a:rPr lang="el-GR" sz="2800" b="1" dirty="0"/>
              <a:t>  </a:t>
            </a:r>
            <a:endParaRPr lang="en-US" sz="2800" b="1" dirty="0"/>
          </a:p>
          <a:p>
            <a:r>
              <a:rPr lang="el-GR" sz="2800" b="1" dirty="0"/>
              <a:t>(</a:t>
            </a:r>
            <a:r>
              <a:rPr lang="en-US" sz="2800" b="1" dirty="0"/>
              <a:t>Czerny-Turner</a:t>
            </a:r>
            <a:r>
              <a:rPr lang="el-GR" sz="2800" b="1" dirty="0"/>
              <a:t>)</a:t>
            </a:r>
            <a:endParaRPr lang="en-US" sz="2800" b="1" dirty="0"/>
          </a:p>
          <a:p>
            <a:endParaRPr lang="en-US" sz="2400" dirty="0"/>
          </a:p>
          <a:p>
            <a:r>
              <a:rPr lang="el-GR" sz="2400" dirty="0"/>
              <a:t>Η καταγραφή του φάσματος επιτυγχάνεται με περιστροφή του φράγματος  περίθλασης, μέσω </a:t>
            </a:r>
            <a:r>
              <a:rPr lang="el-GR" sz="2400" dirty="0" err="1"/>
              <a:t>ημιτονικού</a:t>
            </a:r>
            <a:r>
              <a:rPr lang="el-GR" sz="2400" dirty="0"/>
              <a:t> κινητήρα (σάρωση </a:t>
            </a:r>
            <a:r>
              <a:rPr lang="el-GR" sz="2400" i="1" dirty="0"/>
              <a:t>λ</a:t>
            </a:r>
            <a:r>
              <a:rPr lang="el-GR" sz="2400" dirty="0"/>
              <a:t>)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73" y="960805"/>
            <a:ext cx="7557023" cy="535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71" y="3263925"/>
            <a:ext cx="7845329" cy="35947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0"/>
            <a:ext cx="12192000" cy="59634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Φασματογράφος </a:t>
            </a:r>
            <a:endParaRPr lang="el-GR" sz="32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7981" y="661432"/>
            <a:ext cx="7173473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800" b="1" u="sng" dirty="0"/>
              <a:t>Φασματογράφος </a:t>
            </a:r>
            <a:r>
              <a:rPr lang="el-GR" sz="2800" b="1" dirty="0"/>
              <a:t>(</a:t>
            </a:r>
            <a:r>
              <a:rPr lang="en-US" sz="2800" b="1" dirty="0"/>
              <a:t>Czerny-Turner</a:t>
            </a:r>
            <a:r>
              <a:rPr lang="el-GR" sz="2800" b="1" dirty="0"/>
              <a:t>)</a:t>
            </a:r>
            <a:endParaRPr lang="en-US" sz="2800" b="1" dirty="0"/>
          </a:p>
          <a:p>
            <a:r>
              <a:rPr lang="el-GR" sz="2400" dirty="0"/>
              <a:t>Το φάσμα καταγράφεται σε ανιχνευτή τύπου PDA (</a:t>
            </a:r>
            <a:r>
              <a:rPr lang="el-GR" sz="2400" dirty="0" err="1"/>
              <a:t>photodiode</a:t>
            </a:r>
            <a:r>
              <a:rPr lang="el-GR" sz="2400" dirty="0"/>
              <a:t> </a:t>
            </a:r>
            <a:r>
              <a:rPr lang="el-GR" sz="2400" dirty="0" err="1"/>
              <a:t>array</a:t>
            </a:r>
            <a:r>
              <a:rPr lang="el-GR" sz="2400" dirty="0"/>
              <a:t>) ή CCD (</a:t>
            </a:r>
            <a:r>
              <a:rPr lang="el-GR" sz="2400" dirty="0" err="1"/>
              <a:t>charge-coupled</a:t>
            </a:r>
            <a:r>
              <a:rPr lang="el-GR" sz="2400" dirty="0"/>
              <a:t> </a:t>
            </a:r>
            <a:r>
              <a:rPr lang="el-GR" sz="2400" dirty="0" err="1"/>
              <a:t>device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(γνωρίζουμε # </a:t>
            </a:r>
            <a:r>
              <a:rPr lang="el-GR" sz="2400" dirty="0" err="1">
                <a:solidFill>
                  <a:srgbClr val="FF0000"/>
                </a:solidFill>
              </a:rPr>
              <a:t>εικονοστοιχείων</a:t>
            </a:r>
            <a:r>
              <a:rPr lang="el-GR" sz="2400" dirty="0">
                <a:solidFill>
                  <a:srgbClr val="FF0000"/>
                </a:solidFill>
              </a:rPr>
              <a:t>, π. χ., 1024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dirty="0">
                <a:solidFill>
                  <a:srgbClr val="FF0000"/>
                </a:solidFill>
              </a:rPr>
              <a:t> 768 </a:t>
            </a:r>
            <a:r>
              <a:rPr lang="el-GR" sz="2400" dirty="0">
                <a:solidFill>
                  <a:srgbClr val="FF0000"/>
                </a:solidFill>
              </a:rPr>
              <a:t> - έτσι κάνουν μία μετάβαση τα παιδιά σε κάτι οικείο – φωτογραφική μηχανή))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που προσφέρει χωρική ανάλυση (1-D, 2-D).</a:t>
            </a: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7B3B6D-A3F5-48F0-A17E-23780896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100"/>
            <a:ext cx="4419600" cy="2676525"/>
          </a:xfrm>
          <a:prstGeom prst="rect">
            <a:avLst/>
          </a:prstGeom>
        </p:spPr>
      </p:pic>
      <p:sp>
        <p:nvSpPr>
          <p:cNvPr id="5" name="Action Button: Get Information 4">
            <a:hlinkClick r:id="rId4" highlightClick="1"/>
            <a:extLst>
              <a:ext uri="{FF2B5EF4-FFF2-40B4-BE49-F238E27FC236}">
                <a16:creationId xmlns="" xmlns:a16="http://schemas.microsoft.com/office/drawing/2014/main" id="{44A0BE1C-D3A2-4D8A-9D72-43A19B783E85}"/>
              </a:ext>
            </a:extLst>
          </p:cNvPr>
          <p:cNvSpPr/>
          <p:nvPr/>
        </p:nvSpPr>
        <p:spPr>
          <a:xfrm>
            <a:off x="3459420" y="6039887"/>
            <a:ext cx="798990" cy="68358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CE7956-5410-4768-8085-36E3D72CD559}"/>
              </a:ext>
            </a:extLst>
          </p:cNvPr>
          <p:cNvSpPr txBox="1"/>
          <p:nvPr/>
        </p:nvSpPr>
        <p:spPr>
          <a:xfrm>
            <a:off x="3248" y="6538802"/>
            <a:ext cx="161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Ρίξτε μια ματιά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38186EF-1196-49B7-9478-91471AF18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64" y="665191"/>
            <a:ext cx="4467225" cy="2076450"/>
          </a:xfrm>
          <a:prstGeom prst="rect">
            <a:avLst/>
          </a:prstGeom>
        </p:spPr>
      </p:pic>
      <p:sp>
        <p:nvSpPr>
          <p:cNvPr id="13" name="Action Button: Get Information 12">
            <a:hlinkClick r:id="rId6" highlightClick="1"/>
            <a:extLst>
              <a:ext uri="{FF2B5EF4-FFF2-40B4-BE49-F238E27FC236}">
                <a16:creationId xmlns="" xmlns:a16="http://schemas.microsoft.com/office/drawing/2014/main" id="{D086EA7D-5FDD-41FD-9AD0-2C27EBD0C184}"/>
              </a:ext>
            </a:extLst>
          </p:cNvPr>
          <p:cNvSpPr/>
          <p:nvPr/>
        </p:nvSpPr>
        <p:spPr>
          <a:xfrm>
            <a:off x="11470453" y="2741641"/>
            <a:ext cx="701336" cy="67470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ΠΕΡΙΘΛΑΣΗ</a:t>
            </a:r>
            <a:endParaRPr lang="en-US" sz="3600" b="1" dirty="0"/>
          </a:p>
          <a:p>
            <a:pPr algn="ctr"/>
            <a:r>
              <a:rPr lang="el-GR" sz="3200" i="1" dirty="0"/>
              <a:t>Όταν το φως </a:t>
            </a:r>
            <a:r>
              <a:rPr lang="el-GR" sz="3200" i="1" dirty="0" err="1"/>
              <a:t>αλληλεπιδρά</a:t>
            </a:r>
            <a:r>
              <a:rPr lang="el-GR" sz="3200" i="1" dirty="0"/>
              <a:t> με </a:t>
            </a:r>
            <a:r>
              <a:rPr lang="en-US" sz="3200" i="1" dirty="0"/>
              <a:t>“</a:t>
            </a:r>
            <a:r>
              <a:rPr lang="el-GR" sz="3200" i="1" dirty="0"/>
              <a:t>εμπόδια</a:t>
            </a:r>
            <a:r>
              <a:rPr lang="en-US" sz="3200" i="1" dirty="0"/>
              <a:t>”</a:t>
            </a:r>
            <a:r>
              <a:rPr lang="el-GR" sz="3200" i="1" dirty="0"/>
              <a:t>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91" r="578"/>
          <a:stretch/>
        </p:blipFill>
        <p:spPr>
          <a:xfrm>
            <a:off x="5726421" y="1409700"/>
            <a:ext cx="6116717" cy="4572000"/>
          </a:xfrm>
          <a:prstGeom prst="rect">
            <a:avLst/>
          </a:prstGeom>
        </p:spPr>
      </p:pic>
      <p:pic>
        <p:nvPicPr>
          <p:cNvPr id="7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4" b="1010"/>
          <a:stretch/>
        </p:blipFill>
        <p:spPr>
          <a:xfrm>
            <a:off x="0" y="2343150"/>
            <a:ext cx="5579690" cy="3122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76" y="5067334"/>
            <a:ext cx="53345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04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549</Words>
  <Application>Microsoft Office PowerPoint</Application>
  <PresentationFormat>Widescreen</PresentationFormat>
  <Paragraphs>128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Symbol</vt:lpstr>
      <vt:lpstr>Θέμα του Office</vt:lpstr>
      <vt:lpstr>Graph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Mum</cp:lastModifiedBy>
  <cp:revision>83</cp:revision>
  <dcterms:created xsi:type="dcterms:W3CDTF">2020-11-09T13:51:17Z</dcterms:created>
  <dcterms:modified xsi:type="dcterms:W3CDTF">2020-11-16T06:31:38Z</dcterms:modified>
</cp:coreProperties>
</file>