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76" r:id="rId3"/>
    <p:sldId id="281" r:id="rId4"/>
    <p:sldId id="266" r:id="rId5"/>
    <p:sldId id="282" r:id="rId6"/>
    <p:sldId id="283" r:id="rId7"/>
    <p:sldId id="275" r:id="rId8"/>
    <p:sldId id="277" r:id="rId9"/>
    <p:sldId id="259" r:id="rId10"/>
    <p:sldId id="260" r:id="rId11"/>
    <p:sldId id="261" r:id="rId12"/>
    <p:sldId id="271" r:id="rId13"/>
    <p:sldId id="267" r:id="rId14"/>
    <p:sldId id="279" r:id="rId15"/>
    <p:sldId id="280" r:id="rId16"/>
    <p:sldId id="274" r:id="rId17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EFFA"/>
    <a:srgbClr val="73DB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70" autoAdjust="0"/>
    <p:restoredTop sz="86470" autoAdjust="0"/>
  </p:normalViewPr>
  <p:slideViewPr>
    <p:cSldViewPr snapToGrid="0">
      <p:cViewPr varScale="1">
        <p:scale>
          <a:sx n="87" d="100"/>
          <a:sy n="87" d="100"/>
        </p:scale>
        <p:origin x="114" y="240"/>
      </p:cViewPr>
      <p:guideLst>
        <p:guide orient="horz" pos="2184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EF4D43-EC66-48EA-8C71-7E62EDCE280E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3F815B-5767-4BCD-8E95-7BC042DB87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62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F815B-5767-4BCD-8E95-7BC042DB874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511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F815B-5767-4BCD-8E95-7BC042DB874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244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6577-9351-4EC8-985D-CF415B04DDBD}" type="datetimeFigureOut">
              <a:rPr lang="el-GR" smtClean="0"/>
              <a:t>16/11/2020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61D83-C968-4F51-B4B4-6EDEF6A98D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4268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6577-9351-4EC8-985D-CF415B04DDBD}" type="datetimeFigureOut">
              <a:rPr lang="el-GR" smtClean="0"/>
              <a:t>16/11/2020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61D83-C968-4F51-B4B4-6EDEF6A98D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0777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6577-9351-4EC8-985D-CF415B04DDBD}" type="datetimeFigureOut">
              <a:rPr lang="el-GR" smtClean="0"/>
              <a:t>16/11/2020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61D83-C968-4F51-B4B4-6EDEF6A98D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0690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6577-9351-4EC8-985D-CF415B04DDBD}" type="datetimeFigureOut">
              <a:rPr lang="el-GR" smtClean="0"/>
              <a:t>16/11/2020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61D83-C968-4F51-B4B4-6EDEF6A98D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3499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6577-9351-4EC8-985D-CF415B04DDBD}" type="datetimeFigureOut">
              <a:rPr lang="el-GR" smtClean="0"/>
              <a:t>16/11/2020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61D83-C968-4F51-B4B4-6EDEF6A98D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79573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6577-9351-4EC8-985D-CF415B04DDBD}" type="datetimeFigureOut">
              <a:rPr lang="el-GR" smtClean="0"/>
              <a:t>16/11/2020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61D83-C968-4F51-B4B4-6EDEF6A98D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2048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6577-9351-4EC8-985D-CF415B04DDBD}" type="datetimeFigureOut">
              <a:rPr lang="el-GR" smtClean="0"/>
              <a:t>16/11/2020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61D83-C968-4F51-B4B4-6EDEF6A98D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3221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6577-9351-4EC8-985D-CF415B04DDBD}" type="datetimeFigureOut">
              <a:rPr lang="el-GR" smtClean="0"/>
              <a:t>16/11/2020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61D83-C968-4F51-B4B4-6EDEF6A98D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647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6577-9351-4EC8-985D-CF415B04DDBD}" type="datetimeFigureOut">
              <a:rPr lang="el-GR" smtClean="0"/>
              <a:t>16/11/2020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61D83-C968-4F51-B4B4-6EDEF6A98D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16445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6577-9351-4EC8-985D-CF415B04DDBD}" type="datetimeFigureOut">
              <a:rPr lang="el-GR" smtClean="0"/>
              <a:t>16/11/2020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61D83-C968-4F51-B4B4-6EDEF6A98D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0345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6577-9351-4EC8-985D-CF415B04DDBD}" type="datetimeFigureOut">
              <a:rPr lang="el-GR" smtClean="0"/>
              <a:t>16/11/2020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61D83-C968-4F51-B4B4-6EDEF6A98D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1986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06577-9351-4EC8-985D-CF415B04DDBD}" type="datetimeFigureOut">
              <a:rPr lang="el-GR" smtClean="0"/>
              <a:t>16/11/2020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61D83-C968-4F51-B4B4-6EDEF6A98D2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6040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nterest.com/pin/478366791642785004/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hyperlink" Target="http://en.wikipedia.org/wiki/File:CCD.jpg" TargetMode="Externa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3.gif"/><Relationship Id="rId5" Type="http://schemas.openxmlformats.org/officeDocument/2006/relationships/hyperlink" Target="http://en.wikipedia.org/wiki/File:CCD_charge_transfer_animation.gif" TargetMode="External"/><Relationship Id="rId10" Type="http://schemas.openxmlformats.org/officeDocument/2006/relationships/image" Target="../media/image21.wmf"/><Relationship Id="rId4" Type="http://schemas.openxmlformats.org/officeDocument/2006/relationships/image" Target="../media/image22.jpeg"/><Relationship Id="rId9" Type="http://schemas.openxmlformats.org/officeDocument/2006/relationships/oleObject" Target="../embeddings/oleObject3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jpg"/><Relationship Id="rId4" Type="http://schemas.openxmlformats.org/officeDocument/2006/relationships/image" Target="../media/image3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nist.gov/pml/atomic-spectra-databas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jpg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hamamatsu.magnet.fsu.edu/articles/emccds.html" TargetMode="External"/><Relationship Id="rId5" Type="http://schemas.openxmlformats.org/officeDocument/2006/relationships/image" Target="../media/image13.jpg"/><Relationship Id="rId4" Type="http://schemas.openxmlformats.org/officeDocument/2006/relationships/hyperlink" Target="https://www.youtube.com/watch?v=uw48e0l2IR0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30880" y="18536"/>
            <a:ext cx="45611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l-G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Εργαστήριο Φυσικοχημείας Ι (ΧΗΜ-311) </a:t>
            </a:r>
          </a:p>
        </p:txBody>
      </p:sp>
      <p:sp>
        <p:nvSpPr>
          <p:cNvPr id="4" name="Ορθογώνιο 3"/>
          <p:cNvSpPr/>
          <p:nvPr/>
        </p:nvSpPr>
        <p:spPr>
          <a:xfrm>
            <a:off x="0" y="1664117"/>
            <a:ext cx="12192000" cy="584778"/>
          </a:xfrm>
          <a:prstGeom prst="rect">
            <a:avLst/>
          </a:prstGeom>
          <a:solidFill>
            <a:schemeClr val="accent6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TextBox 2"/>
          <p:cNvSpPr txBox="1"/>
          <p:nvPr/>
        </p:nvSpPr>
        <p:spPr>
          <a:xfrm>
            <a:off x="0" y="1668119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>
                <a:solidFill>
                  <a:schemeClr val="bg1"/>
                </a:solidFill>
              </a:rPr>
              <a:t>Β16	ΑΤΟΜΙΚΗ ΦΑΣΜΑΤΟΣΚΟΠΙΑ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l-GR" sz="3600" b="1" dirty="0">
                <a:solidFill>
                  <a:schemeClr val="bg1"/>
                </a:solidFill>
              </a:rPr>
              <a:t>ΕΚΠΟΜΠΗΣ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763"/>
            <a:ext cx="5333333" cy="126984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099814" y="6468790"/>
            <a:ext cx="32494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dirty="0"/>
              <a:t>2020/11/16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9073128" y="5767517"/>
            <a:ext cx="298831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000" u="sng" dirty="0"/>
              <a:t>Υπεύθυνοι Εργαστηρίου</a:t>
            </a:r>
          </a:p>
          <a:p>
            <a:pPr algn="ctr"/>
            <a:r>
              <a:rPr lang="el-GR" sz="2000" dirty="0"/>
              <a:t>Νικόλαος Στρατηγάκης</a:t>
            </a:r>
          </a:p>
          <a:p>
            <a:pPr algn="ctr"/>
            <a:r>
              <a:rPr lang="el-GR" sz="2000" dirty="0"/>
              <a:t>Βασίλειος Παπαδημητρίου</a:t>
            </a:r>
            <a:endParaRPr lang="en-US" sz="20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608" y="2267196"/>
            <a:ext cx="10478911" cy="32954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70302" y="5178956"/>
            <a:ext cx="52622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l-GR" sz="2400" u="sng" dirty="0"/>
              <a:t>Μεταπτυχιακοί Βοηθοί:</a:t>
            </a:r>
          </a:p>
          <a:p>
            <a:pPr algn="ctr">
              <a:lnSpc>
                <a:spcPct val="150000"/>
              </a:lnSpc>
            </a:pPr>
            <a:r>
              <a:rPr lang="el-GR" sz="2400" dirty="0"/>
              <a:t>Αγγελίνα </a:t>
            </a:r>
            <a:r>
              <a:rPr lang="el-GR" sz="2400" dirty="0" err="1"/>
              <a:t>Μάμαλη</a:t>
            </a:r>
            <a:r>
              <a:rPr lang="el-GR" sz="2400" dirty="0"/>
              <a:t>, Μαρία </a:t>
            </a:r>
            <a:r>
              <a:rPr lang="el-GR" sz="2400" dirty="0" err="1"/>
              <a:t>Πολυχρονάκη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6925562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3" r="973" b="82098"/>
          <a:stretch/>
        </p:blipFill>
        <p:spPr>
          <a:xfrm>
            <a:off x="1772579" y="1630202"/>
            <a:ext cx="8576766" cy="706582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04" r="-485"/>
          <a:stretch/>
        </p:blipFill>
        <p:spPr>
          <a:xfrm>
            <a:off x="1772579" y="2684770"/>
            <a:ext cx="8576766" cy="3826866"/>
          </a:xfrm>
          <a:prstGeom prst="rect">
            <a:avLst/>
          </a:prstGeom>
        </p:spPr>
      </p:pic>
      <p:sp>
        <p:nvSpPr>
          <p:cNvPr id="4" name="Ορθογώνιο 3"/>
          <p:cNvSpPr/>
          <p:nvPr/>
        </p:nvSpPr>
        <p:spPr>
          <a:xfrm>
            <a:off x="0" y="0"/>
            <a:ext cx="12192000" cy="59634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/>
              <a:t>ΑΝΑΛΥΣΗ ΛΕΥΚΟΥ ΦΩΤΟΣ ΜΕΣΩ ΠΕΡΙΘΛΑΣΤΙΚΟΥ ΦΡΑΓΜΑΤΟΣ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8730" y="714150"/>
            <a:ext cx="11225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dirty="0"/>
              <a:t>Για οποιαδήποτε τάξη περίθλασης, </a:t>
            </a:r>
            <a:r>
              <a:rPr lang="el-GR" sz="2400" b="1" dirty="0">
                <a:solidFill>
                  <a:srgbClr val="FF0000"/>
                </a:solidFill>
              </a:rPr>
              <a:t>η κόκκινη </a:t>
            </a:r>
            <a:r>
              <a:rPr lang="el-GR" sz="2400" dirty="0"/>
              <a:t>ακτινοβολία </a:t>
            </a:r>
            <a:r>
              <a:rPr lang="el-GR" sz="2400" dirty="0" err="1"/>
              <a:t>περιθλάται</a:t>
            </a:r>
            <a:r>
              <a:rPr lang="el-GR" sz="2400" dirty="0"/>
              <a:t> </a:t>
            </a:r>
            <a:r>
              <a:rPr lang="el-GR" sz="2400" b="1" dirty="0"/>
              <a:t>ισχυρότερα</a:t>
            </a:r>
            <a:r>
              <a:rPr lang="el-GR" sz="2400" dirty="0"/>
              <a:t> (εμφανίζει μεγαλύτερη γωνιακή απόκλιση) συγκριτικά με την </a:t>
            </a:r>
            <a:r>
              <a:rPr lang="el-GR" sz="2400" b="1" dirty="0">
                <a:solidFill>
                  <a:schemeClr val="accent5">
                    <a:lumMod val="75000"/>
                  </a:schemeClr>
                </a:solidFill>
              </a:rPr>
              <a:t>κυανή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33599" y="5442856"/>
            <a:ext cx="214616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l-GR" dirty="0" smtClean="0"/>
              <a:t>Φράγμα Περίθλασης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470910" y="2684770"/>
            <a:ext cx="80983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l-GR" dirty="0" smtClean="0"/>
              <a:t>Οθόνη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645592" y="3303090"/>
            <a:ext cx="270160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600" dirty="0" smtClean="0"/>
              <a:t>2</a:t>
            </a:r>
            <a:r>
              <a:rPr lang="el-GR" sz="1600" baseline="30000" dirty="0" smtClean="0"/>
              <a:t>η</a:t>
            </a:r>
            <a:r>
              <a:rPr lang="el-GR" sz="1600" dirty="0" smtClean="0"/>
              <a:t> Τάξη Περίθλασης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6879770" y="3946087"/>
            <a:ext cx="246743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600" dirty="0"/>
              <a:t>1</a:t>
            </a:r>
            <a:r>
              <a:rPr lang="el-GR" sz="1600" baseline="30000" dirty="0" smtClean="0"/>
              <a:t>η</a:t>
            </a:r>
            <a:r>
              <a:rPr lang="el-GR" sz="1600" dirty="0" smtClean="0"/>
              <a:t> Τάξη Περίθλασης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6988627" y="5104302"/>
            <a:ext cx="246743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600" dirty="0"/>
              <a:t>1</a:t>
            </a:r>
            <a:r>
              <a:rPr lang="el-GR" sz="1600" baseline="30000" dirty="0" smtClean="0"/>
              <a:t>η</a:t>
            </a:r>
            <a:r>
              <a:rPr lang="el-GR" sz="1600" dirty="0" smtClean="0"/>
              <a:t> Τάξη Περίθλασης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6748167" y="5743998"/>
            <a:ext cx="270160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600" dirty="0" smtClean="0"/>
              <a:t>2</a:t>
            </a:r>
            <a:r>
              <a:rPr lang="el-GR" sz="1600" baseline="30000" dirty="0" smtClean="0"/>
              <a:t>η</a:t>
            </a:r>
            <a:r>
              <a:rPr lang="el-GR" sz="1600" dirty="0" smtClean="0"/>
              <a:t> Τάξη Περίθλασης</a:t>
            </a:r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6703648" y="4505941"/>
            <a:ext cx="2743201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600" dirty="0" smtClean="0"/>
              <a:t>Μηδενική Τάξη Περίθλασης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54315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666750"/>
            <a:ext cx="10058400" cy="5469255"/>
          </a:xfrm>
          <a:prstGeom prst="rect">
            <a:avLst/>
          </a:prstGeom>
        </p:spPr>
      </p:pic>
      <p:sp>
        <p:nvSpPr>
          <p:cNvPr id="4" name="Ορθογώνιο 3">
            <a:extLst>
              <a:ext uri="{FF2B5EF4-FFF2-40B4-BE49-F238E27FC236}">
                <a16:creationId xmlns="" xmlns:a16="http://schemas.microsoft.com/office/drawing/2014/main" id="{9E43B643-89EB-47D1-8985-DE31E776C736}"/>
              </a:ext>
            </a:extLst>
          </p:cNvPr>
          <p:cNvSpPr/>
          <p:nvPr/>
        </p:nvSpPr>
        <p:spPr>
          <a:xfrm>
            <a:off x="0" y="0"/>
            <a:ext cx="12192000" cy="59634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/>
              <a:t>ΑΝΑΛΥΣΗ ΛΕΥΚΟΥ ΦΩΤΟΣ ΜΕΣΩ ΠΕΡΙΘΛΑΣΤΙΚΟΥ ΦΡΑΓΜΑΤΟΣ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91657" y="928914"/>
            <a:ext cx="342537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Τάξεις Περίθλασης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 rot="376435">
            <a:off x="8178801" y="1365229"/>
            <a:ext cx="27214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Φράγμα Περίθλασης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982857" y="5167567"/>
            <a:ext cx="179251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Εισερχόμενη </a:t>
            </a:r>
          </a:p>
          <a:p>
            <a:pPr algn="ctr"/>
            <a:r>
              <a:rPr lang="el-GR" dirty="0" smtClean="0"/>
              <a:t>Γωνία, α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355772" y="4188190"/>
            <a:ext cx="216988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Γωνία Περίθλασης, β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352800" y="5306066"/>
            <a:ext cx="277222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97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65501" y="1661952"/>
            <a:ext cx="5672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Μονωτές</a:t>
            </a:r>
            <a:r>
              <a:rPr lang="en-US" dirty="0"/>
              <a:t>	                           </a:t>
            </a:r>
            <a:r>
              <a:rPr lang="el-GR" dirty="0"/>
              <a:t>Ημιαγωγοί 	</a:t>
            </a:r>
            <a:r>
              <a:rPr lang="en-US" dirty="0"/>
              <a:t>                     </a:t>
            </a:r>
            <a:r>
              <a:rPr lang="el-GR" dirty="0"/>
              <a:t>Αγωγοί</a:t>
            </a:r>
          </a:p>
        </p:txBody>
      </p:sp>
      <p:sp>
        <p:nvSpPr>
          <p:cNvPr id="10" name="Ορθογώνιο 9"/>
          <p:cNvSpPr/>
          <p:nvPr/>
        </p:nvSpPr>
        <p:spPr>
          <a:xfrm>
            <a:off x="0" y="-1"/>
            <a:ext cx="12192000" cy="844127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/>
              <a:t>ΑΝΙΧΝΕΥΤΗΣ </a:t>
            </a:r>
            <a:r>
              <a:rPr lang="en-US" sz="3200" dirty="0"/>
              <a:t>CCD (Charge Coupled Devices)</a:t>
            </a:r>
            <a:endParaRPr lang="el-GR" sz="3200" dirty="0"/>
          </a:p>
          <a:p>
            <a:pPr algn="ctr"/>
            <a:r>
              <a:rPr lang="el-GR" sz="3200" dirty="0"/>
              <a:t>ΔΙΑΤΑΞΗ ΣΥΖΕΥΓΜΕΝΩΝ ΦΟΡΤΙΩΝ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55926" y="6417315"/>
            <a:ext cx="71368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l-GR" dirty="0"/>
              <a:t>Οι ημιαγωγοί υπό συγκεκριμένες συνθήκες άγουν το ηλεκτρικό ρεύμα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42073" y="1014527"/>
            <a:ext cx="450785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dirty="0"/>
              <a:t>Αποτελούνται από μια πολύ πυκνή διαδοχή πυκνωτών μετάλλου – μονωτή – ημιαγωγού.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926" y="2031284"/>
            <a:ext cx="6880147" cy="429022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815581" y="3174900"/>
            <a:ext cx="129177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/>
              <a:t>Ζώνη Αγωγιμότητας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5154018" y="4357813"/>
            <a:ext cx="129177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/>
              <a:t>Ζώνη Αγωγιμότητας</a:t>
            </a:r>
            <a:endParaRPr lang="en-US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7534263" y="4741853"/>
            <a:ext cx="129177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/>
              <a:t>Ζώνη Αγωγιμότητας</a:t>
            </a:r>
            <a:endParaRPr lang="en-US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2926192" y="5389577"/>
            <a:ext cx="1070549" cy="276999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Ζώνη Σθένους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89569" y="5389577"/>
            <a:ext cx="1181160" cy="2770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Ζώνη Σθένους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54018" y="5357925"/>
            <a:ext cx="1291772" cy="3231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500" dirty="0" smtClean="0">
                <a:solidFill>
                  <a:schemeClr val="bg1"/>
                </a:solidFill>
              </a:rPr>
              <a:t>Ζώνη Σθένους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54467" y="4334333"/>
            <a:ext cx="217521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l-GR" sz="1400" dirty="0" smtClean="0"/>
              <a:t>Μεγάλο Ενεργειακό Χάσμα</a:t>
            </a:r>
            <a:endParaRPr lang="en-US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8943882" y="5089204"/>
            <a:ext cx="154067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l-GR" sz="1400" dirty="0" smtClean="0"/>
              <a:t>Αλληλοεπικάλυψη</a:t>
            </a:r>
            <a:endParaRPr lang="en-US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6543944" y="4741853"/>
            <a:ext cx="78964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l-GR" sz="1400" dirty="0" smtClean="0"/>
              <a:t>Επίπεδο</a:t>
            </a:r>
          </a:p>
          <a:p>
            <a:pPr algn="ctr"/>
            <a:r>
              <a:rPr lang="en-US" sz="1400" dirty="0" smtClean="0"/>
              <a:t>Fermi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33234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9498276D-5C35-4EDA-81E4-E218BADB0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79" y="4450328"/>
            <a:ext cx="3124783" cy="2407620"/>
          </a:xfrm>
          <a:prstGeom prst="rect">
            <a:avLst/>
          </a:prstGeom>
        </p:spPr>
      </p:pic>
      <p:sp>
        <p:nvSpPr>
          <p:cNvPr id="2" name="Ορθογώνιο 1"/>
          <p:cNvSpPr/>
          <p:nvPr/>
        </p:nvSpPr>
        <p:spPr>
          <a:xfrm>
            <a:off x="0" y="0"/>
            <a:ext cx="12192000" cy="59634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ΑΝΙΧΝΕΥΤΗΣ </a:t>
            </a:r>
            <a:r>
              <a:rPr lang="en-US" dirty="0"/>
              <a:t>CCD (Charge Coupled Devices)</a:t>
            </a:r>
            <a:endParaRPr lang="el-GR" dirty="0"/>
          </a:p>
          <a:p>
            <a:pPr algn="ctr"/>
            <a:r>
              <a:rPr lang="el-GR" dirty="0"/>
              <a:t>ΔΙΑΤΑΞΗ ΣΥΖΕΥΓΜΕΝΩΝ ΦΟΡΤΙΩΝ</a:t>
            </a:r>
          </a:p>
        </p:txBody>
      </p:sp>
      <p:grpSp>
        <p:nvGrpSpPr>
          <p:cNvPr id="44" name="Ομάδα 43"/>
          <p:cNvGrpSpPr/>
          <p:nvPr/>
        </p:nvGrpSpPr>
        <p:grpSpPr>
          <a:xfrm>
            <a:off x="8652763" y="1072725"/>
            <a:ext cx="2743197" cy="1954699"/>
            <a:chOff x="2286002" y="1205946"/>
            <a:chExt cx="2743197" cy="1954699"/>
          </a:xfrm>
        </p:grpSpPr>
        <p:grpSp>
          <p:nvGrpSpPr>
            <p:cNvPr id="15" name="Ομάδα 14"/>
            <p:cNvGrpSpPr/>
            <p:nvPr/>
          </p:nvGrpSpPr>
          <p:grpSpPr>
            <a:xfrm>
              <a:off x="2286002" y="1205946"/>
              <a:ext cx="2739885" cy="1954699"/>
              <a:chOff x="1053550" y="1378225"/>
              <a:chExt cx="2739885" cy="1954699"/>
            </a:xfrm>
          </p:grpSpPr>
          <p:sp>
            <p:nvSpPr>
              <p:cNvPr id="3" name="Ορθογώνιο 2"/>
              <p:cNvSpPr/>
              <p:nvPr/>
            </p:nvSpPr>
            <p:spPr>
              <a:xfrm>
                <a:off x="1060174" y="1378226"/>
                <a:ext cx="675861" cy="649357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" name="Ορθογώνιο 3"/>
              <p:cNvSpPr/>
              <p:nvPr/>
            </p:nvSpPr>
            <p:spPr>
              <a:xfrm>
                <a:off x="1745974" y="1378225"/>
                <a:ext cx="675861" cy="649357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" name="Ορθογώνιο 4"/>
              <p:cNvSpPr/>
              <p:nvPr/>
            </p:nvSpPr>
            <p:spPr>
              <a:xfrm>
                <a:off x="2431774" y="1378225"/>
                <a:ext cx="675861" cy="649357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" name="Ορθογώνιο 5"/>
              <p:cNvSpPr/>
              <p:nvPr/>
            </p:nvSpPr>
            <p:spPr>
              <a:xfrm>
                <a:off x="3117574" y="1378225"/>
                <a:ext cx="675861" cy="649357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" name="Ορθογώνιο 6"/>
              <p:cNvSpPr/>
              <p:nvPr/>
            </p:nvSpPr>
            <p:spPr>
              <a:xfrm>
                <a:off x="1056861" y="2040835"/>
                <a:ext cx="675861" cy="649357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8" name="Ορθογώνιο 7"/>
              <p:cNvSpPr/>
              <p:nvPr/>
            </p:nvSpPr>
            <p:spPr>
              <a:xfrm>
                <a:off x="1742661" y="2040834"/>
                <a:ext cx="675861" cy="649357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9" name="Ορθογώνιο 8"/>
              <p:cNvSpPr/>
              <p:nvPr/>
            </p:nvSpPr>
            <p:spPr>
              <a:xfrm>
                <a:off x="2428461" y="2040834"/>
                <a:ext cx="675861" cy="649357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0" name="Ορθογώνιο 9"/>
              <p:cNvSpPr/>
              <p:nvPr/>
            </p:nvSpPr>
            <p:spPr>
              <a:xfrm>
                <a:off x="3114261" y="2040834"/>
                <a:ext cx="675861" cy="649357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1" name="Ορθογώνιο 10"/>
              <p:cNvSpPr/>
              <p:nvPr/>
            </p:nvSpPr>
            <p:spPr>
              <a:xfrm>
                <a:off x="1053550" y="2683567"/>
                <a:ext cx="675861" cy="649357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2" name="Ορθογώνιο 11"/>
              <p:cNvSpPr/>
              <p:nvPr/>
            </p:nvSpPr>
            <p:spPr>
              <a:xfrm>
                <a:off x="1739350" y="2683566"/>
                <a:ext cx="675861" cy="649357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3" name="Ορθογώνιο 12"/>
              <p:cNvSpPr/>
              <p:nvPr/>
            </p:nvSpPr>
            <p:spPr>
              <a:xfrm>
                <a:off x="2425150" y="2683566"/>
                <a:ext cx="675861" cy="649357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/>
              </a:p>
            </p:txBody>
          </p:sp>
          <p:sp>
            <p:nvSpPr>
              <p:cNvPr id="14" name="Ορθογώνιο 13"/>
              <p:cNvSpPr/>
              <p:nvPr/>
            </p:nvSpPr>
            <p:spPr>
              <a:xfrm>
                <a:off x="3110950" y="2683566"/>
                <a:ext cx="675861" cy="649357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/>
              </a:p>
            </p:txBody>
          </p:sp>
        </p:grpSp>
        <p:sp>
          <p:nvSpPr>
            <p:cNvPr id="17" name="Ορθογώνιο 16"/>
            <p:cNvSpPr/>
            <p:nvPr/>
          </p:nvSpPr>
          <p:spPr>
            <a:xfrm>
              <a:off x="2973460" y="2517912"/>
              <a:ext cx="682487" cy="6427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400</a:t>
              </a:r>
              <a:endParaRPr lang="el-GR" dirty="0"/>
            </a:p>
          </p:txBody>
        </p:sp>
        <p:sp>
          <p:nvSpPr>
            <p:cNvPr id="18" name="Ορθογώνιο 17"/>
            <p:cNvSpPr/>
            <p:nvPr/>
          </p:nvSpPr>
          <p:spPr>
            <a:xfrm>
              <a:off x="3664226" y="2524539"/>
              <a:ext cx="682487" cy="6361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401</a:t>
              </a:r>
              <a:endParaRPr lang="el-GR" dirty="0"/>
            </a:p>
          </p:txBody>
        </p:sp>
        <p:sp>
          <p:nvSpPr>
            <p:cNvPr id="19" name="Ορθογώνιο 18"/>
            <p:cNvSpPr/>
            <p:nvPr/>
          </p:nvSpPr>
          <p:spPr>
            <a:xfrm>
              <a:off x="4346712" y="2517912"/>
              <a:ext cx="682487" cy="64273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402</a:t>
              </a:r>
              <a:endParaRPr lang="el-GR" dirty="0"/>
            </a:p>
          </p:txBody>
        </p:sp>
      </p:grpSp>
      <p:grpSp>
        <p:nvGrpSpPr>
          <p:cNvPr id="47" name="Ομάδα 46"/>
          <p:cNvGrpSpPr/>
          <p:nvPr/>
        </p:nvGrpSpPr>
        <p:grpSpPr>
          <a:xfrm>
            <a:off x="8283431" y="3746160"/>
            <a:ext cx="3484458" cy="3111578"/>
            <a:chOff x="7271495" y="3746160"/>
            <a:chExt cx="3484458" cy="3111578"/>
          </a:xfrm>
        </p:grpSpPr>
        <p:cxnSp>
          <p:nvCxnSpPr>
            <p:cNvPr id="21" name="Ευθύγραμμο βέλος σύνδεσης 20"/>
            <p:cNvCxnSpPr/>
            <p:nvPr/>
          </p:nvCxnSpPr>
          <p:spPr>
            <a:xfrm>
              <a:off x="7840474" y="6476110"/>
              <a:ext cx="2915479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Ευθύγραμμο βέλος σύνδεσης 21"/>
            <p:cNvCxnSpPr/>
            <p:nvPr/>
          </p:nvCxnSpPr>
          <p:spPr>
            <a:xfrm flipH="1" flipV="1">
              <a:off x="7827222" y="3746160"/>
              <a:ext cx="33130" cy="271338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Ισοσκελές τρίγωνο 24"/>
            <p:cNvSpPr/>
            <p:nvPr/>
          </p:nvSpPr>
          <p:spPr>
            <a:xfrm>
              <a:off x="8582596" y="4687065"/>
              <a:ext cx="212035" cy="1789045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6" name="Ισοσκελές τρίγωνο 25"/>
            <p:cNvSpPr/>
            <p:nvPr/>
          </p:nvSpPr>
          <p:spPr>
            <a:xfrm>
              <a:off x="9192198" y="4064213"/>
              <a:ext cx="251789" cy="2411897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7" name="Ισοσκελές τρίγωνο 26"/>
            <p:cNvSpPr/>
            <p:nvPr/>
          </p:nvSpPr>
          <p:spPr>
            <a:xfrm>
              <a:off x="9843958" y="5707482"/>
              <a:ext cx="178905" cy="768628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9052793" y="6488406"/>
              <a:ext cx="4908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nm</a:t>
              </a:r>
              <a:endParaRPr lang="el-GR" dirty="0"/>
            </a:p>
          </p:txBody>
        </p:sp>
        <p:sp>
          <p:nvSpPr>
            <p:cNvPr id="29" name="TextBox 28"/>
            <p:cNvSpPr txBox="1"/>
            <p:nvPr/>
          </p:nvSpPr>
          <p:spPr>
            <a:xfrm rot="16200000">
              <a:off x="6957370" y="5085494"/>
              <a:ext cx="9975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Intensity</a:t>
              </a:r>
              <a:endParaRPr lang="el-GR" dirty="0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9432687" y="3688254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400</a:t>
            </a:r>
            <a:endParaRPr lang="el-GR" dirty="0"/>
          </a:p>
        </p:txBody>
      </p:sp>
      <p:sp>
        <p:nvSpPr>
          <p:cNvPr id="31" name="TextBox 30"/>
          <p:cNvSpPr txBox="1"/>
          <p:nvPr/>
        </p:nvSpPr>
        <p:spPr>
          <a:xfrm>
            <a:off x="10062166" y="3376828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401</a:t>
            </a:r>
            <a:endParaRPr lang="el-GR" dirty="0"/>
          </a:p>
        </p:txBody>
      </p:sp>
      <p:sp>
        <p:nvSpPr>
          <p:cNvPr id="32" name="TextBox 31"/>
          <p:cNvSpPr txBox="1"/>
          <p:nvPr/>
        </p:nvSpPr>
        <p:spPr>
          <a:xfrm>
            <a:off x="10691339" y="5138502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402</a:t>
            </a:r>
            <a:endParaRPr lang="el-GR" dirty="0"/>
          </a:p>
        </p:txBody>
      </p:sp>
      <p:sp>
        <p:nvSpPr>
          <p:cNvPr id="33" name="TextBox 32"/>
          <p:cNvSpPr txBox="1"/>
          <p:nvPr/>
        </p:nvSpPr>
        <p:spPr>
          <a:xfrm>
            <a:off x="3349292" y="2340468"/>
            <a:ext cx="3949607" cy="369332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l-GR" dirty="0"/>
              <a:t>Καταγραφή περισσότερης ακτινοβολίας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776028" y="3121734"/>
            <a:ext cx="5158976" cy="369332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l-GR" dirty="0"/>
              <a:t>Περισσότερα ηλεκτρόνια στη διεγερμένη κατάσταση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404220" y="3917115"/>
            <a:ext cx="3688830" cy="369332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l-GR" dirty="0"/>
              <a:t>Καταγραφή περισσότερου ρεύματος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722697" y="4726112"/>
            <a:ext cx="3265638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l-GR" dirty="0"/>
              <a:t>Κορυφές με μεγαλύτερη ένταση </a:t>
            </a:r>
          </a:p>
        </p:txBody>
      </p:sp>
      <p:cxnSp>
        <p:nvCxnSpPr>
          <p:cNvPr id="40" name="Ευθύγραμμο βέλος σύνδεσης 39"/>
          <p:cNvCxnSpPr/>
          <p:nvPr/>
        </p:nvCxnSpPr>
        <p:spPr>
          <a:xfrm>
            <a:off x="5217741" y="2710666"/>
            <a:ext cx="0" cy="43069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Ευθύγραμμο βέλος σύνδεσης 40"/>
          <p:cNvCxnSpPr/>
          <p:nvPr/>
        </p:nvCxnSpPr>
        <p:spPr>
          <a:xfrm>
            <a:off x="5237285" y="4286447"/>
            <a:ext cx="0" cy="43069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Ευθύγραμμο βέλος σύνδεσης 41"/>
          <p:cNvCxnSpPr/>
          <p:nvPr/>
        </p:nvCxnSpPr>
        <p:spPr>
          <a:xfrm>
            <a:off x="5217173" y="3473534"/>
            <a:ext cx="0" cy="43069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Ορθογώνιο 44"/>
          <p:cNvSpPr/>
          <p:nvPr/>
        </p:nvSpPr>
        <p:spPr>
          <a:xfrm>
            <a:off x="0" y="-1"/>
            <a:ext cx="12192000" cy="844127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/>
              <a:t>ΑΝΙΧΝΕΥΤΗΣ </a:t>
            </a:r>
            <a:r>
              <a:rPr lang="en-US" sz="3200" dirty="0"/>
              <a:t>CCD (Charge Coupled Devices)</a:t>
            </a:r>
            <a:endParaRPr lang="el-GR" sz="3200" dirty="0"/>
          </a:p>
          <a:p>
            <a:pPr algn="ctr"/>
            <a:r>
              <a:rPr lang="el-GR" sz="3200" dirty="0"/>
              <a:t>ΔΙΑΤΑΞΗ ΣΥΖΕΥΓΜΕΝΩΝ ΦΟΡΤΙΩΝ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40579" y="1044747"/>
            <a:ext cx="71688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/>
              <a:t>Η πληροφορία μεταφέρεται μεταξύ χωρικών θέσεων </a:t>
            </a:r>
            <a:r>
              <a:rPr lang="el-GR" sz="2800" dirty="0" err="1"/>
              <a:t>εικονοστοιχείων</a:t>
            </a:r>
            <a:r>
              <a:rPr lang="el-GR" sz="2800" dirty="0"/>
              <a:t> (</a:t>
            </a:r>
            <a:r>
              <a:rPr lang="en-US" sz="2800" dirty="0"/>
              <a:t>pixels</a:t>
            </a:r>
            <a:r>
              <a:rPr lang="el-GR" sz="2800" dirty="0"/>
              <a:t>) μέσω των ηλεκτρονίων.</a:t>
            </a:r>
          </a:p>
        </p:txBody>
      </p:sp>
      <p:sp>
        <p:nvSpPr>
          <p:cNvPr id="24" name="Action Button: Get Information 23">
            <a:hlinkClick r:id="rId3" highlightClick="1"/>
            <a:extLst>
              <a:ext uri="{FF2B5EF4-FFF2-40B4-BE49-F238E27FC236}">
                <a16:creationId xmlns="" xmlns:a16="http://schemas.microsoft.com/office/drawing/2014/main" id="{73EEA5A4-370A-4924-86F8-F7843E70A89B}"/>
              </a:ext>
            </a:extLst>
          </p:cNvPr>
          <p:cNvSpPr/>
          <p:nvPr/>
        </p:nvSpPr>
        <p:spPr>
          <a:xfrm>
            <a:off x="-5006" y="3988575"/>
            <a:ext cx="1042404" cy="938494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80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 animBg="1"/>
      <p:bldP spid="34" grpId="0" animBg="1"/>
      <p:bldP spid="35" grpId="0" animBg="1"/>
      <p:bldP spid="3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0" y="0"/>
            <a:ext cx="12192000" cy="59634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ΑΝΙΧΝΕΥΤΗΣ </a:t>
            </a:r>
            <a:r>
              <a:rPr lang="en-US" dirty="0"/>
              <a:t>CCD (Charge Coupled Devices)</a:t>
            </a:r>
            <a:endParaRPr lang="el-GR" dirty="0"/>
          </a:p>
          <a:p>
            <a:pPr algn="ctr"/>
            <a:r>
              <a:rPr lang="el-GR" dirty="0"/>
              <a:t>ΔΙΑΤΑΞΗ ΣΥΖΕΥΓΜΕΝΩΝ ΦΟΡΤΙΩΝ</a:t>
            </a:r>
          </a:p>
        </p:txBody>
      </p:sp>
      <p:sp>
        <p:nvSpPr>
          <p:cNvPr id="45" name="Ορθογώνιο 44"/>
          <p:cNvSpPr/>
          <p:nvPr/>
        </p:nvSpPr>
        <p:spPr>
          <a:xfrm>
            <a:off x="0" y="-1"/>
            <a:ext cx="12192000" cy="844127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/>
              <a:t>ΑΝΙΧΝΕΥΤΗΣ </a:t>
            </a:r>
            <a:r>
              <a:rPr lang="en-US" sz="3200" dirty="0"/>
              <a:t>CCD (Charge Coupled Devices)</a:t>
            </a:r>
            <a:endParaRPr lang="el-GR" sz="3200" dirty="0"/>
          </a:p>
          <a:p>
            <a:pPr algn="ctr"/>
            <a:r>
              <a:rPr lang="el-GR" sz="3200" dirty="0"/>
              <a:t>ΔΙΑΤΑΞΗ ΣΥΖΕΥΓΜΕΝΩΝ ΦΟΡΤΙΩΝ</a:t>
            </a:r>
          </a:p>
        </p:txBody>
      </p:sp>
      <p:sp>
        <p:nvSpPr>
          <p:cNvPr id="43" name="Text Box 2"/>
          <p:cNvSpPr txBox="1">
            <a:spLocks noChangeArrowheads="1"/>
          </p:cNvSpPr>
          <p:nvPr/>
        </p:nvSpPr>
        <p:spPr bwMode="auto">
          <a:xfrm>
            <a:off x="1741928" y="836713"/>
            <a:ext cx="8926073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u="sng" dirty="0"/>
              <a:t>A</a:t>
            </a:r>
            <a:r>
              <a:rPr lang="el-GR" sz="2400" u="sng" dirty="0"/>
              <a:t>νιχνευτές</a:t>
            </a:r>
            <a:r>
              <a:rPr lang="en-US" sz="2400" u="sng" dirty="0"/>
              <a:t> </a:t>
            </a:r>
            <a:r>
              <a:rPr lang="el-GR" sz="2400" u="sng" dirty="0"/>
              <a:t>σύζευξης φορτίου </a:t>
            </a:r>
            <a:r>
              <a:rPr lang="en-US" sz="2400" u="sng" dirty="0"/>
              <a:t>CCD</a:t>
            </a:r>
            <a:r>
              <a:rPr lang="el-GR" sz="2400" u="sng" dirty="0"/>
              <a:t> </a:t>
            </a:r>
            <a:r>
              <a:rPr lang="en-US" sz="2400" u="sng" dirty="0"/>
              <a:t>(charge coupled device)</a:t>
            </a:r>
            <a:endParaRPr lang="en-US" sz="2400" dirty="0"/>
          </a:p>
          <a:p>
            <a:endParaRPr lang="en-US" sz="2400" dirty="0"/>
          </a:p>
          <a:p>
            <a:r>
              <a:rPr lang="el-GR" sz="2000" dirty="0"/>
              <a:t>Έχουν υψηλή ευαισθησία και παρέχουν χωρική (2-</a:t>
            </a:r>
            <a:r>
              <a:rPr lang="en-US" sz="2000" dirty="0"/>
              <a:t>d</a:t>
            </a:r>
            <a:r>
              <a:rPr lang="el-GR" sz="2000" dirty="0"/>
              <a:t>) πληροφορία</a:t>
            </a:r>
            <a:endParaRPr lang="en-GB" dirty="0"/>
          </a:p>
        </p:txBody>
      </p:sp>
      <p:pic>
        <p:nvPicPr>
          <p:cNvPr id="48" name="Picture 2" descr="http://upload.wikimedia.org/wikipedia/commons/thumb/a/a1/CCD.jpg/300px-CCD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47528" y="2103239"/>
            <a:ext cx="2857500" cy="1905000"/>
          </a:xfrm>
          <a:prstGeom prst="rect">
            <a:avLst/>
          </a:prstGeom>
          <a:noFill/>
        </p:spPr>
      </p:pic>
      <p:pic>
        <p:nvPicPr>
          <p:cNvPr id="49" name="Picture 4" descr="http://upload.wikimedia.org/wikipedia/commons/thumb/6/66/CCD_charge_transfer_animation.gif/250px-CCD_charge_transfer_animation.gif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47929" y="2070115"/>
            <a:ext cx="3528392" cy="1905333"/>
          </a:xfrm>
          <a:prstGeom prst="rect">
            <a:avLst/>
          </a:prstGeom>
          <a:noFill/>
        </p:spPr>
      </p:pic>
      <p:sp>
        <p:nvSpPr>
          <p:cNvPr id="50" name="TextBox 49"/>
          <p:cNvSpPr txBox="1"/>
          <p:nvPr/>
        </p:nvSpPr>
        <p:spPr>
          <a:xfrm>
            <a:off x="3503713" y="6516052"/>
            <a:ext cx="5127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http://en.wikipedia.org/wiki/Charge-coupled_device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775520" y="4191472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/>
              <a:t>Μέτρηση της έντασης, Ι, ακτινοβολίας εκπεμπόμενης από πηγή</a:t>
            </a:r>
          </a:p>
        </p:txBody>
      </p:sp>
      <p:graphicFrame>
        <p:nvGraphicFramePr>
          <p:cNvPr id="52" name="Object 1"/>
          <p:cNvGraphicFramePr>
            <a:graphicFrameLocks noChangeAspect="1"/>
          </p:cNvGraphicFramePr>
          <p:nvPr/>
        </p:nvGraphicFramePr>
        <p:xfrm>
          <a:off x="3585344" y="4653136"/>
          <a:ext cx="2006600" cy="182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4" name="Equation" r:id="rId7" imgW="1054100" imgH="965200" progId="Equation.3">
                  <p:embed/>
                </p:oleObj>
              </mc:Choice>
              <mc:Fallback>
                <p:oleObj name="Equation" r:id="rId7" imgW="1054100" imgH="965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5344" y="4653136"/>
                        <a:ext cx="2006600" cy="182403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9967736"/>
              </p:ext>
            </p:extLst>
          </p:nvPr>
        </p:nvGraphicFramePr>
        <p:xfrm>
          <a:off x="8379689" y="4729336"/>
          <a:ext cx="2079625" cy="120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5" name="Equation" r:id="rId9" imgW="1091726" imgH="634725" progId="Equation.3">
                  <p:embed/>
                </p:oleObj>
              </mc:Choice>
              <mc:Fallback>
                <p:oleObj name="Equation" r:id="rId9" imgW="1091726" imgH="63472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79689" y="4729336"/>
                        <a:ext cx="2079625" cy="120015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TextBox 53"/>
          <p:cNvSpPr txBox="1"/>
          <p:nvPr/>
        </p:nvSpPr>
        <p:spPr>
          <a:xfrm>
            <a:off x="1295400" y="4675232"/>
            <a:ext cx="230813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l-GR" sz="2400" dirty="0"/>
              <a:t>Ένταση πηγής</a:t>
            </a:r>
          </a:p>
          <a:p>
            <a:pPr>
              <a:spcAft>
                <a:spcPts val="1200"/>
              </a:spcAft>
            </a:pPr>
            <a:r>
              <a:rPr lang="el-GR" sz="2400" dirty="0"/>
              <a:t>Αριθμός φωτονίων</a:t>
            </a:r>
          </a:p>
          <a:p>
            <a:pPr>
              <a:spcAft>
                <a:spcPts val="1200"/>
              </a:spcAft>
            </a:pPr>
            <a:r>
              <a:rPr lang="el-GR" sz="2400" dirty="0"/>
              <a:t>Φορτίο/</a:t>
            </a:r>
            <a:r>
              <a:rPr lang="en-US" sz="2400" dirty="0"/>
              <a:t>pixel</a:t>
            </a:r>
            <a:endParaRPr lang="el-GR" sz="2400" dirty="0"/>
          </a:p>
        </p:txBody>
      </p:sp>
      <p:sp>
        <p:nvSpPr>
          <p:cNvPr id="55" name="TextBox 54"/>
          <p:cNvSpPr txBox="1"/>
          <p:nvPr/>
        </p:nvSpPr>
        <p:spPr>
          <a:xfrm>
            <a:off x="6096000" y="4797152"/>
            <a:ext cx="2331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/>
              <a:t>Δυναμικό</a:t>
            </a:r>
            <a:r>
              <a:rPr lang="en-US" sz="2400" dirty="0"/>
              <a:t>/pixel</a:t>
            </a:r>
            <a:endParaRPr lang="el-GR" sz="2400" dirty="0"/>
          </a:p>
          <a:p>
            <a:endParaRPr lang="el-GR" sz="2400" dirty="0"/>
          </a:p>
          <a:p>
            <a:r>
              <a:rPr lang="el-GR" sz="2400" dirty="0"/>
              <a:t>Σήμα </a:t>
            </a:r>
          </a:p>
        </p:txBody>
      </p:sp>
    </p:spTree>
    <p:extLst>
      <p:ext uri="{BB962C8B-B14F-4D97-AF65-F5344CB8AC3E}">
        <p14:creationId xmlns:p14="http://schemas.microsoft.com/office/powerpoint/2010/main" val="35815252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0" y="0"/>
            <a:ext cx="12192000" cy="59634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ΑΝΙΧΝΕΥΤΗΣ </a:t>
            </a:r>
            <a:r>
              <a:rPr lang="en-US" dirty="0"/>
              <a:t>CCD (Charge Coupled Devices)</a:t>
            </a:r>
            <a:endParaRPr lang="el-GR" dirty="0"/>
          </a:p>
          <a:p>
            <a:pPr algn="ctr"/>
            <a:r>
              <a:rPr lang="el-GR" dirty="0"/>
              <a:t>ΔΙΑΤΑΞΗ ΣΥΖΕΥΓΜΕΝΩΝ ΦΟΡΤΙΩΝ</a:t>
            </a:r>
          </a:p>
        </p:txBody>
      </p:sp>
      <p:sp>
        <p:nvSpPr>
          <p:cNvPr id="45" name="Ορθογώνιο 44"/>
          <p:cNvSpPr/>
          <p:nvPr/>
        </p:nvSpPr>
        <p:spPr>
          <a:xfrm>
            <a:off x="0" y="-1"/>
            <a:ext cx="12192000" cy="844127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600" b="1" dirty="0"/>
              <a:t>ΑΤΟΜΙΚΑ ΦΑΣΜΑΤΑ &amp; ΔΙΑΓΡΑΜΜΑΤΑ </a:t>
            </a:r>
            <a:r>
              <a:rPr lang="en-US" sz="3600" b="1" dirty="0"/>
              <a:t>GROTRIAN</a:t>
            </a:r>
            <a:endParaRPr lang="el-GR" sz="3600" b="1" dirty="0"/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2603060"/>
              </p:ext>
            </p:extLst>
          </p:nvPr>
        </p:nvGraphicFramePr>
        <p:xfrm>
          <a:off x="-324863" y="1140841"/>
          <a:ext cx="7399020" cy="57171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" name="Graph" r:id="rId3" imgW="4023360" imgH="3108960" progId="Origin50.Graph">
                  <p:embed/>
                </p:oleObj>
              </mc:Choice>
              <mc:Fallback>
                <p:oleObj name="Graph" r:id="rId3" imgW="4023360" imgH="310896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324863" y="1140841"/>
                        <a:ext cx="7399020" cy="57171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66"/>
          <a:stretch/>
        </p:blipFill>
        <p:spPr>
          <a:xfrm rot="16200000">
            <a:off x="6506160" y="1188318"/>
            <a:ext cx="5180498" cy="60008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BB9D9FD-7B51-448D-AE5A-984F91968770}"/>
              </a:ext>
            </a:extLst>
          </p:cNvPr>
          <p:cNvSpPr txBox="1"/>
          <p:nvPr/>
        </p:nvSpPr>
        <p:spPr>
          <a:xfrm>
            <a:off x="915993" y="1057790"/>
            <a:ext cx="49173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/>
              <a:t>Τυπικό Φάσμα Εκπομπής Ατόμων</a:t>
            </a:r>
            <a:r>
              <a:rPr lang="en-US" sz="2400" b="1" dirty="0"/>
              <a:t> Cd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BDA4EEA-2BD9-4901-89A5-97523A5F070D}"/>
              </a:ext>
            </a:extLst>
          </p:cNvPr>
          <p:cNvSpPr txBox="1"/>
          <p:nvPr/>
        </p:nvSpPr>
        <p:spPr>
          <a:xfrm>
            <a:off x="6445875" y="1053984"/>
            <a:ext cx="53010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/>
              <a:t>Αναπαράσταση Ατομικών Μεταβάσεων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5480634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869" t="13526" r="56768" b="12271"/>
          <a:stretch/>
        </p:blipFill>
        <p:spPr>
          <a:xfrm>
            <a:off x="5610225" y="1551222"/>
            <a:ext cx="6581775" cy="4522449"/>
          </a:xfrm>
          <a:prstGeom prst="rect">
            <a:avLst/>
          </a:prstGeom>
        </p:spPr>
      </p:pic>
      <p:sp>
        <p:nvSpPr>
          <p:cNvPr id="2" name="Ορθογώνιο 1"/>
          <p:cNvSpPr/>
          <p:nvPr/>
        </p:nvSpPr>
        <p:spPr>
          <a:xfrm>
            <a:off x="0" y="0"/>
            <a:ext cx="12192000" cy="59634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ΑΝΙΧΝΕΥΤΗΣ </a:t>
            </a:r>
            <a:r>
              <a:rPr lang="en-US" dirty="0"/>
              <a:t>CCD (Charge Coupled Devices)</a:t>
            </a:r>
            <a:endParaRPr lang="el-GR" dirty="0"/>
          </a:p>
          <a:p>
            <a:pPr algn="ctr"/>
            <a:r>
              <a:rPr lang="el-GR" dirty="0"/>
              <a:t>ΔΙΑΤΑΞΗ ΣΥΖΕΥΓΜΕΝΩΝ ΦΟΡΤΙΩΝ</a:t>
            </a:r>
          </a:p>
        </p:txBody>
      </p:sp>
      <p:sp>
        <p:nvSpPr>
          <p:cNvPr id="45" name="Ορθογώνιο 44"/>
          <p:cNvSpPr/>
          <p:nvPr/>
        </p:nvSpPr>
        <p:spPr>
          <a:xfrm>
            <a:off x="0" y="-1"/>
            <a:ext cx="12192000" cy="844127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Atomic Spectra </a:t>
            </a:r>
            <a:r>
              <a:rPr lang="en-US" sz="3200" dirty="0" err="1"/>
              <a:t>Database|NIST</a:t>
            </a:r>
            <a:endParaRPr lang="el-GR" sz="320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66"/>
          <a:stretch/>
        </p:blipFill>
        <p:spPr>
          <a:xfrm rot="16200000">
            <a:off x="390629" y="954911"/>
            <a:ext cx="4933813" cy="5715071"/>
          </a:xfrm>
          <a:prstGeom prst="rect">
            <a:avLst/>
          </a:prstGeom>
        </p:spPr>
      </p:pic>
      <p:sp>
        <p:nvSpPr>
          <p:cNvPr id="4" name="Action Button: Get Information 3">
            <a:hlinkClick r:id="rId4" highlightClick="1"/>
            <a:extLst>
              <a:ext uri="{FF2B5EF4-FFF2-40B4-BE49-F238E27FC236}">
                <a16:creationId xmlns="" xmlns:a16="http://schemas.microsoft.com/office/drawing/2014/main" id="{39307DE7-1E1D-4E88-815B-4EBD1E74997F}"/>
              </a:ext>
            </a:extLst>
          </p:cNvPr>
          <p:cNvSpPr/>
          <p:nvPr/>
        </p:nvSpPr>
        <p:spPr>
          <a:xfrm>
            <a:off x="8788894" y="-7098"/>
            <a:ext cx="847108" cy="844127"/>
          </a:xfrm>
          <a:prstGeom prst="actionButtonInformation">
            <a:avLst/>
          </a:prstGeom>
          <a:solidFill>
            <a:srgbClr val="FFFF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1574B03-865D-4F97-BC55-EC36E2C4A77D}"/>
              </a:ext>
            </a:extLst>
          </p:cNvPr>
          <p:cNvSpPr txBox="1"/>
          <p:nvPr/>
        </p:nvSpPr>
        <p:spPr>
          <a:xfrm>
            <a:off x="9636002" y="-39603"/>
            <a:ext cx="26364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National Institute of </a:t>
            </a:r>
          </a:p>
          <a:p>
            <a:r>
              <a:rPr lang="en-US" dirty="0">
                <a:solidFill>
                  <a:srgbClr val="FFFF00"/>
                </a:solidFill>
              </a:rPr>
              <a:t>Standards and Technology</a:t>
            </a:r>
          </a:p>
          <a:p>
            <a:r>
              <a:rPr lang="en-US" dirty="0">
                <a:solidFill>
                  <a:srgbClr val="FFFF00"/>
                </a:solidFill>
              </a:rPr>
              <a:t>Atomic Spectra Database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5AFE5AC-D856-46E7-8973-5228079272C3}"/>
              </a:ext>
            </a:extLst>
          </p:cNvPr>
          <p:cNvSpPr txBox="1"/>
          <p:nvPr/>
        </p:nvSpPr>
        <p:spPr>
          <a:xfrm>
            <a:off x="414004" y="945794"/>
            <a:ext cx="53010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/>
              <a:t>Αναπαράσταση Ατομικών Μεταβάσεων</a:t>
            </a:r>
            <a:endParaRPr lang="en-US" sz="2400" b="1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0128376-0764-4AAC-8D7F-A7CF452B76C2}"/>
              </a:ext>
            </a:extLst>
          </p:cNvPr>
          <p:cNvSpPr txBox="1"/>
          <p:nvPr/>
        </p:nvSpPr>
        <p:spPr>
          <a:xfrm>
            <a:off x="6129076" y="940912"/>
            <a:ext cx="59155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/>
              <a:t>Βάση Αποτίμησης Πειραματικών Δεδομένων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182567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0" y="0"/>
            <a:ext cx="12192000" cy="59634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ΑΝΙΧΝΕΥΤΗΣ </a:t>
            </a:r>
            <a:r>
              <a:rPr lang="en-US" dirty="0"/>
              <a:t>CCD (Charge Coupled Devices)</a:t>
            </a:r>
            <a:endParaRPr lang="el-GR" dirty="0"/>
          </a:p>
          <a:p>
            <a:pPr algn="ctr"/>
            <a:r>
              <a:rPr lang="el-GR" dirty="0"/>
              <a:t>ΔΙΑΤΑΞΗ ΣΥΖΕΥΓΜΕΝΩΝ ΦΟΡΤΙΩΝ</a:t>
            </a:r>
          </a:p>
        </p:txBody>
      </p:sp>
      <p:sp>
        <p:nvSpPr>
          <p:cNvPr id="45" name="Ορθογώνιο 44"/>
          <p:cNvSpPr/>
          <p:nvPr/>
        </p:nvSpPr>
        <p:spPr>
          <a:xfrm>
            <a:off x="0" y="-1"/>
            <a:ext cx="12192000" cy="844127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600" b="1" dirty="0">
                <a:solidFill>
                  <a:schemeClr val="bg1"/>
                </a:solidFill>
              </a:rPr>
              <a:t>Β16	ΑΤΟΜΙΚΗ ΦΑΣΜΑΤΟΣΚΟΠΙΑ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l-GR" sz="3600" b="1" dirty="0">
                <a:solidFill>
                  <a:schemeClr val="bg1"/>
                </a:solidFill>
              </a:rPr>
              <a:t>ΕΚΠΟΜΠΗΣ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4320" y="4843264"/>
            <a:ext cx="116776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tabLst>
                <a:tab pos="355600" algn="l"/>
              </a:tabLst>
            </a:pPr>
            <a:r>
              <a:rPr lang="el-GR" sz="3200" b="1" dirty="0"/>
              <a:t>Θεωρητικό υπόβαθρο</a:t>
            </a:r>
          </a:p>
          <a:p>
            <a:pPr lvl="0">
              <a:spcAft>
                <a:spcPts val="600"/>
              </a:spcAft>
              <a:tabLst>
                <a:tab pos="355600" algn="l"/>
              </a:tabLst>
            </a:pPr>
            <a:r>
              <a:rPr lang="el-GR" sz="2800" dirty="0">
                <a:solidFill>
                  <a:prstClr val="black"/>
                </a:solidFill>
              </a:rPr>
              <a:t>Ηλεκτρονιακή δομή ατόμων</a:t>
            </a:r>
          </a:p>
          <a:p>
            <a:pPr lvl="0">
              <a:spcAft>
                <a:spcPts val="600"/>
              </a:spcAft>
              <a:tabLst>
                <a:tab pos="355600" algn="l"/>
              </a:tabLst>
            </a:pPr>
            <a:r>
              <a:rPr lang="el-GR" sz="2800" dirty="0">
                <a:solidFill>
                  <a:prstClr val="black"/>
                </a:solidFill>
              </a:rPr>
              <a:t>Φάσματα ατόμων – Ενεργειακά επίπεδα, Φασματοσκοπικοί όροι –  Κανόνες επιλογής </a:t>
            </a:r>
            <a:endParaRPr lang="el-GR" sz="2400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4320" y="830560"/>
            <a:ext cx="864399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tabLst>
                <a:tab pos="355600" algn="l"/>
              </a:tabLst>
            </a:pPr>
            <a:r>
              <a:rPr lang="el-GR" sz="3200" b="1" dirty="0"/>
              <a:t>Αντικείμενο</a:t>
            </a:r>
          </a:p>
          <a:p>
            <a:pPr>
              <a:spcAft>
                <a:spcPts val="600"/>
              </a:spcAft>
              <a:tabLst>
                <a:tab pos="355600" algn="l"/>
              </a:tabLst>
            </a:pPr>
            <a:r>
              <a:rPr lang="el-GR" sz="2800" dirty="0"/>
              <a:t>Λήψη ατομικών φασμάτων εκπομπής</a:t>
            </a:r>
          </a:p>
          <a:p>
            <a:pPr>
              <a:spcAft>
                <a:spcPts val="600"/>
              </a:spcAft>
              <a:tabLst>
                <a:tab pos="355600" algn="l"/>
              </a:tabLst>
            </a:pPr>
            <a:r>
              <a:rPr lang="el-GR" sz="2800" dirty="0"/>
              <a:t>Κατανόηση οργανολογίας φασματοσκοπίας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4320" y="2399176"/>
            <a:ext cx="10662666" cy="253915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tabLst>
                <a:tab pos="355600" algn="l"/>
              </a:tabLst>
            </a:pPr>
            <a:r>
              <a:rPr lang="el-GR" sz="3200" b="1" dirty="0"/>
              <a:t>Πειραματική διάταξη – Μετρήσεις</a:t>
            </a:r>
          </a:p>
          <a:p>
            <a:pPr>
              <a:spcAft>
                <a:spcPts val="600"/>
              </a:spcAft>
              <a:tabLst>
                <a:tab pos="355600" algn="l"/>
              </a:tabLst>
            </a:pPr>
            <a:r>
              <a:rPr lang="el-GR" sz="2800" dirty="0"/>
              <a:t>Απλό φασματόμετρο εκπομπής (Λυχνία, Πρίσμα, Ανιχνευτής)</a:t>
            </a:r>
          </a:p>
          <a:p>
            <a:pPr>
              <a:spcAft>
                <a:spcPts val="600"/>
              </a:spcAft>
              <a:tabLst>
                <a:tab pos="355600" algn="l"/>
              </a:tabLst>
            </a:pPr>
            <a:r>
              <a:rPr lang="el-GR" sz="2800" dirty="0"/>
              <a:t>Βαθμονόμηση και προσδιορισμός διακριτικής ικανότητας </a:t>
            </a:r>
            <a:r>
              <a:rPr lang="el-GR" sz="2800" dirty="0" err="1"/>
              <a:t>φασματοφωτομέτρου</a:t>
            </a:r>
            <a:r>
              <a:rPr lang="el-GR" sz="2800" dirty="0"/>
              <a:t> </a:t>
            </a:r>
          </a:p>
          <a:p>
            <a:pPr>
              <a:spcAft>
                <a:spcPts val="600"/>
              </a:spcAft>
              <a:tabLst>
                <a:tab pos="355600" algn="l"/>
              </a:tabLst>
            </a:pPr>
            <a:r>
              <a:rPr lang="el-GR" sz="2800" dirty="0"/>
              <a:t>Χαρακτηρισμός γραμμών ατομικής εκπομπής για διάφορα στοιχεία</a:t>
            </a:r>
          </a:p>
        </p:txBody>
      </p:sp>
    </p:spTree>
    <p:extLst>
      <p:ext uri="{BB962C8B-B14F-4D97-AF65-F5344CB8AC3E}">
        <p14:creationId xmlns:p14="http://schemas.microsoft.com/office/powerpoint/2010/main" val="894490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0" y="0"/>
            <a:ext cx="12192000" cy="59634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ΑΝΙΧΝΕΥΤΗΣ </a:t>
            </a:r>
            <a:r>
              <a:rPr lang="en-US" dirty="0"/>
              <a:t>CCD (Charge Coupled Devices)</a:t>
            </a:r>
            <a:endParaRPr lang="el-GR" dirty="0"/>
          </a:p>
          <a:p>
            <a:pPr algn="ctr"/>
            <a:r>
              <a:rPr lang="el-GR" dirty="0"/>
              <a:t>ΔΙΑΤΑΞΗ ΣΥΖΕΥΓΜΕΝΩΝ ΦΟΡΤΙΩΝ</a:t>
            </a:r>
          </a:p>
        </p:txBody>
      </p:sp>
      <p:sp>
        <p:nvSpPr>
          <p:cNvPr id="45" name="Ορθογώνιο 44"/>
          <p:cNvSpPr/>
          <p:nvPr/>
        </p:nvSpPr>
        <p:spPr>
          <a:xfrm>
            <a:off x="0" y="-1"/>
            <a:ext cx="12192000" cy="844127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600" b="1" dirty="0"/>
              <a:t>ΑΤΟΜΙΚΑ ΦΑΣΜΑΤΑ &amp; ΔΙΑΓΡΑΜΜΑΤΑ </a:t>
            </a:r>
            <a:r>
              <a:rPr lang="en-US" sz="3600" b="1" dirty="0"/>
              <a:t>GROTRIAN</a:t>
            </a:r>
            <a:endParaRPr lang="el-GR" sz="3600" b="1" dirty="0"/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597718"/>
              </p:ext>
            </p:extLst>
          </p:nvPr>
        </p:nvGraphicFramePr>
        <p:xfrm>
          <a:off x="-359327" y="1140841"/>
          <a:ext cx="7399020" cy="57171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" name="Graph" r:id="rId3" imgW="4023360" imgH="3108960" progId="Origin50.Graph">
                  <p:embed/>
                </p:oleObj>
              </mc:Choice>
              <mc:Fallback>
                <p:oleObj name="Graph" r:id="rId3" imgW="4023360" imgH="310896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359327" y="1140841"/>
                        <a:ext cx="7399020" cy="57171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66"/>
          <a:stretch/>
        </p:blipFill>
        <p:spPr>
          <a:xfrm rot="16200000">
            <a:off x="6601342" y="1152633"/>
            <a:ext cx="5180498" cy="60008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84C0720-74C3-4189-A52B-6F69958EEB47}"/>
              </a:ext>
            </a:extLst>
          </p:cNvPr>
          <p:cNvSpPr txBox="1"/>
          <p:nvPr/>
        </p:nvSpPr>
        <p:spPr>
          <a:xfrm>
            <a:off x="881529" y="1057790"/>
            <a:ext cx="49173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/>
              <a:t>Τυπικό Φάσμα Εκπομπής Ατόμων</a:t>
            </a:r>
            <a:r>
              <a:rPr lang="en-US" sz="2400" b="1" dirty="0"/>
              <a:t> Cd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8FA3D3C-CFF3-4AC1-9F36-4BA3C4FF3360}"/>
              </a:ext>
            </a:extLst>
          </p:cNvPr>
          <p:cNvSpPr txBox="1"/>
          <p:nvPr/>
        </p:nvSpPr>
        <p:spPr>
          <a:xfrm>
            <a:off x="6541057" y="1057790"/>
            <a:ext cx="53010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/>
              <a:t>Αναπαράσταση Ατομικών Μεταβάσεων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701304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0" y="0"/>
            <a:ext cx="12192000" cy="59634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600" b="1" dirty="0"/>
              <a:t>Φασματογράφος </a:t>
            </a:r>
            <a:endParaRPr lang="el-GR" sz="32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5116"/>
            <a:ext cx="12192000" cy="620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323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0" y="0"/>
            <a:ext cx="12192000" cy="59634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600" b="1" dirty="0"/>
              <a:t>Λυχνίες ατομικής εκπομπής</a:t>
            </a:r>
            <a:endParaRPr lang="el-GR" sz="32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352" y="885371"/>
            <a:ext cx="1399202" cy="51822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554" y="885371"/>
            <a:ext cx="1429307" cy="51822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104" y="885371"/>
            <a:ext cx="1476936" cy="518223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50214" y="6067602"/>
            <a:ext cx="61747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/>
              <a:t>Na</a:t>
            </a:r>
            <a:endParaRPr lang="en-US" sz="3000" dirty="0"/>
          </a:p>
        </p:txBody>
      </p:sp>
      <p:sp>
        <p:nvSpPr>
          <p:cNvPr id="7" name="TextBox 6"/>
          <p:cNvSpPr txBox="1"/>
          <p:nvPr/>
        </p:nvSpPr>
        <p:spPr>
          <a:xfrm>
            <a:off x="2777293" y="6067602"/>
            <a:ext cx="59182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/>
              <a:t>Cd</a:t>
            </a:r>
            <a:endParaRPr lang="en-US" sz="3000" dirty="0"/>
          </a:p>
        </p:txBody>
      </p:sp>
      <p:sp>
        <p:nvSpPr>
          <p:cNvPr id="8" name="TextBox 7"/>
          <p:cNvSpPr txBox="1"/>
          <p:nvPr/>
        </p:nvSpPr>
        <p:spPr>
          <a:xfrm>
            <a:off x="4224444" y="6067602"/>
            <a:ext cx="60625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/>
              <a:t>Hg</a:t>
            </a:r>
            <a:endParaRPr lang="en-US" sz="3000" dirty="0"/>
          </a:p>
        </p:txBody>
      </p:sp>
      <p:sp>
        <p:nvSpPr>
          <p:cNvPr id="9" name="TextBox 8"/>
          <p:cNvSpPr txBox="1"/>
          <p:nvPr/>
        </p:nvSpPr>
        <p:spPr>
          <a:xfrm>
            <a:off x="6422831" y="2016087"/>
            <a:ext cx="3714543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l-GR" dirty="0" smtClean="0"/>
              <a:t>Εφαρμογή Μεγάλης Διαφοράς Τάσης</a:t>
            </a:r>
            <a:endParaRPr lang="en-US" dirty="0"/>
          </a:p>
        </p:txBody>
      </p:sp>
      <p:cxnSp>
        <p:nvCxnSpPr>
          <p:cNvPr id="10" name="Ευθύγραμμο βέλος σύνδεσης 39"/>
          <p:cNvCxnSpPr/>
          <p:nvPr/>
        </p:nvCxnSpPr>
        <p:spPr>
          <a:xfrm>
            <a:off x="8384504" y="2385419"/>
            <a:ext cx="0" cy="43069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069342" y="2816117"/>
            <a:ext cx="4598438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l-GR" dirty="0" smtClean="0"/>
              <a:t>Επιτάχυνση Ηλεκτρονίων/Ιοντισμός Ατόμων </a:t>
            </a:r>
            <a:r>
              <a:rPr lang="en-US" dirty="0" err="1" smtClean="0"/>
              <a:t>Ar</a:t>
            </a:r>
            <a:endParaRPr lang="en-US" dirty="0"/>
          </a:p>
        </p:txBody>
      </p:sp>
      <p:cxnSp>
        <p:nvCxnSpPr>
          <p:cNvPr id="12" name="Ευθύγραμμο βέλος σύνδεσης 39"/>
          <p:cNvCxnSpPr/>
          <p:nvPr/>
        </p:nvCxnSpPr>
        <p:spPr>
          <a:xfrm>
            <a:off x="8384504" y="3185449"/>
            <a:ext cx="0" cy="43069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305426" y="3616147"/>
            <a:ext cx="2158155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l-GR" dirty="0" smtClean="0"/>
              <a:t>Εξάχνωση Μετάλλου</a:t>
            </a:r>
            <a:endParaRPr lang="en-US" dirty="0"/>
          </a:p>
        </p:txBody>
      </p:sp>
      <p:cxnSp>
        <p:nvCxnSpPr>
          <p:cNvPr id="14" name="Ευθύγραμμο βέλος σύνδεσης 39"/>
          <p:cNvCxnSpPr/>
          <p:nvPr/>
        </p:nvCxnSpPr>
        <p:spPr>
          <a:xfrm>
            <a:off x="8384503" y="3985479"/>
            <a:ext cx="0" cy="43069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751171" y="4416177"/>
            <a:ext cx="3266663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l-GR" dirty="0" smtClean="0"/>
              <a:t>Διέγερση Ατόμων του Μετάλλου</a:t>
            </a:r>
            <a:endParaRPr lang="en-US" dirty="0"/>
          </a:p>
        </p:txBody>
      </p:sp>
      <p:cxnSp>
        <p:nvCxnSpPr>
          <p:cNvPr id="16" name="Ευθύγραμμο βέλος σύνδεσης 39"/>
          <p:cNvCxnSpPr/>
          <p:nvPr/>
        </p:nvCxnSpPr>
        <p:spPr>
          <a:xfrm>
            <a:off x="8384502" y="4785509"/>
            <a:ext cx="0" cy="43069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190457" y="5222475"/>
            <a:ext cx="2388090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l-GR" dirty="0" smtClean="0"/>
              <a:t>Εκπομπή Ακτινοβολίας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097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24067" y="1201259"/>
            <a:ext cx="11396643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>
              <a:spcAft>
                <a:spcPts val="600"/>
              </a:spcAft>
              <a:tabLst>
                <a:tab pos="355600" algn="l"/>
              </a:tabLst>
            </a:pPr>
            <a:r>
              <a:rPr lang="el-GR" sz="2800" b="1" dirty="0" smtClean="0">
                <a:latin typeface="Arial Narrow" pitchFamily="34" charset="0"/>
              </a:rPr>
              <a:t>Εσωτερική ολική ανάκλαση (</a:t>
            </a:r>
            <a:r>
              <a:rPr lang="en-US" sz="2800" b="1" dirty="0" smtClean="0">
                <a:latin typeface="Arial Narrow" pitchFamily="34" charset="0"/>
              </a:rPr>
              <a:t>total internal reflection)</a:t>
            </a:r>
            <a:endParaRPr lang="el-GR" sz="2000" b="1" dirty="0" smtClean="0">
              <a:latin typeface="Arial Narrow" pitchFamily="34" charset="0"/>
            </a:endParaRPr>
          </a:p>
        </p:txBody>
      </p:sp>
      <p:sp>
        <p:nvSpPr>
          <p:cNvPr id="5" name="Content Placeholder 4"/>
          <p:cNvSpPr txBox="1">
            <a:spLocks/>
          </p:cNvSpPr>
          <p:nvPr/>
        </p:nvSpPr>
        <p:spPr>
          <a:xfrm>
            <a:off x="557336" y="1800075"/>
            <a:ext cx="11168554" cy="16334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2000" dirty="0" smtClean="0">
                <a:latin typeface="Arial Narrow" pitchFamily="34" charset="0"/>
              </a:rPr>
              <a:t>Όταν η γωνία πρόσπτωσης είναι : </a:t>
            </a:r>
            <a:r>
              <a:rPr lang="el-GR" sz="2000" b="1" dirty="0" smtClean="0">
                <a:solidFill>
                  <a:srgbClr val="FF0000"/>
                </a:solidFill>
                <a:latin typeface="Arial Narrow" pitchFamily="34" charset="0"/>
              </a:rPr>
              <a:t>θ</a:t>
            </a:r>
            <a:r>
              <a:rPr lang="en-US" sz="2000" b="1" baseline="-25000" dirty="0" err="1" smtClean="0">
                <a:solidFill>
                  <a:srgbClr val="FF0000"/>
                </a:solidFill>
                <a:latin typeface="Arial Narrow" pitchFamily="34" charset="0"/>
              </a:rPr>
              <a:t>i</a:t>
            </a:r>
            <a:r>
              <a:rPr lang="el-GR" sz="2000" b="1" dirty="0" smtClean="0">
                <a:solidFill>
                  <a:srgbClr val="FF0000"/>
                </a:solidFill>
                <a:latin typeface="Arial Narrow" pitchFamily="34" charset="0"/>
              </a:rPr>
              <a:t>  &gt;  θ</a:t>
            </a:r>
            <a:r>
              <a:rPr lang="en-US" sz="2000" b="1" baseline="-25000" dirty="0" smtClean="0">
                <a:solidFill>
                  <a:srgbClr val="FF0000"/>
                </a:solidFill>
                <a:latin typeface="Arial Narrow" pitchFamily="34" charset="0"/>
              </a:rPr>
              <a:t>c</a:t>
            </a:r>
            <a:r>
              <a:rPr lang="el-GR" sz="2000" dirty="0" smtClean="0">
                <a:latin typeface="Arial Narrow" pitchFamily="34" charset="0"/>
              </a:rPr>
              <a:t> (η υπολογιζόμενη γωνία διάθλασης είναι </a:t>
            </a:r>
            <a:r>
              <a:rPr lang="el-GR" sz="2000" u="sng" dirty="0" smtClean="0">
                <a:latin typeface="Arial Narrow" pitchFamily="34" charset="0"/>
              </a:rPr>
              <a:t>&gt;</a:t>
            </a:r>
            <a:r>
              <a:rPr lang="el-GR" sz="2000" dirty="0" smtClean="0">
                <a:latin typeface="Arial Narrow" pitchFamily="34" charset="0"/>
              </a:rPr>
              <a:t> 90</a:t>
            </a:r>
            <a:r>
              <a:rPr lang="el-GR" sz="2000" baseline="30000" dirty="0" smtClean="0">
                <a:latin typeface="Arial Narrow" pitchFamily="34" charset="0"/>
              </a:rPr>
              <a:t>ο</a:t>
            </a:r>
            <a:r>
              <a:rPr lang="el-GR" sz="2000" dirty="0" smtClean="0">
                <a:latin typeface="Arial Narrow" pitchFamily="34" charset="0"/>
              </a:rPr>
              <a:t> ) τότε δεν παρατηρείται διάθλαση</a:t>
            </a:r>
            <a:r>
              <a:rPr lang="en-US" sz="2000" dirty="0" smtClean="0">
                <a:latin typeface="Arial Narrow" pitchFamily="34" charset="0"/>
              </a:rPr>
              <a:t>, </a:t>
            </a:r>
            <a:r>
              <a:rPr lang="el-GR" sz="2000" dirty="0" smtClean="0">
                <a:latin typeface="Arial Narrow" pitchFamily="34" charset="0"/>
              </a:rPr>
              <a:t>αλλά </a:t>
            </a:r>
            <a:r>
              <a:rPr lang="el-GR" sz="2000" b="1" dirty="0" smtClean="0">
                <a:solidFill>
                  <a:srgbClr val="FF0000"/>
                </a:solidFill>
                <a:latin typeface="Arial Narrow" pitchFamily="34" charset="0"/>
              </a:rPr>
              <a:t>ολική ανάκλαση</a:t>
            </a:r>
            <a:r>
              <a:rPr lang="en-US" sz="2000" dirty="0" smtClean="0">
                <a:latin typeface="Arial Narrow" pitchFamily="34" charset="0"/>
              </a:rPr>
              <a:t>.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2000" dirty="0" smtClean="0">
                <a:latin typeface="Arial Narrow" pitchFamily="34" charset="0"/>
              </a:rPr>
              <a:t>Συμβαίνει όταν το φώς διαδίδεται από </a:t>
            </a:r>
            <a:r>
              <a:rPr lang="en-US" sz="2000" dirty="0" smtClean="0">
                <a:latin typeface="Arial Narrow" pitchFamily="34" charset="0"/>
              </a:rPr>
              <a:t>n</a:t>
            </a:r>
            <a:r>
              <a:rPr lang="en-US" sz="2000" baseline="-25000" dirty="0" smtClean="0">
                <a:latin typeface="Arial Narrow" pitchFamily="34" charset="0"/>
              </a:rPr>
              <a:t>1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l-GR" sz="2000" dirty="0" smtClean="0">
                <a:latin typeface="Arial Narrow" pitchFamily="34" charset="0"/>
              </a:rPr>
              <a:t>προς </a:t>
            </a:r>
            <a:r>
              <a:rPr lang="en-US" sz="2000" dirty="0" smtClean="0">
                <a:latin typeface="Arial Narrow" pitchFamily="34" charset="0"/>
              </a:rPr>
              <a:t>n</a:t>
            </a:r>
            <a:r>
              <a:rPr lang="en-US" sz="2000" baseline="-25000" dirty="0" smtClean="0">
                <a:latin typeface="Arial Narrow" pitchFamily="34" charset="0"/>
              </a:rPr>
              <a:t>2</a:t>
            </a:r>
            <a:r>
              <a:rPr lang="en-US" sz="2000" dirty="0" smtClean="0">
                <a:latin typeface="Arial Narrow" pitchFamily="34" charset="0"/>
              </a:rPr>
              <a:t> &lt; n</a:t>
            </a:r>
            <a:r>
              <a:rPr lang="en-US" sz="2000" baseline="-25000" dirty="0" smtClean="0">
                <a:latin typeface="Arial Narrow" pitchFamily="34" charset="0"/>
              </a:rPr>
              <a:t>1</a:t>
            </a:r>
            <a:endParaRPr lang="el-GR" sz="2000" baseline="-25000" dirty="0" smtClean="0">
              <a:latin typeface="Arial Narrow" pitchFamily="34" charset="0"/>
            </a:endParaRPr>
          </a:p>
        </p:txBody>
      </p:sp>
      <p:pic>
        <p:nvPicPr>
          <p:cNvPr id="6" name="Picture 7" descr="Figure_32_34"/>
          <p:cNvPicPr>
            <a:picLocks noChangeAspect="1" noChangeArrowheads="1"/>
          </p:cNvPicPr>
          <p:nvPr/>
        </p:nvPicPr>
        <p:blipFill>
          <a:blip r:embed="rId2" cstate="print"/>
          <a:srcRect b="9772"/>
          <a:stretch>
            <a:fillRect/>
          </a:stretch>
        </p:blipFill>
        <p:spPr bwMode="auto">
          <a:xfrm>
            <a:off x="0" y="4357234"/>
            <a:ext cx="12192000" cy="162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Ορθογώνιο 1"/>
          <p:cNvSpPr/>
          <p:nvPr/>
        </p:nvSpPr>
        <p:spPr>
          <a:xfrm>
            <a:off x="0" y="0"/>
            <a:ext cx="12192000" cy="59634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600" b="1" dirty="0" smtClean="0"/>
              <a:t>Οπτική Ίνα</a:t>
            </a:r>
            <a:endParaRPr lang="el-GR" sz="3200" b="1" dirty="0"/>
          </a:p>
        </p:txBody>
      </p:sp>
    </p:spTree>
    <p:extLst>
      <p:ext uri="{BB962C8B-B14F-4D97-AF65-F5344CB8AC3E}">
        <p14:creationId xmlns:p14="http://schemas.microsoft.com/office/powerpoint/2010/main" val="2138820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0" y="0"/>
            <a:ext cx="12192000" cy="59634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600" b="1" dirty="0"/>
              <a:t>Φασματογράφος </a:t>
            </a:r>
            <a:endParaRPr lang="el-GR" sz="3200" b="1" dirty="0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17927" y="836712"/>
            <a:ext cx="4613153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800" b="1" u="sng" dirty="0" err="1"/>
              <a:t>Μονοχρωμάτορας</a:t>
            </a:r>
            <a:r>
              <a:rPr lang="el-GR" sz="2800" b="1" dirty="0"/>
              <a:t>  </a:t>
            </a:r>
            <a:endParaRPr lang="en-US" sz="2800" b="1" dirty="0"/>
          </a:p>
          <a:p>
            <a:r>
              <a:rPr lang="el-GR" sz="2800" b="1" dirty="0"/>
              <a:t>(</a:t>
            </a:r>
            <a:r>
              <a:rPr lang="en-US" sz="2800" b="1" dirty="0"/>
              <a:t>Czerny-Turner</a:t>
            </a:r>
            <a:r>
              <a:rPr lang="el-GR" sz="2800" b="1" dirty="0"/>
              <a:t>)</a:t>
            </a:r>
            <a:endParaRPr lang="en-US" sz="2800" b="1" dirty="0"/>
          </a:p>
          <a:p>
            <a:endParaRPr lang="en-US" sz="2400" dirty="0"/>
          </a:p>
          <a:p>
            <a:r>
              <a:rPr lang="el-GR" sz="2400" dirty="0"/>
              <a:t>Η καταγραφή του φάσματος επιτυγχάνεται με περιστροφή του φράγματος  περίθλασης, μέσω </a:t>
            </a:r>
            <a:r>
              <a:rPr lang="el-GR" sz="2400" dirty="0" err="1"/>
              <a:t>ημιτονικού</a:t>
            </a:r>
            <a:r>
              <a:rPr lang="el-GR" sz="2400" dirty="0"/>
              <a:t> κινητήρα (σάρωση </a:t>
            </a:r>
            <a:r>
              <a:rPr lang="el-GR" sz="2400" i="1" dirty="0"/>
              <a:t>λ</a:t>
            </a:r>
            <a:r>
              <a:rPr lang="el-GR" sz="2400" dirty="0"/>
              <a:t>)</a:t>
            </a:r>
            <a:endParaRPr lang="en-GB" sz="20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673" y="960805"/>
            <a:ext cx="7557023" cy="535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433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671" y="3263925"/>
            <a:ext cx="7845329" cy="3594700"/>
          </a:xfrm>
          <a:prstGeom prst="rect">
            <a:avLst/>
          </a:prstGeom>
        </p:spPr>
      </p:pic>
      <p:sp>
        <p:nvSpPr>
          <p:cNvPr id="2" name="Ορθογώνιο 1"/>
          <p:cNvSpPr/>
          <p:nvPr/>
        </p:nvSpPr>
        <p:spPr>
          <a:xfrm>
            <a:off x="0" y="0"/>
            <a:ext cx="12192000" cy="59634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600" b="1" dirty="0"/>
              <a:t>Φασματογράφος </a:t>
            </a:r>
            <a:endParaRPr lang="el-GR" sz="3200" b="1" dirty="0"/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167981" y="661432"/>
            <a:ext cx="7173473" cy="3277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l-GR" sz="2800" b="1" u="sng" dirty="0"/>
              <a:t>Φασματογράφος </a:t>
            </a:r>
            <a:r>
              <a:rPr lang="el-GR" sz="2800" b="1" dirty="0"/>
              <a:t>(</a:t>
            </a:r>
            <a:r>
              <a:rPr lang="en-US" sz="2800" b="1" dirty="0"/>
              <a:t>Czerny-Turner</a:t>
            </a:r>
            <a:r>
              <a:rPr lang="el-GR" sz="2800" b="1" dirty="0"/>
              <a:t>)</a:t>
            </a:r>
            <a:endParaRPr lang="en-US" sz="2800" b="1" dirty="0"/>
          </a:p>
          <a:p>
            <a:r>
              <a:rPr lang="el-GR" sz="2400" dirty="0"/>
              <a:t>Το φάσμα καταγράφεται σε ανιχνευτή τύπου PDA (</a:t>
            </a:r>
            <a:r>
              <a:rPr lang="el-GR" sz="2400" dirty="0" err="1"/>
              <a:t>photodiode</a:t>
            </a:r>
            <a:r>
              <a:rPr lang="el-GR" sz="2400" dirty="0"/>
              <a:t> </a:t>
            </a:r>
            <a:r>
              <a:rPr lang="el-GR" sz="2400" dirty="0" err="1"/>
              <a:t>array</a:t>
            </a:r>
            <a:r>
              <a:rPr lang="el-GR" sz="2400" dirty="0"/>
              <a:t>) ή CCD (</a:t>
            </a:r>
            <a:r>
              <a:rPr lang="el-GR" sz="2400" dirty="0" err="1"/>
              <a:t>charge-coupled</a:t>
            </a:r>
            <a:r>
              <a:rPr lang="el-GR" sz="2400" dirty="0"/>
              <a:t> </a:t>
            </a:r>
            <a:r>
              <a:rPr lang="el-GR" sz="2400" dirty="0" err="1"/>
              <a:t>device</a:t>
            </a:r>
            <a:r>
              <a:rPr lang="el-GR" sz="2400" dirty="0"/>
              <a:t> </a:t>
            </a:r>
            <a:r>
              <a:rPr lang="el-GR" sz="2400" dirty="0">
                <a:solidFill>
                  <a:srgbClr val="FF0000"/>
                </a:solidFill>
              </a:rPr>
              <a:t>(γνωρίζουμε # </a:t>
            </a:r>
            <a:r>
              <a:rPr lang="el-GR" sz="2400" dirty="0" err="1">
                <a:solidFill>
                  <a:srgbClr val="FF0000"/>
                </a:solidFill>
              </a:rPr>
              <a:t>εικονοστοιχείων</a:t>
            </a:r>
            <a:r>
              <a:rPr lang="el-GR" sz="2400" dirty="0">
                <a:solidFill>
                  <a:srgbClr val="FF0000"/>
                </a:solidFill>
              </a:rPr>
              <a:t>, π. χ., 1024 </a:t>
            </a:r>
            <a:r>
              <a:rPr lang="en-US" sz="2400" dirty="0">
                <a:solidFill>
                  <a:srgbClr val="FF0000"/>
                </a:solidFill>
                <a:sym typeface="Symbol" panose="05050102010706020507" pitchFamily="18" charset="2"/>
              </a:rPr>
              <a:t></a:t>
            </a:r>
            <a:r>
              <a:rPr lang="en-US" sz="2400" dirty="0">
                <a:solidFill>
                  <a:srgbClr val="FF0000"/>
                </a:solidFill>
              </a:rPr>
              <a:t> 768 </a:t>
            </a:r>
            <a:r>
              <a:rPr lang="el-GR" sz="2400" dirty="0">
                <a:solidFill>
                  <a:srgbClr val="FF0000"/>
                </a:solidFill>
              </a:rPr>
              <a:t> - έτσι κάνουν μία μετάβαση τα παιδιά σε κάτι οικείο – φωτογραφική μηχανή))</a:t>
            </a: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>που προσφέρει χωρική ανάλυση (1-D, 2-D).</a:t>
            </a:r>
          </a:p>
          <a:p>
            <a:endParaRPr lang="en-GB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37B3B6D-A3F5-48F0-A17E-237808965E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82100"/>
            <a:ext cx="4419600" cy="2676525"/>
          </a:xfrm>
          <a:prstGeom prst="rect">
            <a:avLst/>
          </a:prstGeom>
        </p:spPr>
      </p:pic>
      <p:sp>
        <p:nvSpPr>
          <p:cNvPr id="5" name="Action Button: Get Information 4">
            <a:hlinkClick r:id="rId4" highlightClick="1"/>
            <a:extLst>
              <a:ext uri="{FF2B5EF4-FFF2-40B4-BE49-F238E27FC236}">
                <a16:creationId xmlns="" xmlns:a16="http://schemas.microsoft.com/office/drawing/2014/main" id="{44A0BE1C-D3A2-4D8A-9D72-43A19B783E85}"/>
              </a:ext>
            </a:extLst>
          </p:cNvPr>
          <p:cNvSpPr/>
          <p:nvPr/>
        </p:nvSpPr>
        <p:spPr>
          <a:xfrm>
            <a:off x="3459420" y="6039887"/>
            <a:ext cx="798990" cy="683581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ACE7956-5410-4768-8085-36E3D72CD559}"/>
              </a:ext>
            </a:extLst>
          </p:cNvPr>
          <p:cNvSpPr txBox="1"/>
          <p:nvPr/>
        </p:nvSpPr>
        <p:spPr>
          <a:xfrm>
            <a:off x="3248" y="6538802"/>
            <a:ext cx="1618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rgbClr val="FF0000"/>
                </a:solidFill>
              </a:rPr>
              <a:t>Ρίξτε μια ματιά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038186EF-1196-49B7-9478-91471AF18D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4564" y="665191"/>
            <a:ext cx="4467225" cy="2076450"/>
          </a:xfrm>
          <a:prstGeom prst="rect">
            <a:avLst/>
          </a:prstGeom>
        </p:spPr>
      </p:pic>
      <p:sp>
        <p:nvSpPr>
          <p:cNvPr id="13" name="Action Button: Get Information 12">
            <a:hlinkClick r:id="rId6" highlightClick="1"/>
            <a:extLst>
              <a:ext uri="{FF2B5EF4-FFF2-40B4-BE49-F238E27FC236}">
                <a16:creationId xmlns="" xmlns:a16="http://schemas.microsoft.com/office/drawing/2014/main" id="{D086EA7D-5FDD-41FD-9AD0-2C27EBD0C184}"/>
              </a:ext>
            </a:extLst>
          </p:cNvPr>
          <p:cNvSpPr/>
          <p:nvPr/>
        </p:nvSpPr>
        <p:spPr>
          <a:xfrm>
            <a:off x="11470453" y="2741641"/>
            <a:ext cx="701336" cy="674703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092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/>
          <p:cNvSpPr/>
          <p:nvPr/>
        </p:nvSpPr>
        <p:spPr>
          <a:xfrm>
            <a:off x="0" y="0"/>
            <a:ext cx="12192000" cy="100965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600" b="1" dirty="0"/>
              <a:t>ΠΕΡΙΘΛΑΣΗ</a:t>
            </a:r>
            <a:endParaRPr lang="en-US" sz="3600" b="1" dirty="0"/>
          </a:p>
          <a:p>
            <a:pPr algn="ctr"/>
            <a:r>
              <a:rPr lang="el-GR" sz="3200" i="1" dirty="0"/>
              <a:t>Όταν το φως </a:t>
            </a:r>
            <a:r>
              <a:rPr lang="el-GR" sz="3200" i="1" dirty="0" err="1"/>
              <a:t>αλληλεπιδρά</a:t>
            </a:r>
            <a:r>
              <a:rPr lang="el-GR" sz="3200" i="1" dirty="0"/>
              <a:t> με </a:t>
            </a:r>
            <a:r>
              <a:rPr lang="en-US" sz="3200" i="1" dirty="0"/>
              <a:t>“</a:t>
            </a:r>
            <a:r>
              <a:rPr lang="el-GR" sz="3200" i="1" dirty="0"/>
              <a:t>εμπόδια</a:t>
            </a:r>
            <a:r>
              <a:rPr lang="en-US" sz="3200" i="1" dirty="0"/>
              <a:t>”</a:t>
            </a:r>
            <a:r>
              <a:rPr lang="el-GR" sz="3200" i="1" dirty="0"/>
              <a:t> 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8691" r="578"/>
          <a:stretch/>
        </p:blipFill>
        <p:spPr>
          <a:xfrm>
            <a:off x="5726421" y="1409700"/>
            <a:ext cx="6116717" cy="4572000"/>
          </a:xfrm>
          <a:prstGeom prst="rect">
            <a:avLst/>
          </a:prstGeom>
        </p:spPr>
      </p:pic>
      <p:pic>
        <p:nvPicPr>
          <p:cNvPr id="7" name="Εικόνα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94" b="1010"/>
          <a:stretch/>
        </p:blipFill>
        <p:spPr>
          <a:xfrm>
            <a:off x="0" y="2343150"/>
            <a:ext cx="5579690" cy="312254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4176" y="5067334"/>
            <a:ext cx="533453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90422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1531</TotalTime>
  <Words>549</Words>
  <Application>Microsoft Office PowerPoint</Application>
  <PresentationFormat>Widescreen</PresentationFormat>
  <Paragraphs>128</Paragraphs>
  <Slides>16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Arial Narrow</vt:lpstr>
      <vt:lpstr>Calibri</vt:lpstr>
      <vt:lpstr>Calibri Light</vt:lpstr>
      <vt:lpstr>Symbol</vt:lpstr>
      <vt:lpstr>Θέμα του Office</vt:lpstr>
      <vt:lpstr>Graph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User</dc:creator>
  <cp:lastModifiedBy>Mum</cp:lastModifiedBy>
  <cp:revision>83</cp:revision>
  <dcterms:created xsi:type="dcterms:W3CDTF">2020-11-09T13:51:17Z</dcterms:created>
  <dcterms:modified xsi:type="dcterms:W3CDTF">2020-11-16T06:31:38Z</dcterms:modified>
</cp:coreProperties>
</file>