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395" r:id="rId3"/>
    <p:sldId id="389" r:id="rId4"/>
    <p:sldId id="396" r:id="rId5"/>
    <p:sldId id="390" r:id="rId6"/>
    <p:sldId id="397" r:id="rId7"/>
    <p:sldId id="398" r:id="rId8"/>
    <p:sldId id="399" r:id="rId9"/>
    <p:sldId id="400" r:id="rId10"/>
    <p:sldId id="402" r:id="rId11"/>
    <p:sldId id="401" r:id="rId12"/>
  </p:sldIdLst>
  <p:sldSz cx="12192000" cy="6858000"/>
  <p:notesSz cx="6858000" cy="9144000"/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99"/>
    <a:srgbClr val="C2143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734" autoAdjust="0"/>
    <p:restoredTop sz="94660"/>
  </p:normalViewPr>
  <p:slideViewPr>
    <p:cSldViewPr snapToGrid="0">
      <p:cViewPr varScale="1">
        <p:scale>
          <a:sx n="84" d="100"/>
          <a:sy n="84" d="100"/>
        </p:scale>
        <p:origin x="667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3.e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23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5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emf"/><Relationship Id="rId2" Type="http://schemas.openxmlformats.org/officeDocument/2006/relationships/image" Target="../media/image13.emf"/><Relationship Id="rId1" Type="http://schemas.openxmlformats.org/officeDocument/2006/relationships/image" Target="../media/image12.emf"/><Relationship Id="rId4" Type="http://schemas.openxmlformats.org/officeDocument/2006/relationships/image" Target="../media/image15.emf"/></Relationships>
</file>

<file path=ppt/drawings/_rels/vmlDrawing7.vml.rels><?xml version="1.0" encoding="UTF-8" standalone="yes"?>
<Relationships xmlns="http://schemas.openxmlformats.org/package/2006/relationships"><Relationship Id="rId2" Type="http://schemas.openxmlformats.org/officeDocument/2006/relationships/image" Target="../media/image17.emf"/><Relationship Id="rId1" Type="http://schemas.openxmlformats.org/officeDocument/2006/relationships/image" Target="../media/image16.emf"/></Relationships>
</file>

<file path=ppt/drawings/_rels/vmlDrawing8.vml.rels><?xml version="1.0" encoding="UTF-8" standalone="yes"?>
<Relationships xmlns="http://schemas.openxmlformats.org/package/2006/relationships"><Relationship Id="rId2" Type="http://schemas.openxmlformats.org/officeDocument/2006/relationships/image" Target="../media/image19.emf"/><Relationship Id="rId1" Type="http://schemas.openxmlformats.org/officeDocument/2006/relationships/image" Target="../media/image18.emf"/></Relationships>
</file>

<file path=ppt/drawings/_rels/vmlDrawing9.vml.rels><?xml version="1.0" encoding="UTF-8" standalone="yes"?>
<Relationships xmlns="http://schemas.openxmlformats.org/package/2006/relationships"><Relationship Id="rId1" Type="http://schemas.openxmlformats.org/officeDocument/2006/relationships/image" Target="../media/image20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7/6/2020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2910856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7/6/2020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8546056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7/6/2020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744318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7/6/2020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676890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7/6/2020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485726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7/6/2020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422805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7/6/2020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092506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7/6/2020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8765325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7/6/2020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344673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7/6/2020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7908158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 smtClean="0"/>
              <a:t>Επεξεργασία 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0B1F67-55ED-450D-9015-AEAD6350F7F4}" type="datetimeFigureOut">
              <a:rPr lang="el-GR" smtClean="0"/>
              <a:t>7/6/2020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92060316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Επεξεργασία 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60B1F67-55ED-450D-9015-AEAD6350F7F4}" type="datetimeFigureOut">
              <a:rPr lang="el-GR" smtClean="0"/>
              <a:t>7/6/2020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917EB7-9C1D-4687-BFAB-77EB2D37BBAD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859564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4" Type="http://schemas.microsoft.com/office/2007/relationships/hdphoto" Target="../media/hdphoto1.wdp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20.emf"/><Relationship Id="rId5" Type="http://schemas.openxmlformats.org/officeDocument/2006/relationships/oleObject" Target="../embeddings/oleObject14.bin"/><Relationship Id="rId4" Type="http://schemas.openxmlformats.org/officeDocument/2006/relationships/image" Target="../media/image2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23.e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3.em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2.vml"/><Relationship Id="rId5" Type="http://schemas.openxmlformats.org/officeDocument/2006/relationships/image" Target="../media/image4.emf"/><Relationship Id="rId4" Type="http://schemas.openxmlformats.org/officeDocument/2006/relationships/oleObject" Target="../embeddings/oleObject2.bin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5" Type="http://schemas.openxmlformats.org/officeDocument/2006/relationships/image" Target="../media/image6.emf"/><Relationship Id="rId4" Type="http://schemas.openxmlformats.org/officeDocument/2006/relationships/oleObject" Target="../embeddings/oleObject3.bin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5" Type="http://schemas.openxmlformats.org/officeDocument/2006/relationships/image" Target="../media/image8.emf"/><Relationship Id="rId4" Type="http://schemas.openxmlformats.org/officeDocument/2006/relationships/oleObject" Target="../embeddings/oleObject4.bin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5.vml"/><Relationship Id="rId5" Type="http://schemas.openxmlformats.org/officeDocument/2006/relationships/image" Target="../media/image10.emf"/><Relationship Id="rId4" Type="http://schemas.openxmlformats.org/officeDocument/2006/relationships/oleObject" Target="../embeddings/oleObject5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emf"/><Relationship Id="rId3" Type="http://schemas.openxmlformats.org/officeDocument/2006/relationships/oleObject" Target="../embeddings/oleObject6.bin"/><Relationship Id="rId7" Type="http://schemas.openxmlformats.org/officeDocument/2006/relationships/oleObject" Target="../embeddings/oleObject8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13.emf"/><Relationship Id="rId5" Type="http://schemas.openxmlformats.org/officeDocument/2006/relationships/oleObject" Target="../embeddings/oleObject7.bin"/><Relationship Id="rId10" Type="http://schemas.openxmlformats.org/officeDocument/2006/relationships/image" Target="../media/image15.emf"/><Relationship Id="rId4" Type="http://schemas.openxmlformats.org/officeDocument/2006/relationships/image" Target="../media/image12.emf"/><Relationship Id="rId9" Type="http://schemas.openxmlformats.org/officeDocument/2006/relationships/oleObject" Target="../embeddings/oleObject9.bin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0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7.vml"/><Relationship Id="rId6" Type="http://schemas.openxmlformats.org/officeDocument/2006/relationships/image" Target="../media/image17.emf"/><Relationship Id="rId5" Type="http://schemas.openxmlformats.org/officeDocument/2006/relationships/oleObject" Target="../embeddings/oleObject11.bin"/><Relationship Id="rId4" Type="http://schemas.openxmlformats.org/officeDocument/2006/relationships/image" Target="../media/image1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2.bin"/><Relationship Id="rId2" Type="http://schemas.openxmlformats.org/officeDocument/2006/relationships/slideLayout" Target="../slideLayouts/slideLayout1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19.emf"/><Relationship Id="rId5" Type="http://schemas.openxmlformats.org/officeDocument/2006/relationships/oleObject" Target="../embeddings/oleObject13.bin"/><Relationship Id="rId4" Type="http://schemas.openxmlformats.org/officeDocument/2006/relationships/image" Target="../media/image18.e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1503045" y="403724"/>
            <a:ext cx="9144000" cy="905255"/>
          </a:xfrm>
        </p:spPr>
        <p:txBody>
          <a:bodyPr>
            <a:normAutofit fontScale="90000"/>
          </a:bodyPr>
          <a:lstStyle/>
          <a:p>
            <a: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Πυρηνικός Μαγνητικός Συντονισμός</a:t>
            </a:r>
            <a:br>
              <a:rPr lang="el-GR" sz="32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endParaRPr lang="el-GR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27622" y="5082268"/>
            <a:ext cx="9144000" cy="1328057"/>
          </a:xfrm>
        </p:spPr>
        <p:txBody>
          <a:bodyPr>
            <a:normAutofit lnSpcReduction="10000"/>
          </a:bodyPr>
          <a:lstStyle/>
          <a:p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NMR 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μοριακή συμμετρία</a:t>
            </a:r>
          </a:p>
          <a:p>
            <a:endParaRPr lang="el-GR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Δρ. Μάριος Κυδωνάκης</a:t>
            </a: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6" name="Εικόνα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5122" y="226628"/>
            <a:ext cx="1905000" cy="1905000"/>
          </a:xfrm>
          <a:prstGeom prst="rect">
            <a:avLst/>
          </a:prstGeom>
        </p:spPr>
      </p:pic>
      <p:pic>
        <p:nvPicPr>
          <p:cNvPr id="7" name="Εικόνα 6"/>
          <p:cNvPicPr>
            <a:picLocks noChangeAspect="1"/>
          </p:cNvPicPr>
          <p:nvPr/>
        </p:nvPicPr>
        <p:blipFill>
          <a:blip r:embed="rId3" cstate="print">
            <a:extLst>
              <a:ext uri="{BEBA8EAE-BF5A-486C-A8C5-ECC9F3942E4B}">
                <a14:imgProps xmlns:a14="http://schemas.microsoft.com/office/drawing/2010/main">
                  <a14:imgLayer r:embed="rId4">
                    <a14:imgEffect>
                      <a14:artisticPencilGrayscale/>
                    </a14:imgEffect>
                  </a14:imgLayer>
                </a14:imgProps>
              </a:ex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70800" y="1522445"/>
            <a:ext cx="4164490" cy="3123366"/>
          </a:xfrm>
          <a:prstGeom prst="rect">
            <a:avLst/>
          </a:prstGeom>
          <a:solidFill>
            <a:srgbClr val="FFFFFF">
              <a:shade val="85000"/>
            </a:srgbClr>
          </a:solidFill>
          <a:ln w="88900" cap="sq">
            <a:solidFill>
              <a:srgbClr val="FFFFFF"/>
            </a:solidFill>
            <a:miter lim="800000"/>
          </a:ln>
          <a:effectLst>
            <a:outerShdw blurRad="55000" dist="18000" dir="54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twoPt" dir="t">
              <a:rot lat="0" lon="0" rev="7200000"/>
            </a:lightRig>
          </a:scene3d>
          <a:sp3d>
            <a:bevelT w="25400" h="19050"/>
            <a:contourClr>
              <a:srgbClr val="FFFFFF"/>
            </a:contourClr>
          </a:sp3d>
        </p:spPr>
      </p:pic>
    </p:spTree>
    <p:extLst>
      <p:ext uri="{BB962C8B-B14F-4D97-AF65-F5344CB8AC3E}">
        <p14:creationId xmlns:p14="http://schemas.microsoft.com/office/powerpoint/2010/main" val="17257602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Εικόνα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079557" y="542923"/>
            <a:ext cx="2752725" cy="6315075"/>
          </a:xfrm>
          <a:prstGeom prst="rect">
            <a:avLst/>
          </a:prstGeom>
        </p:spPr>
      </p:pic>
      <p:sp>
        <p:nvSpPr>
          <p:cNvPr id="4" name="Ορθογώνιο 3"/>
          <p:cNvSpPr/>
          <p:nvPr/>
        </p:nvSpPr>
        <p:spPr>
          <a:xfrm>
            <a:off x="0" y="130444"/>
            <a:ext cx="120609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Προτείνετε δομή για τον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MT: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που να συμφωνεί με τα παρακάτω φασματοσκοπικά δεδομένα.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–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NMR: 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7.43-7.35 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m, 4H)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7.28 (m, 1H)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5.08 (dd, J = 8.3 Hz, J = 6.1 Hz, 2H)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4.79 (dd,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 = 8.3 Hz, J =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6.4 Hz, 2H)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4.27-4.21(m, 1H)</a:t>
            </a:r>
          </a:p>
          <a:p>
            <a:pPr algn="just">
              <a:lnSpc>
                <a:spcPct val="9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NMR: 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141.5, 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125.7, 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127.0, 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126.8, 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78.9, 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40.3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7162800" y="704849"/>
            <a:ext cx="5029200" cy="5991225"/>
          </a:xfrm>
          <a:prstGeom prst="rect">
            <a:avLst/>
          </a:prstGeom>
        </p:spPr>
      </p:pic>
      <p:graphicFrame>
        <p:nvGraphicFramePr>
          <p:cNvPr id="5" name="Αντικείμενο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796477194"/>
              </p:ext>
            </p:extLst>
          </p:nvPr>
        </p:nvGraphicFramePr>
        <p:xfrm>
          <a:off x="355600" y="4295775"/>
          <a:ext cx="3667125" cy="24669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303" name="CS ChemDraw Drawing" r:id="rId5" imgW="1915562" imgH="1289446" progId="ChemDraw.Document.6.0">
                  <p:embed/>
                </p:oleObj>
              </mc:Choice>
              <mc:Fallback>
                <p:oleObj name="CS ChemDraw Drawing" r:id="rId5" imgW="1915562" imgH="128944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5600" y="4295775"/>
                        <a:ext cx="3667125" cy="24669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0674535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0" y="373963"/>
            <a:ext cx="12060936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Προτείνετε δομή για τον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MT: C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που να συμφωνεί με τα παρακάτω φασματοσκοπικά δεδομένα.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 – NMR: </a:t>
            </a:r>
            <a:endParaRPr lang="en-US" sz="2000" baseline="30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1.26 ppm (s, 6H)</a:t>
            </a: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2.95 ppm (s, 2H)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6.05 ppm (d, J = 5.4 Hz, 1H)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6.56 ppm (d, J = 5.4 Hz, 1H)</a:t>
            </a:r>
          </a:p>
          <a:p>
            <a:pPr algn="just">
              <a:lnSpc>
                <a:spcPct val="90000"/>
              </a:lnSpc>
            </a:pP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NMR: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210.0 ppm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169.8 ppm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126.6 ppm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57.7 ppm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27.1 ppm</a:t>
            </a: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09952196"/>
              </p:ext>
            </p:extLst>
          </p:nvPr>
        </p:nvGraphicFramePr>
        <p:xfrm>
          <a:off x="8867775" y="1306513"/>
          <a:ext cx="1995488" cy="1998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25" name="CS ChemDraw Drawing" r:id="rId3" imgW="830615" imgH="830635" progId="ChemDraw.Document.6.0">
                  <p:embed/>
                </p:oleObj>
              </mc:Choice>
              <mc:Fallback>
                <p:oleObj name="CS ChemDraw Drawing" r:id="rId3" imgW="830615" imgH="830635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867775" y="1306513"/>
                        <a:ext cx="1995488" cy="19986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4826399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2645409" y="143204"/>
            <a:ext cx="638860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el-GR" sz="2000" b="1" u="sng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152051" y="542907"/>
            <a:ext cx="11874848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 algn="just">
              <a:lnSpc>
                <a:spcPct val="90000"/>
              </a:lnSpc>
              <a:buAutoNum type="arabicPeriod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Τι ονομάζουμε χημική μετατόπιση και ποιοι παράγοντες την επηρεάζουν?</a:t>
            </a:r>
          </a:p>
          <a:p>
            <a:pPr marL="342900" indent="-342900" algn="just">
              <a:lnSpc>
                <a:spcPct val="90000"/>
              </a:lnSpc>
              <a:buAutoNum type="arabicPeriod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Αναφέρεται ομάδες που προκαλούν προάσπιση και μερικές που προκαλούν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αποπροάσπιση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AutoNum type="arabicPeriod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Γιατί τα αλδεϋδικά πρωτόνια συντονίζονται στην περιοχή 9-10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ppm?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 algn="just">
              <a:lnSpc>
                <a:spcPct val="90000"/>
              </a:lnSpc>
              <a:buAutoNum type="arabicPeriod"/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 σταθερά σύζευξης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δεν εξαρτάται από: </a:t>
            </a:r>
            <a:r>
              <a:rPr lang="en-US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την ένταση του μαγνητικού πεδίου,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ii)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την διαμόρφωση του μορίου,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iii)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την </a:t>
            </a: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ηλεκτραρνητικότητα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των γειτονικών ομάδων,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iv)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τον αριθμό των δεσμών που μεσολαβούν μεταξύ δύο πυρήνων.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Αντικείμενο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3626392"/>
              </p:ext>
            </p:extLst>
          </p:nvPr>
        </p:nvGraphicFramePr>
        <p:xfrm>
          <a:off x="593819" y="3138487"/>
          <a:ext cx="10491787" cy="328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61" name="CS ChemDraw Drawing" r:id="rId3" imgW="6426743" imgH="2013480" progId="ChemDraw.Document.6.0">
                  <p:embed/>
                </p:oleObj>
              </mc:Choice>
              <mc:Fallback>
                <p:oleObj name="CS ChemDraw Drawing" r:id="rId3" imgW="6426743" imgH="2013480" progId="ChemDraw.Document.6.0">
                  <p:embed/>
                  <p:pic>
                    <p:nvPicPr>
                      <p:cNvPr id="2" name="Αντικείμενο 1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93819" y="3138487"/>
                        <a:ext cx="10491787" cy="328295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6" name="Ορθογώνιο 5"/>
          <p:cNvSpPr/>
          <p:nvPr/>
        </p:nvSpPr>
        <p:spPr>
          <a:xfrm>
            <a:off x="152048" y="2815322"/>
            <a:ext cx="1165894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Πόσα σήματα περιμένετε σε φάσμα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– NMR?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930277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905256" y="235279"/>
            <a:ext cx="8211312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Προτείνετε δομή για την ένωση με ΜΤ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βάση το φάσμα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H– NMR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διαλύτης του δείγματος είναι το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CDCl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Εικόνα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130605" y="1239012"/>
            <a:ext cx="3971925" cy="5257800"/>
          </a:xfrm>
          <a:prstGeom prst="rect">
            <a:avLst/>
          </a:prstGeom>
        </p:spPr>
      </p:pic>
      <p:sp>
        <p:nvSpPr>
          <p:cNvPr id="2" name="Ορθογώνιο 1"/>
          <p:cNvSpPr/>
          <p:nvPr/>
        </p:nvSpPr>
        <p:spPr>
          <a:xfrm>
            <a:off x="716280" y="1712607"/>
            <a:ext cx="6096000" cy="1588127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lnSpc>
                <a:spcPct val="90000"/>
              </a:lnSpc>
            </a:pPr>
            <a:r>
              <a:rPr lang="el-GR" baseline="30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Η –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NMR: </a:t>
            </a: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4.15 (s, 4H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3.47 (s, 6H)</a:t>
            </a: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Β.α</a:t>
            </a:r>
            <a:r>
              <a:rPr lang="el-G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l-GR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88480145"/>
              </p:ext>
            </p:extLst>
          </p:nvPr>
        </p:nvGraphicFramePr>
        <p:xfrm>
          <a:off x="5882640" y="2229739"/>
          <a:ext cx="2975392" cy="97320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9" name="CS ChemDraw Drawing" r:id="rId4" imgW="1524284" imgH="498466" progId="ChemDraw.Document.6.0">
                  <p:embed/>
                </p:oleObj>
              </mc:Choice>
              <mc:Fallback>
                <p:oleObj name="CS ChemDraw Drawing" r:id="rId4" imgW="1524284" imgH="498466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882640" y="2229739"/>
                        <a:ext cx="2975392" cy="97320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78152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Ορθογώνιο 7"/>
          <p:cNvSpPr/>
          <p:nvPr/>
        </p:nvSpPr>
        <p:spPr>
          <a:xfrm>
            <a:off x="173736" y="159004"/>
            <a:ext cx="11100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Προτείνετε δομή για την ένωση με ΜΤ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14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βάση τ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φάσματα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C– NMR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διαλύτης του δείγματος είναι το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CDCl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3" name="Εικόνα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694176" y="1008387"/>
            <a:ext cx="8269986" cy="5762625"/>
          </a:xfrm>
          <a:prstGeom prst="rect">
            <a:avLst/>
          </a:prstGeom>
        </p:spPr>
      </p:pic>
      <p:sp>
        <p:nvSpPr>
          <p:cNvPr id="11" name="Ορθογώνιο 10"/>
          <p:cNvSpPr/>
          <p:nvPr/>
        </p:nvSpPr>
        <p:spPr>
          <a:xfrm>
            <a:off x="126706" y="1443493"/>
            <a:ext cx="4271558" cy="387798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NMR: 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4.35 ppm (s, 4H)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1.68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q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J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4H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0.83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(t, J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Hz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6H)</a:t>
            </a:r>
            <a:endParaRPr lang="el-GR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– NMR: 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81.18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43.06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27.84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8.22</a:t>
            </a:r>
          </a:p>
          <a:p>
            <a:pPr algn="just">
              <a:lnSpc>
                <a:spcPct val="90000"/>
              </a:lnSpc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Β.α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1</a:t>
            </a:r>
            <a:endParaRPr lang="en-US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baseline="30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80268219"/>
              </p:ext>
            </p:extLst>
          </p:nvPr>
        </p:nvGraphicFramePr>
        <p:xfrm>
          <a:off x="5632323" y="2712403"/>
          <a:ext cx="1884682" cy="168931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CS ChemDraw Drawing" r:id="rId4" imgW="780430" imgH="699729" progId="ChemDraw.Document.6.0">
                  <p:embed/>
                </p:oleObj>
              </mc:Choice>
              <mc:Fallback>
                <p:oleObj name="CS ChemDraw Drawing" r:id="rId4" imgW="780430" imgH="699729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32323" y="2712403"/>
                        <a:ext cx="1884682" cy="168931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846415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Ορθογώνιο 4"/>
          <p:cNvSpPr/>
          <p:nvPr/>
        </p:nvSpPr>
        <p:spPr>
          <a:xfrm>
            <a:off x="173736" y="159004"/>
            <a:ext cx="11100816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Προτείνετε δομή για την ένωση με ΜΤ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18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βάση τ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φάσματα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C– NMR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διαλύτης του δείγματος είναι το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CDCl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  <p:pic>
        <p:nvPicPr>
          <p:cNvPr id="8" name="Εικόνα 7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424362" y="974979"/>
            <a:ext cx="7458075" cy="5657850"/>
          </a:xfrm>
          <a:prstGeom prst="rect">
            <a:avLst/>
          </a:prstGeom>
        </p:spPr>
      </p:pic>
      <p:sp>
        <p:nvSpPr>
          <p:cNvPr id="9" name="Ορθογώνιο 8"/>
          <p:cNvSpPr/>
          <p:nvPr/>
        </p:nvSpPr>
        <p:spPr>
          <a:xfrm>
            <a:off x="5169193" y="6060686"/>
            <a:ext cx="3930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(5)</a:t>
            </a:r>
            <a:endParaRPr lang="el-GR" sz="1400" dirty="0"/>
          </a:p>
        </p:txBody>
      </p:sp>
      <p:sp>
        <p:nvSpPr>
          <p:cNvPr id="10" name="Ορθογώνιο 9"/>
          <p:cNvSpPr/>
          <p:nvPr/>
        </p:nvSpPr>
        <p:spPr>
          <a:xfrm>
            <a:off x="8662201" y="6077188"/>
            <a:ext cx="3930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l-GR" sz="1400" dirty="0"/>
          </a:p>
        </p:txBody>
      </p:sp>
      <p:sp>
        <p:nvSpPr>
          <p:cNvPr id="11" name="Ορθογώνιο 10"/>
          <p:cNvSpPr/>
          <p:nvPr/>
        </p:nvSpPr>
        <p:spPr>
          <a:xfrm>
            <a:off x="9879263" y="6082760"/>
            <a:ext cx="3930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(2)</a:t>
            </a:r>
            <a:endParaRPr lang="el-GR" sz="1400" dirty="0"/>
          </a:p>
        </p:txBody>
      </p:sp>
      <p:sp>
        <p:nvSpPr>
          <p:cNvPr id="12" name="Ορθογώνιο 11"/>
          <p:cNvSpPr/>
          <p:nvPr/>
        </p:nvSpPr>
        <p:spPr>
          <a:xfrm>
            <a:off x="11415455" y="6077188"/>
            <a:ext cx="3930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(6)</a:t>
            </a:r>
            <a:endParaRPr lang="el-GR" sz="1400" dirty="0"/>
          </a:p>
        </p:txBody>
      </p:sp>
      <p:sp>
        <p:nvSpPr>
          <p:cNvPr id="13" name="Ορθογώνιο 12"/>
          <p:cNvSpPr/>
          <p:nvPr/>
        </p:nvSpPr>
        <p:spPr>
          <a:xfrm>
            <a:off x="10820622" y="6073616"/>
            <a:ext cx="393056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US" sz="14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(3)</a:t>
            </a:r>
            <a:endParaRPr lang="el-GR" sz="1400" dirty="0"/>
          </a:p>
        </p:txBody>
      </p:sp>
      <p:sp>
        <p:nvSpPr>
          <p:cNvPr id="14" name="Ορθογώνιο 13"/>
          <p:cNvSpPr/>
          <p:nvPr/>
        </p:nvSpPr>
        <p:spPr>
          <a:xfrm>
            <a:off x="214082" y="1092851"/>
            <a:ext cx="3628897" cy="55399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NMR: 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7.4-7.3 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m, 5H)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4.56 ppm (s, 2H)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2.49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(t, J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1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.0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Hz,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1.57-1.51 (m, 3H)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0.83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(d, J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Hz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6H)</a:t>
            </a:r>
            <a:endParaRPr lang="el-GR" sz="2000" baseline="-25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– NMR: 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208.8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134.5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129.5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128.8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127.1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50.3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40.2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32.7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27.7</a:t>
            </a:r>
          </a:p>
          <a:p>
            <a:pPr algn="just">
              <a:lnSpc>
                <a:spcPct val="90000"/>
              </a:lnSpc>
            </a:pP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22.4</a:t>
            </a:r>
          </a:p>
          <a:p>
            <a:pPr algn="just">
              <a:lnSpc>
                <a:spcPct val="90000"/>
              </a:lnSpc>
            </a:pPr>
            <a:endParaRPr lang="en-US" sz="2000" baseline="30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40082034"/>
              </p:ext>
            </p:extLst>
          </p:nvPr>
        </p:nvGraphicFramePr>
        <p:xfrm>
          <a:off x="5656980" y="3010090"/>
          <a:ext cx="3201749" cy="14521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55" name="CS ChemDraw Drawing" r:id="rId4" imgW="1316736" imgH="597392" progId="ChemDraw.Document.6.0">
                  <p:embed/>
                </p:oleObj>
              </mc:Choice>
              <mc:Fallback>
                <p:oleObj name="CS ChemDraw Drawing" r:id="rId4" imgW="1316736" imgH="59739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656980" y="3010090"/>
                        <a:ext cx="3201749" cy="1452181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229955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0" y="107263"/>
            <a:ext cx="12060936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Προτείνετε δομή για την ένωση με ΜΤ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με βάση τ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φάσμα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&amp;</a:t>
            </a:r>
            <a:r>
              <a:rPr lang="el-GR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– NMR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Ο διαλύτης του δείγματος είναι το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CDCl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Εικόνα 1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877056" y="829542"/>
            <a:ext cx="7699248" cy="5956544"/>
          </a:xfrm>
          <a:prstGeom prst="rect">
            <a:avLst/>
          </a:prstGeom>
        </p:spPr>
      </p:pic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5914948"/>
              </p:ext>
            </p:extLst>
          </p:nvPr>
        </p:nvGraphicFramePr>
        <p:xfrm>
          <a:off x="739458" y="1244537"/>
          <a:ext cx="1598994" cy="234905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8" name="CS ChemDraw Drawing" r:id="rId4" imgW="743854" imgH="1094153" progId="ChemDraw.Document.6.0">
                  <p:embed/>
                </p:oleObj>
              </mc:Choice>
              <mc:Fallback>
                <p:oleObj name="CS ChemDraw Drawing" r:id="rId4" imgW="743854" imgH="1094153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739458" y="1244537"/>
                        <a:ext cx="1598994" cy="234905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748042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0" y="107263"/>
            <a:ext cx="1091565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Προτείνετε δομές που να συμφωνεί με τα παρακάτω φασματοσκοπικά δεδομένα:</a:t>
            </a:r>
          </a:p>
          <a:p>
            <a:pPr algn="just">
              <a:lnSpc>
                <a:spcPct val="90000"/>
              </a:lnSpc>
            </a:pP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Ορθογώνιο 2"/>
          <p:cNvSpPr/>
          <p:nvPr/>
        </p:nvSpPr>
        <p:spPr>
          <a:xfrm>
            <a:off x="89281" y="548469"/>
            <a:ext cx="4657725" cy="55769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indent="-457200" algn="just">
              <a:lnSpc>
                <a:spcPct val="90000"/>
              </a:lnSpc>
              <a:buAutoNum type="alphaLcParenR"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O     0.96 ppm (d, J = 7.0 Hz, 6H)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2.10 ppm (s, 3H)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2.43 ppm (m, 1H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b)    C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     1.06 ppm (d, J = 7.0 Hz, 6H)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1.97 ppm (m, 1H)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3.31 ppm (d, J = 8.5 Hz, 2H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c)     C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Br     2.15 ppm (q, J = 7.0 Hz, 2H)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2.75 ppm (t, J = &amp; Hz, 2H)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3.38 ppm (t, J = 8.5 Hz, 2H)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 7.22 ppm (m, 5H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Ορθογώνιο 4"/>
          <p:cNvSpPr/>
          <p:nvPr/>
        </p:nvSpPr>
        <p:spPr>
          <a:xfrm>
            <a:off x="5303520" y="849485"/>
            <a:ext cx="4657725" cy="4081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endParaRPr lang="el-G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d) C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0.93 ppm, singlet</a:t>
            </a:r>
          </a:p>
          <a:p>
            <a:pPr algn="just">
              <a:lnSpc>
                <a:spcPct val="90000"/>
              </a:lnSpc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C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1.5 ppm, singlet</a:t>
            </a: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) C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Cl</a:t>
            </a:r>
            <a:r>
              <a:rPr lang="en-US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    1.07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(s, 9H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2.28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(d, J = 6 Hz, 2H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                 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5.77 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n-US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(t,  J = 6 Hz, 1H</a:t>
            </a: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)</a:t>
            </a:r>
          </a:p>
          <a:p>
            <a:pPr algn="just">
              <a:lnSpc>
                <a:spcPct val="90000"/>
              </a:lnSpc>
            </a:pPr>
            <a:endParaRPr lang="en-US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4353208"/>
              </p:ext>
            </p:extLst>
          </p:nvPr>
        </p:nvGraphicFramePr>
        <p:xfrm>
          <a:off x="8848216" y="1100519"/>
          <a:ext cx="1313529" cy="89287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3" name="CS ChemDraw Drawing" r:id="rId3" imgW="768096" imgH="522771" progId="ChemDraw.Document.6.0">
                  <p:embed/>
                </p:oleObj>
              </mc:Choice>
              <mc:Fallback>
                <p:oleObj name="CS ChemDraw Drawing" r:id="rId3" imgW="768096" imgH="52277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8848216" y="1100519"/>
                        <a:ext cx="1313529" cy="89287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" name="Αντικείμενο 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93289986"/>
              </p:ext>
            </p:extLst>
          </p:nvPr>
        </p:nvGraphicFramePr>
        <p:xfrm>
          <a:off x="8748713" y="2443163"/>
          <a:ext cx="1312862" cy="893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4" name="CS ChemDraw Drawing" r:id="rId5" imgW="768096" imgH="522771" progId="ChemDraw.Document.6.0">
                  <p:embed/>
                </p:oleObj>
              </mc:Choice>
              <mc:Fallback>
                <p:oleObj name="CS ChemDraw Drawing" r:id="rId5" imgW="768096" imgH="522771" progId="ChemDraw.Document.6.0">
                  <p:embed/>
                  <p:pic>
                    <p:nvPicPr>
                      <p:cNvPr id="2" name="Αντικείμενο 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8748713" y="2443163"/>
                        <a:ext cx="1312862" cy="893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" name="Αντικείμενο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17981390"/>
              </p:ext>
            </p:extLst>
          </p:nvPr>
        </p:nvGraphicFramePr>
        <p:xfrm>
          <a:off x="587820" y="5781484"/>
          <a:ext cx="5113551" cy="86620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5" name="CS ChemDraw Drawing" r:id="rId7" imgW="3299495" imgH="559442" progId="ChemDraw.Document.6.0">
                  <p:embed/>
                </p:oleObj>
              </mc:Choice>
              <mc:Fallback>
                <p:oleObj name="CS ChemDraw Drawing" r:id="rId7" imgW="3299495" imgH="559442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587820" y="5781484"/>
                        <a:ext cx="5113551" cy="86620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Αντικείμενο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48475602"/>
              </p:ext>
            </p:extLst>
          </p:nvPr>
        </p:nvGraphicFramePr>
        <p:xfrm>
          <a:off x="6296025" y="4895850"/>
          <a:ext cx="3929063" cy="885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66" name="CS ChemDraw Drawing" r:id="rId9" imgW="2573930" imgH="579057" progId="ChemDraw.Document.6.0">
                  <p:embed/>
                </p:oleObj>
              </mc:Choice>
              <mc:Fallback>
                <p:oleObj name="CS ChemDraw Drawing" r:id="rId9" imgW="2573930" imgH="57905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6296025" y="4895850"/>
                        <a:ext cx="3929063" cy="885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7800782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0" y="107263"/>
            <a:ext cx="12060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Πόσα σήματα περιμένετε στο φάσμα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– NMR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 κάθε ένωση;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Εξηγείστε.</a:t>
            </a:r>
          </a:p>
          <a:p>
            <a:pPr algn="just">
              <a:lnSpc>
                <a:spcPct val="90000"/>
              </a:lnSpc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13867293"/>
              </p:ext>
            </p:extLst>
          </p:nvPr>
        </p:nvGraphicFramePr>
        <p:xfrm>
          <a:off x="3382963" y="509588"/>
          <a:ext cx="5295900" cy="20447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8" name="CS ChemDraw Drawing" r:id="rId3" imgW="2577332" imgH="995227" progId="ChemDraw.Document.6.0">
                  <p:embed/>
                </p:oleObj>
              </mc:Choice>
              <mc:Fallback>
                <p:oleObj name="CS ChemDraw Drawing" r:id="rId3" imgW="2577332" imgH="995227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382963" y="509588"/>
                        <a:ext cx="5295900" cy="20447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Ορθογώνιο 3"/>
          <p:cNvSpPr/>
          <p:nvPr/>
        </p:nvSpPr>
        <p:spPr>
          <a:xfrm>
            <a:off x="0" y="3459848"/>
            <a:ext cx="1206093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ένα φάσμα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– NMR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έχουμε τις εξής απορροφήσεις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ppm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15.5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, 20.1, 60.7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99.6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Σε ποια δομή αντιστοιχεί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;</a:t>
            </a: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3" name="Αντικείμενο 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708867796"/>
              </p:ext>
            </p:extLst>
          </p:nvPr>
        </p:nvGraphicFramePr>
        <p:xfrm>
          <a:off x="3611975" y="4049866"/>
          <a:ext cx="4424362" cy="209050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229" name="CS ChemDraw Drawing" r:id="rId5" imgW="3665255" imgH="1731201" progId="ChemDraw.Document.6.0">
                  <p:embed/>
                </p:oleObj>
              </mc:Choice>
              <mc:Fallback>
                <p:oleObj name="CS ChemDraw Drawing" r:id="rId5" imgW="3665255" imgH="173120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611975" y="4049866"/>
                        <a:ext cx="4424362" cy="209050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74484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Ορθογώνιο 6"/>
          <p:cNvSpPr/>
          <p:nvPr/>
        </p:nvSpPr>
        <p:spPr>
          <a:xfrm>
            <a:off x="131064" y="3528576"/>
            <a:ext cx="12060936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Τα </a:t>
            </a:r>
            <a:r>
              <a:rPr lang="en-US" sz="2000" dirty="0" smtClean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και </a:t>
            </a:r>
            <a:r>
              <a:rPr lang="en-US" sz="2000" dirty="0" smtClean="0">
                <a:solidFill>
                  <a:srgbClr val="0070C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στο 1,2,3-τριχλωρο προπάνιο έχουν μικρή διαφορά ως προς την χημική μετατόπιση. Τα σήματα τους είναι διπλή της διπλής (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dd)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 το ένα οι σταθερές σχάσης είναι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9 Hz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= 5 Hz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ενώ για το άλλο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9 Hz 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και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</a:t>
            </a:r>
            <a:r>
              <a:rPr lang="en-US" sz="20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Hz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>
              <a:lnSpc>
                <a:spcPct val="90000"/>
              </a:lnSpc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Γιατί παρουσιάζουν διαφορετική χημική μετατόπιση; Εξηγείστε την πολλαπλότητα. Πόσα σήματα περιμένετε στο φάσμα </a:t>
            </a:r>
            <a:r>
              <a:rPr lang="en-US" sz="2000" baseline="30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 – NMR?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5" name="Αντικείμενο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6137083"/>
              </p:ext>
            </p:extLst>
          </p:nvPr>
        </p:nvGraphicFramePr>
        <p:xfrm>
          <a:off x="5302250" y="5170488"/>
          <a:ext cx="1833563" cy="1273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8" name="CS ChemDraw Drawing" r:id="rId3" imgW="1323966" imgH="918901" progId="ChemDraw.Document.6.0">
                  <p:embed/>
                </p:oleObj>
              </mc:Choice>
              <mc:Fallback>
                <p:oleObj name="CS ChemDraw Drawing" r:id="rId3" imgW="1323966" imgH="91890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5302250" y="5170488"/>
                        <a:ext cx="1833563" cy="127317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Ορθογώνιο 3"/>
          <p:cNvSpPr/>
          <p:nvPr/>
        </p:nvSpPr>
        <p:spPr>
          <a:xfrm>
            <a:off x="131064" y="81449"/>
            <a:ext cx="1206093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lnSpc>
                <a:spcPct val="90000"/>
              </a:lnSpc>
            </a:pPr>
            <a:r>
              <a:rPr lang="en-US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HOMEWORK</a:t>
            </a:r>
            <a:r>
              <a:rPr lang="el-GR" sz="20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b="1" u="sng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r>
              <a:rPr lang="el-GR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Χρησιμοποιώντας όποια τεχνική </a:t>
            </a:r>
            <a:r>
              <a:rPr lang="en-US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NMR </a:t>
            </a:r>
            <a:r>
              <a:rPr lang="el-GR" sz="2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θέλετε, πως θα διαπιστώσετε ποια από τις ισομερείς ενώσεις Α και Β έχετε;</a:t>
            </a:r>
            <a:endParaRPr lang="el-GR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n-US" sz="20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90000"/>
              </a:lnSpc>
            </a:pPr>
            <a:endParaRPr lang="el-GR" sz="2000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2" name="Αντικείμενο 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52225628"/>
              </p:ext>
            </p:extLst>
          </p:nvPr>
        </p:nvGraphicFramePr>
        <p:xfrm>
          <a:off x="4102990" y="681613"/>
          <a:ext cx="3808801" cy="14017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239" name="CS ChemDraw Drawing" r:id="rId5" imgW="2363405" imgH="870291" progId="ChemDraw.Document.6.0">
                  <p:embed/>
                </p:oleObj>
              </mc:Choice>
              <mc:Fallback>
                <p:oleObj name="CS ChemDraw Drawing" r:id="rId5" imgW="2363405" imgH="870291" progId="ChemDraw.Document.6.0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4102990" y="681613"/>
                        <a:ext cx="3808801" cy="140176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9985781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Organic</Template>
  <TotalTime>7288</TotalTime>
  <Words>846</Words>
  <Application>Microsoft Office PowerPoint</Application>
  <PresentationFormat>Ευρεία οθόνη</PresentationFormat>
  <Paragraphs>139</Paragraphs>
  <Slides>11</Slides>
  <Notes>0</Notes>
  <HiddenSlides>0</HiddenSlides>
  <MMClips>0</MMClips>
  <ScaleCrop>false</ScaleCrop>
  <HeadingPairs>
    <vt:vector size="8" baseType="variant">
      <vt:variant>
        <vt:lpstr>Γραμματοσειρές που χρησιμοποιούνται</vt:lpstr>
      </vt:variant>
      <vt:variant>
        <vt:i4>4</vt:i4>
      </vt:variant>
      <vt:variant>
        <vt:lpstr>Θέμα</vt:lpstr>
      </vt:variant>
      <vt:variant>
        <vt:i4>1</vt:i4>
      </vt:variant>
      <vt:variant>
        <vt:lpstr>Ενσωματωμένοι διακομιστές OLE</vt:lpstr>
      </vt:variant>
      <vt:variant>
        <vt:i4>1</vt:i4>
      </vt:variant>
      <vt:variant>
        <vt:lpstr>Τίτλοι διαφανειών</vt:lpstr>
      </vt:variant>
      <vt:variant>
        <vt:i4>11</vt:i4>
      </vt:variant>
    </vt:vector>
  </HeadingPairs>
  <TitlesOfParts>
    <vt:vector size="17" baseType="lpstr">
      <vt:lpstr>Arial</vt:lpstr>
      <vt:lpstr>Calibri</vt:lpstr>
      <vt:lpstr>Calibri Light</vt:lpstr>
      <vt:lpstr>Times New Roman</vt:lpstr>
      <vt:lpstr>Θέμα του Office</vt:lpstr>
      <vt:lpstr>CS ChemDraw Drawing</vt:lpstr>
      <vt:lpstr>Πυρηνικός Μαγνητικός Συντονισμός 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ΕΡΓΑΣΤΗΡΙΑΚΗ ΚΑΙ ΧΗΜΙΚΗ ΑΣΦΑΛΕΙΑ</dc:title>
  <dc:creator>marios kidonakis</dc:creator>
  <cp:lastModifiedBy>marios kidonakis</cp:lastModifiedBy>
  <cp:revision>1063</cp:revision>
  <dcterms:created xsi:type="dcterms:W3CDTF">2019-11-09T19:19:36Z</dcterms:created>
  <dcterms:modified xsi:type="dcterms:W3CDTF">2020-06-07T20:49:56Z</dcterms:modified>
</cp:coreProperties>
</file>