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95" r:id="rId3"/>
    <p:sldId id="389" r:id="rId4"/>
    <p:sldId id="396" r:id="rId5"/>
    <p:sldId id="390" r:id="rId6"/>
    <p:sldId id="397" r:id="rId7"/>
    <p:sldId id="398" r:id="rId8"/>
    <p:sldId id="399" r:id="rId9"/>
    <p:sldId id="400" r:id="rId10"/>
    <p:sldId id="402" r:id="rId11"/>
    <p:sldId id="401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C21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4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5.emf"/><Relationship Id="rId4" Type="http://schemas.openxmlformats.org/officeDocument/2006/relationships/image" Target="../media/image12.emf"/><Relationship Id="rId9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03045" y="403724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27622" y="5082268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μοριακή συμμετρία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800" y="1522445"/>
            <a:ext cx="4164490" cy="3123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557" y="542923"/>
            <a:ext cx="2752725" cy="6315075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0" y="130444"/>
            <a:ext cx="12060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τον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να συμφωνεί με τα παρακάτω φασματοσκοπικά δεδομένα.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7.43-7.35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4H)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7.28 (m,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5.08 (dd, J = 8.3 Hz, J = 6.1 Hz,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4.79 (dd,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8.3 Hz, J 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6.4 Hz,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4.27-4.21(m, 1H)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141.5,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125.7,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127.0,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126.8,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78.9,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40.3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704849"/>
            <a:ext cx="5029200" cy="5991225"/>
          </a:xfrm>
          <a:prstGeom prst="rect">
            <a:avLst/>
          </a:prstGeom>
        </p:spPr>
      </p:pic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6477194"/>
              </p:ext>
            </p:extLst>
          </p:nvPr>
        </p:nvGraphicFramePr>
        <p:xfrm>
          <a:off x="355600" y="4295775"/>
          <a:ext cx="3667125" cy="246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S ChemDraw Drawing" r:id="rId5" imgW="1915562" imgH="1289446" progId="ChemDraw.Document.6.0">
                  <p:embed/>
                </p:oleObj>
              </mc:Choice>
              <mc:Fallback>
                <p:oleObj name="CS ChemDraw Drawing" r:id="rId5" imgW="1915562" imgH="128944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5600" y="4295775"/>
                        <a:ext cx="3667125" cy="2466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745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373963"/>
            <a:ext cx="120609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τον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MT: C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να συμφωνεί με τα παρακάτω φασματοσκοπικά δεδομένα.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NMR: </a:t>
            </a:r>
            <a:endParaRPr lang="en-US" sz="2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1.26 ppm (s, 6H)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2.95 ppm (s,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6.05 ppm (d, J = 5.4 Hz, 1H)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6.56 ppm (d, J = 5.4 Hz, 1H)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NMR: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210.0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169.8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126.6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57.7 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27.1 ppm</a:t>
            </a: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952196"/>
              </p:ext>
            </p:extLst>
          </p:nvPr>
        </p:nvGraphicFramePr>
        <p:xfrm>
          <a:off x="8867775" y="1306513"/>
          <a:ext cx="1995488" cy="199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CS ChemDraw Drawing" r:id="rId3" imgW="830615" imgH="830635" progId="ChemDraw.Document.6.0">
                  <p:embed/>
                </p:oleObj>
              </mc:Choice>
              <mc:Fallback>
                <p:oleObj name="CS ChemDraw Drawing" r:id="rId3" imgW="830615" imgH="83063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67775" y="1306513"/>
                        <a:ext cx="1995488" cy="1998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263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645409" y="143204"/>
            <a:ext cx="6388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52051" y="542907"/>
            <a:ext cx="11874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Τι ονομάζουμε χημική μετατόπιση και ποιοι παράγοντες την επηρεάζουν?</a:t>
            </a: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Αναφέρεται ομάδες που προκαλούν προάσπιση και μερικές που προκαλούν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αποπροάσπιση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τα αλδεϋδικά πρωτόνια συντονίζονται στην περιοχή 9-10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ppm?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εξαρτάται από: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ένταση του μαγνητικού πεδίου,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διαμόρφωση του μορίου,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ηλεκτραρνητικότητα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των γειτονικών ομάδων,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iv)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τον αριθμό των δεσμών που μεσολαβούν μεταξύ δύο πυρήνων.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3626392"/>
              </p:ext>
            </p:extLst>
          </p:nvPr>
        </p:nvGraphicFramePr>
        <p:xfrm>
          <a:off x="593819" y="3138487"/>
          <a:ext cx="10491787" cy="328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CS ChemDraw Drawing" r:id="rId3" imgW="6426743" imgH="2013480" progId="ChemDraw.Document.6.0">
                  <p:embed/>
                </p:oleObj>
              </mc:Choice>
              <mc:Fallback>
                <p:oleObj name="CS ChemDraw Drawing" r:id="rId3" imgW="6426743" imgH="2013480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3819" y="3138487"/>
                        <a:ext cx="10491787" cy="328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152048" y="2815322"/>
            <a:ext cx="116589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σε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2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905256" y="235279"/>
            <a:ext cx="8211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605" y="1239012"/>
            <a:ext cx="3971925" cy="5257800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716280" y="1712607"/>
            <a:ext cx="6096000" cy="158812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NMR: 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4.15 (s, 4H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3.47 (s, 6H)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480145"/>
              </p:ext>
            </p:extLst>
          </p:nvPr>
        </p:nvGraphicFramePr>
        <p:xfrm>
          <a:off x="5882640" y="2229739"/>
          <a:ext cx="2975392" cy="973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CS ChemDraw Drawing" r:id="rId4" imgW="1524284" imgH="498466" progId="ChemDraw.Document.6.0">
                  <p:embed/>
                </p:oleObj>
              </mc:Choice>
              <mc:Fallback>
                <p:oleObj name="CS ChemDraw Drawing" r:id="rId4" imgW="1524284" imgH="49846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82640" y="2229739"/>
                        <a:ext cx="2975392" cy="973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815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173736" y="159004"/>
            <a:ext cx="11100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φάσματα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176" y="1008387"/>
            <a:ext cx="8269986" cy="5762625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126706" y="1443493"/>
            <a:ext cx="427155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NMR: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4.35 ppm (s, 4H)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1.68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0.83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6H)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81.18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43.06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27.84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8.22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0268219"/>
              </p:ext>
            </p:extLst>
          </p:nvPr>
        </p:nvGraphicFramePr>
        <p:xfrm>
          <a:off x="5632323" y="2712403"/>
          <a:ext cx="1884682" cy="1689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CS ChemDraw Drawing" r:id="rId4" imgW="780430" imgH="699729" progId="ChemDraw.Document.6.0">
                  <p:embed/>
                </p:oleObj>
              </mc:Choice>
              <mc:Fallback>
                <p:oleObj name="CS ChemDraw Drawing" r:id="rId4" imgW="780430" imgH="69972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32323" y="2712403"/>
                        <a:ext cx="1884682" cy="16893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64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73736" y="159004"/>
            <a:ext cx="11100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φάσματα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362" y="974979"/>
            <a:ext cx="7458075" cy="5657850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5169193" y="6060686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  <a:endParaRPr lang="el-GR" sz="1400" dirty="0"/>
          </a:p>
        </p:txBody>
      </p:sp>
      <p:sp>
        <p:nvSpPr>
          <p:cNvPr id="10" name="Ορθογώνιο 9"/>
          <p:cNvSpPr/>
          <p:nvPr/>
        </p:nvSpPr>
        <p:spPr>
          <a:xfrm>
            <a:off x="8662201" y="6077188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sz="1400" dirty="0"/>
          </a:p>
        </p:txBody>
      </p:sp>
      <p:sp>
        <p:nvSpPr>
          <p:cNvPr id="11" name="Ορθογώνιο 10"/>
          <p:cNvSpPr/>
          <p:nvPr/>
        </p:nvSpPr>
        <p:spPr>
          <a:xfrm>
            <a:off x="9879263" y="6082760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l-GR" sz="1400" dirty="0"/>
          </a:p>
        </p:txBody>
      </p:sp>
      <p:sp>
        <p:nvSpPr>
          <p:cNvPr id="12" name="Ορθογώνιο 11"/>
          <p:cNvSpPr/>
          <p:nvPr/>
        </p:nvSpPr>
        <p:spPr>
          <a:xfrm>
            <a:off x="11415455" y="6077188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endParaRPr lang="el-GR" sz="1400" dirty="0"/>
          </a:p>
        </p:txBody>
      </p:sp>
      <p:sp>
        <p:nvSpPr>
          <p:cNvPr id="13" name="Ορθογώνιο 12"/>
          <p:cNvSpPr/>
          <p:nvPr/>
        </p:nvSpPr>
        <p:spPr>
          <a:xfrm>
            <a:off x="10820622" y="6073616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el-GR" sz="1400" dirty="0"/>
          </a:p>
        </p:txBody>
      </p:sp>
      <p:sp>
        <p:nvSpPr>
          <p:cNvPr id="14" name="Ορθογώνιο 13"/>
          <p:cNvSpPr/>
          <p:nvPr/>
        </p:nvSpPr>
        <p:spPr>
          <a:xfrm>
            <a:off x="214082" y="1092851"/>
            <a:ext cx="3628897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NMR: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7.4-7.3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5H)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4.56 ppm (s, 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1.57-1.51 (m, 3H)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0.83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 J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6H)</a:t>
            </a:r>
            <a:endParaRPr lang="el-GR" sz="20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NMR: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208.8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134.5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129.5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128.8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127.1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50.3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40.2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32.7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27.7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22.4</a:t>
            </a:r>
          </a:p>
          <a:p>
            <a:pPr algn="just">
              <a:lnSpc>
                <a:spcPct val="90000"/>
              </a:lnSpc>
            </a:pPr>
            <a:endParaRPr lang="en-US" sz="2000" baseline="30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0082034"/>
              </p:ext>
            </p:extLst>
          </p:nvPr>
        </p:nvGraphicFramePr>
        <p:xfrm>
          <a:off x="5656980" y="3010090"/>
          <a:ext cx="3201749" cy="14521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5" name="CS ChemDraw Drawing" r:id="rId4" imgW="1316736" imgH="597392" progId="ChemDraw.Document.6.0">
                  <p:embed/>
                </p:oleObj>
              </mc:Choice>
              <mc:Fallback>
                <p:oleObj name="CS ChemDraw Drawing" r:id="rId4" imgW="1316736" imgH="59739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56980" y="3010090"/>
                        <a:ext cx="3201749" cy="14521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29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107263"/>
            <a:ext cx="12060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ΜΤ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διαλύτης του δείγματος είναι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CDCl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056" y="829542"/>
            <a:ext cx="7699248" cy="5956544"/>
          </a:xfrm>
          <a:prstGeom prst="rect">
            <a:avLst/>
          </a:prstGeom>
        </p:spPr>
      </p:pic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14948"/>
              </p:ext>
            </p:extLst>
          </p:nvPr>
        </p:nvGraphicFramePr>
        <p:xfrm>
          <a:off x="739458" y="1244537"/>
          <a:ext cx="1598994" cy="2349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CS ChemDraw Drawing" r:id="rId4" imgW="743854" imgH="1094153" progId="ChemDraw.Document.6.0">
                  <p:embed/>
                </p:oleObj>
              </mc:Choice>
              <mc:Fallback>
                <p:oleObj name="CS ChemDraw Drawing" r:id="rId4" imgW="743854" imgH="109415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39458" y="1244537"/>
                        <a:ext cx="1598994" cy="23490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80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107263"/>
            <a:ext cx="10915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δομές που να συμφωνεί με τα παρακάτω φασματοσκοπικά δεδομένα:</a:t>
            </a: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89281" y="548469"/>
            <a:ext cx="4657725" cy="5576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lphaL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    0.96 ppm (d, J = 7.0 Hz, 6H)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2.10 ppm (s, 3H)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2.43 ppm (m, 1H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   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     1.06 ppm (d, J = 7.0 Hz, 6H)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1.97 ppm (m, 1H)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3.31 ppm (d, J = 8.5 Hz, 2H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    C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     2.15 ppm (q, J = 7.0 Hz, 2H)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2.75 ppm (t, J = &amp; Hz, 2H)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3.38 ppm (t, J = 8.5 Hz, 2H)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7.22 ppm (m, 5H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5303520" y="849485"/>
            <a:ext cx="4657725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0.93 ppm, singlet</a:t>
            </a: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1.5 ppm, singlet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C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1.07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(s, 9H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2.28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(d, J = 6 Hz, 2H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5.77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(t,  J = 6 Hz, 1H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353208"/>
              </p:ext>
            </p:extLst>
          </p:nvPr>
        </p:nvGraphicFramePr>
        <p:xfrm>
          <a:off x="8848216" y="1100519"/>
          <a:ext cx="1313529" cy="892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3" name="CS ChemDraw Drawing" r:id="rId3" imgW="768096" imgH="522771" progId="ChemDraw.Document.6.0">
                  <p:embed/>
                </p:oleObj>
              </mc:Choice>
              <mc:Fallback>
                <p:oleObj name="CS ChemDraw Drawing" r:id="rId3" imgW="768096" imgH="52277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48216" y="1100519"/>
                        <a:ext cx="1313529" cy="892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289986"/>
              </p:ext>
            </p:extLst>
          </p:nvPr>
        </p:nvGraphicFramePr>
        <p:xfrm>
          <a:off x="8748713" y="2443163"/>
          <a:ext cx="1312862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CS ChemDraw Drawing" r:id="rId5" imgW="768096" imgH="522771" progId="ChemDraw.Document.6.0">
                  <p:embed/>
                </p:oleObj>
              </mc:Choice>
              <mc:Fallback>
                <p:oleObj name="CS ChemDraw Drawing" r:id="rId5" imgW="768096" imgH="522771" progId="ChemDraw.Document.6.0">
                  <p:embed/>
                  <p:pic>
                    <p:nvPicPr>
                      <p:cNvPr id="2" name="Αντικείμενο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748713" y="2443163"/>
                        <a:ext cx="1312862" cy="89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981390"/>
              </p:ext>
            </p:extLst>
          </p:nvPr>
        </p:nvGraphicFramePr>
        <p:xfrm>
          <a:off x="587820" y="5781484"/>
          <a:ext cx="5113551" cy="8662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5" name="CS ChemDraw Drawing" r:id="rId7" imgW="3299495" imgH="559442" progId="ChemDraw.Document.6.0">
                  <p:embed/>
                </p:oleObj>
              </mc:Choice>
              <mc:Fallback>
                <p:oleObj name="CS ChemDraw Drawing" r:id="rId7" imgW="3299495" imgH="55944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7820" y="5781484"/>
                        <a:ext cx="5113551" cy="8662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8475602"/>
              </p:ext>
            </p:extLst>
          </p:nvPr>
        </p:nvGraphicFramePr>
        <p:xfrm>
          <a:off x="6296025" y="4895850"/>
          <a:ext cx="3929063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CS ChemDraw Drawing" r:id="rId9" imgW="2573930" imgH="579057" progId="ChemDraw.Document.6.0">
                  <p:embed/>
                </p:oleObj>
              </mc:Choice>
              <mc:Fallback>
                <p:oleObj name="CS ChemDraw Drawing" r:id="rId9" imgW="2573930" imgH="57905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296025" y="4895850"/>
                        <a:ext cx="3929063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00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107263"/>
            <a:ext cx="12060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κάθε ένωση;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Εξηγείστε.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867293"/>
              </p:ext>
            </p:extLst>
          </p:nvPr>
        </p:nvGraphicFramePr>
        <p:xfrm>
          <a:off x="3382963" y="509588"/>
          <a:ext cx="5295900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8" name="CS ChemDraw Drawing" r:id="rId3" imgW="2577332" imgH="995227" progId="ChemDraw.Document.6.0">
                  <p:embed/>
                </p:oleObj>
              </mc:Choice>
              <mc:Fallback>
                <p:oleObj name="CS ChemDraw Drawing" r:id="rId3" imgW="2577332" imgH="99522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2963" y="509588"/>
                        <a:ext cx="5295900" cy="204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0" y="3459848"/>
            <a:ext cx="12060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ένα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έχουμε τις εξής απορροφήσεις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15.5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20.1, 60.7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99.6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ποια δομή αντιστοιχεί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867796"/>
              </p:ext>
            </p:extLst>
          </p:nvPr>
        </p:nvGraphicFramePr>
        <p:xfrm>
          <a:off x="3611975" y="4049866"/>
          <a:ext cx="4424362" cy="2090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9" name="CS ChemDraw Drawing" r:id="rId5" imgW="3665255" imgH="1731201" progId="ChemDraw.Document.6.0">
                  <p:embed/>
                </p:oleObj>
              </mc:Choice>
              <mc:Fallback>
                <p:oleObj name="CS ChemDraw Drawing" r:id="rId5" imgW="3665255" imgH="17312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11975" y="4049866"/>
                        <a:ext cx="4424362" cy="2090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44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131064" y="3528576"/>
            <a:ext cx="12060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 1,2,3-τριχλωρο προπάνιο έχουν μικρή διαφορά ως προς την χημική μετατόπιση. Τα σήματα τους είναι διπλή της διπλής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ένα οι σταθερές σχάσης 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9 Hz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5 Hz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ενώ για το άλλο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9 Hz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Γιατί παρουσιάζουν διαφορετική χημική μετατόπιση; Εξηγείστε την πολλαπλότητα. Πόσα σήματα περιμένετε στο φάσμα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NMR?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137083"/>
              </p:ext>
            </p:extLst>
          </p:nvPr>
        </p:nvGraphicFramePr>
        <p:xfrm>
          <a:off x="5302250" y="5170488"/>
          <a:ext cx="1833563" cy="127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8" name="CS ChemDraw Drawing" r:id="rId3" imgW="1323966" imgH="918901" progId="ChemDraw.Document.6.0">
                  <p:embed/>
                </p:oleObj>
              </mc:Choice>
              <mc:Fallback>
                <p:oleObj name="CS ChemDraw Drawing" r:id="rId3" imgW="1323966" imgH="91890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02250" y="5170488"/>
                        <a:ext cx="1833563" cy="1273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Ορθογώνιο 3"/>
          <p:cNvSpPr/>
          <p:nvPr/>
        </p:nvSpPr>
        <p:spPr>
          <a:xfrm>
            <a:off x="131064" y="81449"/>
            <a:ext cx="12060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  <a:r>
              <a:rPr lang="el-GR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Χρησιμοποιώντας όποια τεχνική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θέλετε, πως θα διαπιστώσετε ποια από τις ισομερείς ενώσεις Α και Β έχετε;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225628"/>
              </p:ext>
            </p:extLst>
          </p:nvPr>
        </p:nvGraphicFramePr>
        <p:xfrm>
          <a:off x="4102990" y="681613"/>
          <a:ext cx="3808801" cy="140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name="CS ChemDraw Drawing" r:id="rId5" imgW="2363405" imgH="870291" progId="ChemDraw.Document.6.0">
                  <p:embed/>
                </p:oleObj>
              </mc:Choice>
              <mc:Fallback>
                <p:oleObj name="CS ChemDraw Drawing" r:id="rId5" imgW="2363405" imgH="87029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02990" y="681613"/>
                        <a:ext cx="3808801" cy="1401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857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7288</TotalTime>
  <Words>846</Words>
  <Application>Microsoft Office PowerPoint</Application>
  <PresentationFormat>Ευρεία οθόνη</PresentationFormat>
  <Paragraphs>139</Paragraphs>
  <Slides>11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1063</cp:revision>
  <dcterms:created xsi:type="dcterms:W3CDTF">2019-11-09T19:19:36Z</dcterms:created>
  <dcterms:modified xsi:type="dcterms:W3CDTF">2020-06-07T20:49:56Z</dcterms:modified>
</cp:coreProperties>
</file>