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sldIdLst>
    <p:sldId id="270" r:id="rId2"/>
    <p:sldId id="257" r:id="rId3"/>
    <p:sldId id="258" r:id="rId4"/>
    <p:sldId id="260" r:id="rId5"/>
    <p:sldId id="259" r:id="rId6"/>
    <p:sldId id="261" r:id="rId7"/>
    <p:sldId id="266" r:id="rId8"/>
    <p:sldId id="277" r:id="rId9"/>
    <p:sldId id="273" r:id="rId10"/>
    <p:sldId id="274" r:id="rId11"/>
    <p:sldId id="279" r:id="rId12"/>
    <p:sldId id="280" r:id="rId13"/>
    <p:sldId id="263" r:id="rId14"/>
    <p:sldId id="281" r:id="rId15"/>
    <p:sldId id="268" r:id="rId16"/>
    <p:sldId id="264" r:id="rId17"/>
    <p:sldId id="276" r:id="rId18"/>
    <p:sldId id="265" r:id="rId19"/>
    <p:sldId id="267" r:id="rId20"/>
    <p:sldId id="28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EE3"/>
    <a:srgbClr val="F7F8E9"/>
    <a:srgbClr val="F9F2EB"/>
    <a:srgbClr val="F6E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1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30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13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98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44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79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91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11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09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21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10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44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3" Type="http://schemas.openxmlformats.org/officeDocument/2006/relationships/image" Target="../media/image67.png"/><Relationship Id="rId7" Type="http://schemas.openxmlformats.org/officeDocument/2006/relationships/image" Target="../media/image35.png"/><Relationship Id="rId12" Type="http://schemas.openxmlformats.org/officeDocument/2006/relationships/hyperlink" Target="https://chem.libretexts.org/Bookshelves/Physical_and_Theoretical_Chemistry_Textbook_Maps/Supplemental_Modules_(Physical_and_Theoretical_Chemistry)/Physical_Properties_of_Matter/Atomic_and_Molecular_Properties/Dipole_Moments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389D7D-6672-A943-8448-261267AA1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3382" y="1329814"/>
            <a:ext cx="9382850" cy="1378713"/>
          </a:xfrm>
        </p:spPr>
        <p:txBody>
          <a:bodyPr>
            <a:normAutofit/>
          </a:bodyPr>
          <a:lstStyle/>
          <a:p>
            <a:r>
              <a:rPr lang="en-US" sz="4000" b="1" dirty="0"/>
              <a:t>B16</a:t>
            </a:r>
            <a:r>
              <a:rPr lang="el-GR" sz="4000" b="1" dirty="0"/>
              <a:t>:</a:t>
            </a:r>
            <a:r>
              <a:rPr lang="en-US" sz="4000" b="1" dirty="0"/>
              <a:t> </a:t>
            </a:r>
            <a:r>
              <a:rPr lang="el-GR" sz="4000" b="1" dirty="0"/>
              <a:t>Φ</a:t>
            </a:r>
            <a:r>
              <a:rPr lang="en-US" sz="4000" b="1" dirty="0" err="1"/>
              <a:t>ά</a:t>
            </a:r>
            <a:r>
              <a:rPr lang="el-GR" sz="4000" b="1" dirty="0" err="1"/>
              <a:t>σμα</a:t>
            </a:r>
            <a:r>
              <a:rPr lang="el-GR" sz="4000" b="1" dirty="0"/>
              <a:t> απορρόφησης χρωστικής </a:t>
            </a:r>
            <a:br>
              <a:rPr lang="el-GR" sz="4000" b="1" dirty="0"/>
            </a:br>
            <a:r>
              <a:rPr lang="el-GR" sz="4000" b="1" dirty="0"/>
              <a:t>με </a:t>
            </a:r>
            <a:r>
              <a:rPr lang="el-GR" sz="4000" b="1" dirty="0" err="1"/>
              <a:t>συζυγιακούς</a:t>
            </a:r>
            <a:r>
              <a:rPr lang="el-GR" sz="4000" b="1" dirty="0"/>
              <a:t> δεσμούς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93AAED5-EDB3-F147-9B8A-BFDF473CB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78746" y="5854258"/>
            <a:ext cx="5182944" cy="646330"/>
          </a:xfrm>
        </p:spPr>
        <p:txBody>
          <a:bodyPr>
            <a:normAutofit lnSpcReduction="10000"/>
          </a:bodyPr>
          <a:lstStyle/>
          <a:p>
            <a:r>
              <a:rPr lang="el-GR" sz="1600" b="1" dirty="0">
                <a:latin typeface="+mj-lt"/>
              </a:rPr>
              <a:t>Υπεύθυνοι Εργαστηρίου:</a:t>
            </a:r>
          </a:p>
          <a:p>
            <a:r>
              <a:rPr lang="el-GR" sz="1600" b="1" dirty="0" err="1">
                <a:latin typeface="+mj-lt"/>
              </a:rPr>
              <a:t>Στρατηγάκης</a:t>
            </a:r>
            <a:r>
              <a:rPr lang="el-GR" sz="1600" b="1" dirty="0">
                <a:latin typeface="+mj-lt"/>
              </a:rPr>
              <a:t> Νικόλαος, Παπαδημητρίου Βασίλειου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280A32-E758-7C48-A457-34F4207C6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06927" cy="102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0C63F7-88F4-E94C-8157-12AEC2ED63CD}"/>
              </a:ext>
            </a:extLst>
          </p:cNvPr>
          <p:cNvSpPr txBox="1"/>
          <p:nvPr/>
        </p:nvSpPr>
        <p:spPr>
          <a:xfrm>
            <a:off x="8253664" y="-182021"/>
            <a:ext cx="3726186" cy="1223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l-GR" sz="1600" b="1" i="1" dirty="0">
                <a:latin typeface="+mj-lt"/>
              </a:rPr>
              <a:t>Εργαστήριο Φυσικοχημείας Ι (ΧΗΜ – 311)</a:t>
            </a:r>
          </a:p>
          <a:p>
            <a:pPr algn="ctr">
              <a:lnSpc>
                <a:spcPct val="250000"/>
              </a:lnSpc>
            </a:pPr>
            <a:r>
              <a:rPr lang="el-GR" sz="1600" b="1" i="1" dirty="0" err="1">
                <a:latin typeface="+mj-lt"/>
              </a:rPr>
              <a:t>Χειμεριν</a:t>
            </a:r>
            <a:r>
              <a:rPr lang="en-US" sz="1600" b="1" i="1" dirty="0" err="1">
                <a:latin typeface="+mj-lt"/>
              </a:rPr>
              <a:t>ό</a:t>
            </a:r>
            <a:r>
              <a:rPr lang="el-GR" sz="1600" b="1" i="1" dirty="0">
                <a:latin typeface="+mj-lt"/>
              </a:rPr>
              <a:t> Εξάμηνο  2020-2021</a:t>
            </a:r>
          </a:p>
        </p:txBody>
      </p:sp>
      <p:pic>
        <p:nvPicPr>
          <p:cNvPr id="11" name="Θέση περιεχομένου 4">
            <a:extLst>
              <a:ext uri="{FF2B5EF4-FFF2-40B4-BE49-F238E27FC236}">
                <a16:creationId xmlns:a16="http://schemas.microsoft.com/office/drawing/2014/main" id="{7B7C5EAC-E3A1-494E-8740-F49568DC3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928" y="3080297"/>
            <a:ext cx="3154745" cy="22867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188BBC-A5E8-D24A-9855-9D4E168C376F}"/>
              </a:ext>
            </a:extLst>
          </p:cNvPr>
          <p:cNvSpPr txBox="1"/>
          <p:nvPr/>
        </p:nvSpPr>
        <p:spPr>
          <a:xfrm>
            <a:off x="7630840" y="5854955"/>
            <a:ext cx="4561160" cy="66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l-GR" sz="1600" b="1" dirty="0">
                <a:latin typeface="+mj-lt"/>
              </a:rPr>
              <a:t>Μεταπτυχιακοί Βοηθοί: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l-GR" sz="1600" b="1" dirty="0" err="1">
                <a:latin typeface="+mj-lt"/>
              </a:rPr>
              <a:t>Τσολακούδης</a:t>
            </a:r>
            <a:r>
              <a:rPr lang="el-GR" sz="1600" b="1" dirty="0">
                <a:latin typeface="+mj-lt"/>
              </a:rPr>
              <a:t> </a:t>
            </a:r>
            <a:r>
              <a:rPr lang="el-GR" sz="1600" b="1" dirty="0" err="1">
                <a:latin typeface="+mj-lt"/>
              </a:rPr>
              <a:t>Ηλ</a:t>
            </a:r>
            <a:r>
              <a:rPr lang="en-US" sz="1600" b="1" dirty="0" err="1">
                <a:latin typeface="+mj-lt"/>
              </a:rPr>
              <a:t>ί</a:t>
            </a:r>
            <a:r>
              <a:rPr lang="el-GR" sz="1600" b="1" dirty="0">
                <a:latin typeface="+mj-lt"/>
              </a:rPr>
              <a:t>ας, Χατζηαθανασίου Αγγελική</a:t>
            </a:r>
          </a:p>
        </p:txBody>
      </p:sp>
      <p:cxnSp>
        <p:nvCxnSpPr>
          <p:cNvPr id="13" name="Ευθύγραμμο βέλος σύνδεσης 12">
            <a:extLst>
              <a:ext uri="{FF2B5EF4-FFF2-40B4-BE49-F238E27FC236}">
                <a16:creationId xmlns:a16="http://schemas.microsoft.com/office/drawing/2014/main" id="{08D257B5-F0BC-7B4F-BAAC-991BBDF76EBE}"/>
              </a:ext>
            </a:extLst>
          </p:cNvPr>
          <p:cNvCxnSpPr/>
          <p:nvPr/>
        </p:nvCxnSpPr>
        <p:spPr>
          <a:xfrm>
            <a:off x="6095999" y="4277409"/>
            <a:ext cx="1720516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Στρογγυλεμένο ορθογώνιο 13">
            <a:extLst>
              <a:ext uri="{FF2B5EF4-FFF2-40B4-BE49-F238E27FC236}">
                <a16:creationId xmlns:a16="http://schemas.microsoft.com/office/drawing/2014/main" id="{E9100768-08EA-5F42-9C31-FBD838716C96}"/>
              </a:ext>
            </a:extLst>
          </p:cNvPr>
          <p:cNvSpPr/>
          <p:nvPr/>
        </p:nvSpPr>
        <p:spPr>
          <a:xfrm>
            <a:off x="1218495" y="2995726"/>
            <a:ext cx="9755009" cy="2563366"/>
          </a:xfrm>
          <a:prstGeom prst="round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D59104-7496-1646-BDC7-EAD1D31EB1F6}"/>
              </a:ext>
            </a:extLst>
          </p:cNvPr>
          <p:cNvSpPr txBox="1"/>
          <p:nvPr/>
        </p:nvSpPr>
        <p:spPr>
          <a:xfrm>
            <a:off x="5240693" y="6492979"/>
            <a:ext cx="2153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i="1" dirty="0"/>
              <a:t>Ηράκλειο, 29 Ιανουαρίου 2021</a:t>
            </a:r>
          </a:p>
        </p:txBody>
      </p:sp>
      <p:pic>
        <p:nvPicPr>
          <p:cNvPr id="16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89535F7-17A9-A542-81A9-062BB5E32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382" y="3853079"/>
            <a:ext cx="1836620" cy="867147"/>
          </a:xfrm>
          <a:prstGeom prst="rect">
            <a:avLst/>
          </a:prstGeom>
        </p:spPr>
      </p:pic>
      <p:pic>
        <p:nvPicPr>
          <p:cNvPr id="17" name="Picture 15" descr="Arrow&#10;&#10;Description automatically generated">
            <a:extLst>
              <a:ext uri="{FF2B5EF4-FFF2-40B4-BE49-F238E27FC236}">
                <a16:creationId xmlns:a16="http://schemas.microsoft.com/office/drawing/2014/main" id="{54E30553-52D4-7140-9664-4289C82FE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8701" y="4346586"/>
            <a:ext cx="2399070" cy="1022156"/>
          </a:xfrm>
          <a:prstGeom prst="rect">
            <a:avLst/>
          </a:prstGeom>
        </p:spPr>
      </p:pic>
      <p:pic>
        <p:nvPicPr>
          <p:cNvPr id="18" name="Picture 16" descr="Shape, arrow&#10;&#10;Description automatically generated">
            <a:extLst>
              <a:ext uri="{FF2B5EF4-FFF2-40B4-BE49-F238E27FC236}">
                <a16:creationId xmlns:a16="http://schemas.microsoft.com/office/drawing/2014/main" id="{45C1A4F1-4E5D-7A4F-A7FF-F5EB5A0F84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0002" y="3096451"/>
            <a:ext cx="3276106" cy="11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31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B17310-9E3E-2F44-8CD5-ABF9522F5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" y="-217"/>
            <a:ext cx="10515600" cy="1325563"/>
          </a:xfrm>
        </p:spPr>
        <p:txBody>
          <a:bodyPr/>
          <a:lstStyle/>
          <a:p>
            <a:r>
              <a:rPr lang="el-GR" b="1" u="sng" dirty="0">
                <a:cs typeface="Calibri Light"/>
              </a:rPr>
              <a:t>Φ</a:t>
            </a:r>
            <a:r>
              <a:rPr lang="en-US" b="1" u="sng" dirty="0">
                <a:cs typeface="Calibri Light"/>
              </a:rPr>
              <a:t>ά</a:t>
            </a:r>
            <a:r>
              <a:rPr lang="el-GR" b="1" u="sng" dirty="0" err="1">
                <a:cs typeface="Calibri Light"/>
              </a:rPr>
              <a:t>σμα</a:t>
            </a:r>
            <a:r>
              <a:rPr lang="el-GR" b="1" u="sng" dirty="0">
                <a:cs typeface="Calibri Light"/>
              </a:rPr>
              <a:t> μίξης χρωστικών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C3D1593-B788-A342-B5AF-83A038E10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" t="4829" r="1600"/>
          <a:stretch/>
        </p:blipFill>
        <p:spPr>
          <a:xfrm>
            <a:off x="2467677" y="1690688"/>
            <a:ext cx="6411628" cy="4436670"/>
          </a:xfrm>
          <a:prstGeom prst="rect">
            <a:avLst/>
          </a:prstGeom>
        </p:spPr>
      </p:pic>
      <p:sp>
        <p:nvSpPr>
          <p:cNvPr id="10" name="Θέση κειμένου 4">
            <a:extLst>
              <a:ext uri="{FF2B5EF4-FFF2-40B4-BE49-F238E27FC236}">
                <a16:creationId xmlns:a16="http://schemas.microsoft.com/office/drawing/2014/main" id="{1B1F666E-0555-204B-85E2-4920D0D0A5D9}"/>
              </a:ext>
            </a:extLst>
          </p:cNvPr>
          <p:cNvSpPr txBox="1">
            <a:spLocks/>
          </p:cNvSpPr>
          <p:nvPr/>
        </p:nvSpPr>
        <p:spPr>
          <a:xfrm>
            <a:off x="2767264" y="6127358"/>
            <a:ext cx="6112042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400" b="1" dirty="0"/>
              <a:t>Τυπικό φάσμα μίξης των τριών χρωστικών</a:t>
            </a:r>
          </a:p>
        </p:txBody>
      </p:sp>
      <p:sp>
        <p:nvSpPr>
          <p:cNvPr id="11" name="Έλλειψη 10">
            <a:extLst>
              <a:ext uri="{FF2B5EF4-FFF2-40B4-BE49-F238E27FC236}">
                <a16:creationId xmlns:a16="http://schemas.microsoft.com/office/drawing/2014/main" id="{C25F2AEB-B9FC-E547-BEAC-29C8CCBE8DAC}"/>
              </a:ext>
            </a:extLst>
          </p:cNvPr>
          <p:cNvSpPr/>
          <p:nvPr/>
        </p:nvSpPr>
        <p:spPr>
          <a:xfrm>
            <a:off x="3789948" y="3657600"/>
            <a:ext cx="1431758" cy="1624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Έλλειψη 11">
            <a:extLst>
              <a:ext uri="{FF2B5EF4-FFF2-40B4-BE49-F238E27FC236}">
                <a16:creationId xmlns:a16="http://schemas.microsoft.com/office/drawing/2014/main" id="{1B98AFC4-DA12-BD4B-9CFB-DBE9A2D9867C}"/>
              </a:ext>
            </a:extLst>
          </p:cNvPr>
          <p:cNvSpPr/>
          <p:nvPr/>
        </p:nvSpPr>
        <p:spPr>
          <a:xfrm>
            <a:off x="5041231" y="3543049"/>
            <a:ext cx="1233237" cy="173881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Έλλειψη 12">
            <a:extLst>
              <a:ext uri="{FF2B5EF4-FFF2-40B4-BE49-F238E27FC236}">
                <a16:creationId xmlns:a16="http://schemas.microsoft.com/office/drawing/2014/main" id="{75D1D6B7-787F-544E-88C8-B1080808D925}"/>
              </a:ext>
            </a:extLst>
          </p:cNvPr>
          <p:cNvSpPr/>
          <p:nvPr/>
        </p:nvSpPr>
        <p:spPr>
          <a:xfrm>
            <a:off x="5895474" y="2997868"/>
            <a:ext cx="1870910" cy="228399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999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2FAC4B-9AF2-4B49-9BF0-E0B065A72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" y="-217"/>
            <a:ext cx="10515600" cy="1325563"/>
          </a:xfrm>
        </p:spPr>
        <p:txBody>
          <a:bodyPr/>
          <a:lstStyle/>
          <a:p>
            <a:r>
              <a:rPr lang="el-GR" b="1" u="sng" dirty="0">
                <a:cs typeface="Calibri Light"/>
              </a:rPr>
              <a:t>Φ</a:t>
            </a:r>
            <a:r>
              <a:rPr lang="en-US" b="1" u="sng" dirty="0" err="1">
                <a:cs typeface="Calibri Light"/>
              </a:rPr>
              <a:t>ά</a:t>
            </a:r>
            <a:r>
              <a:rPr lang="el-GR" b="1" u="sng" dirty="0" err="1">
                <a:cs typeface="Calibri Light"/>
              </a:rPr>
              <a:t>σματα</a:t>
            </a:r>
            <a:r>
              <a:rPr lang="el-GR" b="1" u="sng" dirty="0">
                <a:cs typeface="Calibri Light"/>
              </a:rPr>
              <a:t> των τριών χρωστικών</a:t>
            </a:r>
            <a:endParaRPr lang="el-GR" dirty="0"/>
          </a:p>
        </p:txBody>
      </p:sp>
      <p:sp>
        <p:nvSpPr>
          <p:cNvPr id="7" name="Θέση κειμένου 6">
            <a:extLst>
              <a:ext uri="{FF2B5EF4-FFF2-40B4-BE49-F238E27FC236}">
                <a16:creationId xmlns:a16="http://schemas.microsoft.com/office/drawing/2014/main" id="{B4C302A6-66B2-E049-B318-F6FFD0568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82036" y="1681163"/>
            <a:ext cx="3227928" cy="823912"/>
          </a:xfrm>
        </p:spPr>
        <p:txBody>
          <a:bodyPr/>
          <a:lstStyle/>
          <a:p>
            <a:pPr algn="ctr"/>
            <a:r>
              <a:rPr lang="el-GR" dirty="0" err="1">
                <a:solidFill>
                  <a:schemeClr val="accent1"/>
                </a:solidFill>
              </a:rPr>
              <a:t>Καρβοκυανίνη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9" name="Θέση κειμένου 4">
            <a:extLst>
              <a:ext uri="{FF2B5EF4-FFF2-40B4-BE49-F238E27FC236}">
                <a16:creationId xmlns:a16="http://schemas.microsoft.com/office/drawing/2014/main" id="{85D5DD98-0020-DB4A-A9F4-39630C63A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737" y="1681163"/>
            <a:ext cx="2867631" cy="823912"/>
          </a:xfrm>
        </p:spPr>
        <p:txBody>
          <a:bodyPr/>
          <a:lstStyle/>
          <a:p>
            <a:pPr algn="ctr"/>
            <a:r>
              <a:rPr lang="el-GR" dirty="0" err="1">
                <a:solidFill>
                  <a:srgbClr val="FF0000"/>
                </a:solidFill>
              </a:rPr>
              <a:t>Κυανίνη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0" name="Θέση κειμένου 4">
            <a:extLst>
              <a:ext uri="{FF2B5EF4-FFF2-40B4-BE49-F238E27FC236}">
                <a16:creationId xmlns:a16="http://schemas.microsoft.com/office/drawing/2014/main" id="{C753C0D1-2EF5-FA4F-95D5-1DC9DB84F487}"/>
              </a:ext>
            </a:extLst>
          </p:cNvPr>
          <p:cNvSpPr txBox="1">
            <a:spLocks/>
          </p:cNvSpPr>
          <p:nvPr/>
        </p:nvSpPr>
        <p:spPr>
          <a:xfrm>
            <a:off x="3994485" y="1681163"/>
            <a:ext cx="3154696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11" name="Θέση κειμένου 6">
            <a:extLst>
              <a:ext uri="{FF2B5EF4-FFF2-40B4-BE49-F238E27FC236}">
                <a16:creationId xmlns:a16="http://schemas.microsoft.com/office/drawing/2014/main" id="{D736537C-4465-AB48-A139-45AC37330535}"/>
              </a:ext>
            </a:extLst>
          </p:cNvPr>
          <p:cNvSpPr txBox="1">
            <a:spLocks/>
          </p:cNvSpPr>
          <p:nvPr/>
        </p:nvSpPr>
        <p:spPr>
          <a:xfrm>
            <a:off x="8197515" y="1694699"/>
            <a:ext cx="3498011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dirty="0" err="1">
                <a:solidFill>
                  <a:schemeClr val="accent6"/>
                </a:solidFill>
              </a:rPr>
              <a:t>Δικαρβοκυανίνη</a:t>
            </a:r>
            <a:endParaRPr lang="el-GR" dirty="0">
              <a:solidFill>
                <a:schemeClr val="accent6"/>
              </a:solidFill>
            </a:endParaRP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2FE9BCDE-5E2E-7F45-B886-BDD7CDECD4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t="2550" r="14158" b="5561"/>
          <a:stretch/>
        </p:blipFill>
        <p:spPr>
          <a:xfrm>
            <a:off x="-101010" y="2529139"/>
            <a:ext cx="4132141" cy="2981816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80F332D6-EAD7-7343-9BFE-0D9E9F7319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0"/>
          <a:stretch/>
        </p:blipFill>
        <p:spPr>
          <a:xfrm>
            <a:off x="3752059" y="2575250"/>
            <a:ext cx="4307920" cy="2899608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FB1EA134-934F-5D4B-B2D8-AA1FE97762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" t="4753" r="11853"/>
          <a:stretch/>
        </p:blipFill>
        <p:spPr>
          <a:xfrm>
            <a:off x="0" y="2663086"/>
            <a:ext cx="4018219" cy="3064847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5A41521E-133A-9C4C-AFE2-D44954817C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485" y="2600296"/>
            <a:ext cx="4321924" cy="3013804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5126CE4A-7049-8341-8C75-DA893BC045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"/>
          <a:stretch/>
        </p:blipFill>
        <p:spPr>
          <a:xfrm>
            <a:off x="7735062" y="2547543"/>
            <a:ext cx="4408810" cy="3080486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3BC042AB-AA52-1649-8B56-3DB5DA8BCB7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/>
        </p:blipFill>
        <p:spPr>
          <a:xfrm>
            <a:off x="7854723" y="2663086"/>
            <a:ext cx="4337277" cy="306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5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A0F9B2-4134-7045-8FCF-1B94D7577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" y="-217"/>
            <a:ext cx="10515600" cy="1325563"/>
          </a:xfrm>
        </p:spPr>
        <p:txBody>
          <a:bodyPr/>
          <a:lstStyle/>
          <a:p>
            <a:r>
              <a:rPr lang="el-GR" b="1" u="sng" dirty="0">
                <a:cs typeface="Calibri Light"/>
              </a:rPr>
              <a:t>Συνολικό φάσμα των χρωστικών</a:t>
            </a:r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D064C1-76D5-6947-B899-C583148D9F5F}"/>
              </a:ext>
            </a:extLst>
          </p:cNvPr>
          <p:cNvSpPr txBox="1"/>
          <p:nvPr/>
        </p:nvSpPr>
        <p:spPr>
          <a:xfrm>
            <a:off x="9216190" y="131607"/>
            <a:ext cx="282742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u="sng" dirty="0"/>
              <a:t>Θεωρητικά ε (10</a:t>
            </a:r>
            <a:r>
              <a:rPr lang="el-GR" u="sng" baseline="30000" dirty="0"/>
              <a:t>5</a:t>
            </a:r>
            <a:r>
              <a:rPr lang="el-GR" u="sng" dirty="0"/>
              <a:t> Μ</a:t>
            </a:r>
            <a:r>
              <a:rPr lang="el-GR" u="sng" baseline="30000" dirty="0"/>
              <a:t>-1</a:t>
            </a:r>
            <a:r>
              <a:rPr lang="el-GR" u="sng" dirty="0"/>
              <a:t> </a:t>
            </a:r>
            <a:r>
              <a:rPr lang="en-US" u="sng" dirty="0"/>
              <a:t>cm</a:t>
            </a:r>
            <a:r>
              <a:rPr lang="en-US" u="sng" baseline="30000" dirty="0"/>
              <a:t>-1</a:t>
            </a:r>
            <a:r>
              <a:rPr lang="en-US" u="sng" dirty="0"/>
              <a:t>)</a:t>
            </a:r>
          </a:p>
          <a:p>
            <a:r>
              <a:rPr lang="el-GR" dirty="0" err="1"/>
              <a:t>Κυαν</a:t>
            </a:r>
            <a:r>
              <a:rPr lang="en-US" dirty="0" err="1"/>
              <a:t>ί</a:t>
            </a:r>
            <a:r>
              <a:rPr lang="el-GR" dirty="0" err="1"/>
              <a:t>νη</a:t>
            </a:r>
            <a:r>
              <a:rPr lang="el-GR" dirty="0"/>
              <a:t>			0,75</a:t>
            </a:r>
          </a:p>
          <a:p>
            <a:r>
              <a:rPr lang="el-GR" dirty="0" err="1"/>
              <a:t>Καρβοκυανίνη</a:t>
            </a:r>
            <a:r>
              <a:rPr lang="el-GR" dirty="0"/>
              <a:t>		1,95</a:t>
            </a:r>
          </a:p>
          <a:p>
            <a:r>
              <a:rPr lang="el-GR" dirty="0" err="1"/>
              <a:t>Δικαρβοκυανίνη</a:t>
            </a:r>
            <a:r>
              <a:rPr lang="el-GR" dirty="0"/>
              <a:t> 	2,13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916A86B-31E4-D647-9524-C9C2C0246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730" y="1690688"/>
            <a:ext cx="6191881" cy="4291921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277F9B9-B729-BD4D-A56A-1FBEBEB22A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" t="4695" r="1435"/>
          <a:stretch/>
        </p:blipFill>
        <p:spPr>
          <a:xfrm>
            <a:off x="23290" y="1699371"/>
            <a:ext cx="6191881" cy="4334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8FF2CB-7A5D-8D44-8F24-C623048565DD}"/>
              </a:ext>
            </a:extLst>
          </p:cNvPr>
          <p:cNvSpPr txBox="1"/>
          <p:nvPr/>
        </p:nvSpPr>
        <p:spPr>
          <a:xfrm>
            <a:off x="8514605" y="1331936"/>
            <a:ext cx="36240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050" dirty="0"/>
              <a:t>S. E. Sheppard, Geddes, A. L., J. Am. Chem. Soc., 1944, 66, 2003</a:t>
            </a:r>
            <a:endParaRPr lang="el-GR" sz="1050" dirty="0"/>
          </a:p>
        </p:txBody>
      </p:sp>
    </p:spTree>
    <p:extLst>
      <p:ext uri="{BB962C8B-B14F-4D97-AF65-F5344CB8AC3E}">
        <p14:creationId xmlns:p14="http://schemas.microsoft.com/office/powerpoint/2010/main" val="2665654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4ABF1EF0-7530-0A4A-B397-4A714CCB7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59" y="71386"/>
            <a:ext cx="4546600" cy="64389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1C1007FE-C6F2-F14F-AA8C-BEB9B41AA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" y="1847"/>
            <a:ext cx="3588152" cy="1325563"/>
          </a:xfrm>
        </p:spPr>
        <p:txBody>
          <a:bodyPr>
            <a:normAutofit/>
          </a:bodyPr>
          <a:lstStyle/>
          <a:p>
            <a:r>
              <a:rPr lang="el-GR" b="1" u="sng" dirty="0"/>
              <a:t>Αρχή </a:t>
            </a:r>
            <a:br>
              <a:rPr lang="el-GR" b="1" u="sng" dirty="0"/>
            </a:br>
            <a:r>
              <a:rPr lang="en-US" b="1" u="sng" dirty="0"/>
              <a:t>Franck-Condon</a:t>
            </a:r>
            <a:endParaRPr lang="el-GR" b="1" u="sng" dirty="0"/>
          </a:p>
        </p:txBody>
      </p:sp>
      <p:cxnSp>
        <p:nvCxnSpPr>
          <p:cNvPr id="58" name="Ευθύγραμμο βέλος σύνδεσης 57">
            <a:extLst>
              <a:ext uri="{FF2B5EF4-FFF2-40B4-BE49-F238E27FC236}">
                <a16:creationId xmlns:a16="http://schemas.microsoft.com/office/drawing/2014/main" id="{D04B7429-1F21-D84F-ADD7-D4C4EA57266F}"/>
              </a:ext>
            </a:extLst>
          </p:cNvPr>
          <p:cNvCxnSpPr>
            <a:cxnSpLocks/>
          </p:cNvCxnSpPr>
          <p:nvPr/>
        </p:nvCxnSpPr>
        <p:spPr>
          <a:xfrm flipV="1">
            <a:off x="5754329" y="2035278"/>
            <a:ext cx="0" cy="33331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Εικόνα 23" descr="Εικόνα που περιέχει βέ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F7CBA5A5-DB5A-0340-BC8B-032C90C63A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63" r="19976" b="69812"/>
          <a:stretch/>
        </p:blipFill>
        <p:spPr>
          <a:xfrm>
            <a:off x="4687309" y="71984"/>
            <a:ext cx="3055224" cy="2264050"/>
          </a:xfrm>
          <a:prstGeom prst="rect">
            <a:avLst/>
          </a:prstGeom>
        </p:spPr>
      </p:pic>
      <p:cxnSp>
        <p:nvCxnSpPr>
          <p:cNvPr id="59" name="Ευθύγραμμο βέλος σύνδεσης 58">
            <a:extLst>
              <a:ext uri="{FF2B5EF4-FFF2-40B4-BE49-F238E27FC236}">
                <a16:creationId xmlns:a16="http://schemas.microsoft.com/office/drawing/2014/main" id="{7AFDA6E2-953F-B942-81A1-DD68A4D9A39D}"/>
              </a:ext>
            </a:extLst>
          </p:cNvPr>
          <p:cNvCxnSpPr>
            <a:cxnSpLocks/>
          </p:cNvCxnSpPr>
          <p:nvPr/>
        </p:nvCxnSpPr>
        <p:spPr>
          <a:xfrm flipV="1">
            <a:off x="5619136" y="1750142"/>
            <a:ext cx="0" cy="36182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Ευθεία γραμμή σύνδεσης 66">
            <a:extLst>
              <a:ext uri="{FF2B5EF4-FFF2-40B4-BE49-F238E27FC236}">
                <a16:creationId xmlns:a16="http://schemas.microsoft.com/office/drawing/2014/main" id="{6A0D2033-6D3E-9440-87DC-5354FDDC1DEF}"/>
              </a:ext>
            </a:extLst>
          </p:cNvPr>
          <p:cNvCxnSpPr>
            <a:cxnSpLocks/>
          </p:cNvCxnSpPr>
          <p:nvPr/>
        </p:nvCxnSpPr>
        <p:spPr>
          <a:xfrm>
            <a:off x="5633885" y="5604045"/>
            <a:ext cx="0" cy="99340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7" name="Ελεύθερη σχεδίαση 76">
            <a:extLst>
              <a:ext uri="{FF2B5EF4-FFF2-40B4-BE49-F238E27FC236}">
                <a16:creationId xmlns:a16="http://schemas.microsoft.com/office/drawing/2014/main" id="{B8F7AAE2-4E3C-454E-A5CC-AB435FB01F07}"/>
              </a:ext>
            </a:extLst>
          </p:cNvPr>
          <p:cNvSpPr/>
          <p:nvPr/>
        </p:nvSpPr>
        <p:spPr>
          <a:xfrm>
            <a:off x="5260760" y="1840437"/>
            <a:ext cx="835240" cy="175620"/>
          </a:xfrm>
          <a:custGeom>
            <a:avLst/>
            <a:gdLst>
              <a:gd name="connsiteX0" fmla="*/ 0 w 835240"/>
              <a:gd name="connsiteY0" fmla="*/ 175620 h 175620"/>
              <a:gd name="connsiteX1" fmla="*/ 127168 w 835240"/>
              <a:gd name="connsiteY1" fmla="*/ 145341 h 175620"/>
              <a:gd name="connsiteX2" fmla="*/ 381504 w 835240"/>
              <a:gd name="connsiteY2" fmla="*/ 6 h 175620"/>
              <a:gd name="connsiteX3" fmla="*/ 666119 w 835240"/>
              <a:gd name="connsiteY3" fmla="*/ 139286 h 175620"/>
              <a:gd name="connsiteX4" fmla="*/ 823565 w 835240"/>
              <a:gd name="connsiteY4" fmla="*/ 169564 h 175620"/>
              <a:gd name="connsiteX5" fmla="*/ 811454 w 835240"/>
              <a:gd name="connsiteY5" fmla="*/ 163508 h 17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5240" h="175620">
                <a:moveTo>
                  <a:pt x="0" y="175620"/>
                </a:moveTo>
                <a:cubicBezTo>
                  <a:pt x="31792" y="175115"/>
                  <a:pt x="63584" y="174610"/>
                  <a:pt x="127168" y="145341"/>
                </a:cubicBezTo>
                <a:cubicBezTo>
                  <a:pt x="190752" y="116072"/>
                  <a:pt x="291679" y="1015"/>
                  <a:pt x="381504" y="6"/>
                </a:cubicBezTo>
                <a:cubicBezTo>
                  <a:pt x="471329" y="-1003"/>
                  <a:pt x="592442" y="111026"/>
                  <a:pt x="666119" y="139286"/>
                </a:cubicBezTo>
                <a:cubicBezTo>
                  <a:pt x="739796" y="167546"/>
                  <a:pt x="799342" y="165527"/>
                  <a:pt x="823565" y="169564"/>
                </a:cubicBezTo>
                <a:cubicBezTo>
                  <a:pt x="847788" y="173601"/>
                  <a:pt x="829621" y="168554"/>
                  <a:pt x="811454" y="163508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8" name="Ελεύθερη σχεδίαση 77">
            <a:extLst>
              <a:ext uri="{FF2B5EF4-FFF2-40B4-BE49-F238E27FC236}">
                <a16:creationId xmlns:a16="http://schemas.microsoft.com/office/drawing/2014/main" id="{BF60D34B-0329-0949-B8D9-E25E446F51EB}"/>
              </a:ext>
            </a:extLst>
          </p:cNvPr>
          <p:cNvSpPr/>
          <p:nvPr/>
        </p:nvSpPr>
        <p:spPr>
          <a:xfrm>
            <a:off x="5260760" y="1566494"/>
            <a:ext cx="835240" cy="175620"/>
          </a:xfrm>
          <a:custGeom>
            <a:avLst/>
            <a:gdLst>
              <a:gd name="connsiteX0" fmla="*/ 0 w 835240"/>
              <a:gd name="connsiteY0" fmla="*/ 175620 h 175620"/>
              <a:gd name="connsiteX1" fmla="*/ 127168 w 835240"/>
              <a:gd name="connsiteY1" fmla="*/ 145341 h 175620"/>
              <a:gd name="connsiteX2" fmla="*/ 381504 w 835240"/>
              <a:gd name="connsiteY2" fmla="*/ 6 h 175620"/>
              <a:gd name="connsiteX3" fmla="*/ 666119 w 835240"/>
              <a:gd name="connsiteY3" fmla="*/ 139286 h 175620"/>
              <a:gd name="connsiteX4" fmla="*/ 823565 w 835240"/>
              <a:gd name="connsiteY4" fmla="*/ 169564 h 175620"/>
              <a:gd name="connsiteX5" fmla="*/ 811454 w 835240"/>
              <a:gd name="connsiteY5" fmla="*/ 163508 h 17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5240" h="175620">
                <a:moveTo>
                  <a:pt x="0" y="175620"/>
                </a:moveTo>
                <a:cubicBezTo>
                  <a:pt x="31792" y="175115"/>
                  <a:pt x="63584" y="174610"/>
                  <a:pt x="127168" y="145341"/>
                </a:cubicBezTo>
                <a:cubicBezTo>
                  <a:pt x="190752" y="116072"/>
                  <a:pt x="291679" y="1015"/>
                  <a:pt x="381504" y="6"/>
                </a:cubicBezTo>
                <a:cubicBezTo>
                  <a:pt x="471329" y="-1003"/>
                  <a:pt x="592442" y="111026"/>
                  <a:pt x="666119" y="139286"/>
                </a:cubicBezTo>
                <a:cubicBezTo>
                  <a:pt x="739796" y="167546"/>
                  <a:pt x="799342" y="165527"/>
                  <a:pt x="823565" y="169564"/>
                </a:cubicBezTo>
                <a:cubicBezTo>
                  <a:pt x="847788" y="173601"/>
                  <a:pt x="829621" y="168554"/>
                  <a:pt x="811454" y="163508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9" name="Ελεύθερη σχεδίαση 78">
            <a:extLst>
              <a:ext uri="{FF2B5EF4-FFF2-40B4-BE49-F238E27FC236}">
                <a16:creationId xmlns:a16="http://schemas.microsoft.com/office/drawing/2014/main" id="{77E17B5C-CC89-674C-941C-C34608EA0D7B}"/>
              </a:ext>
            </a:extLst>
          </p:cNvPr>
          <p:cNvSpPr/>
          <p:nvPr/>
        </p:nvSpPr>
        <p:spPr>
          <a:xfrm>
            <a:off x="5260760" y="1251570"/>
            <a:ext cx="835240" cy="175620"/>
          </a:xfrm>
          <a:custGeom>
            <a:avLst/>
            <a:gdLst>
              <a:gd name="connsiteX0" fmla="*/ 0 w 835240"/>
              <a:gd name="connsiteY0" fmla="*/ 175620 h 175620"/>
              <a:gd name="connsiteX1" fmla="*/ 127168 w 835240"/>
              <a:gd name="connsiteY1" fmla="*/ 145341 h 175620"/>
              <a:gd name="connsiteX2" fmla="*/ 381504 w 835240"/>
              <a:gd name="connsiteY2" fmla="*/ 6 h 175620"/>
              <a:gd name="connsiteX3" fmla="*/ 666119 w 835240"/>
              <a:gd name="connsiteY3" fmla="*/ 139286 h 175620"/>
              <a:gd name="connsiteX4" fmla="*/ 823565 w 835240"/>
              <a:gd name="connsiteY4" fmla="*/ 169564 h 175620"/>
              <a:gd name="connsiteX5" fmla="*/ 811454 w 835240"/>
              <a:gd name="connsiteY5" fmla="*/ 163508 h 17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5240" h="175620">
                <a:moveTo>
                  <a:pt x="0" y="175620"/>
                </a:moveTo>
                <a:cubicBezTo>
                  <a:pt x="31792" y="175115"/>
                  <a:pt x="63584" y="174610"/>
                  <a:pt x="127168" y="145341"/>
                </a:cubicBezTo>
                <a:cubicBezTo>
                  <a:pt x="190752" y="116072"/>
                  <a:pt x="291679" y="1015"/>
                  <a:pt x="381504" y="6"/>
                </a:cubicBezTo>
                <a:cubicBezTo>
                  <a:pt x="471329" y="-1003"/>
                  <a:pt x="592442" y="111026"/>
                  <a:pt x="666119" y="139286"/>
                </a:cubicBezTo>
                <a:cubicBezTo>
                  <a:pt x="739796" y="167546"/>
                  <a:pt x="799342" y="165527"/>
                  <a:pt x="823565" y="169564"/>
                </a:cubicBezTo>
                <a:cubicBezTo>
                  <a:pt x="847788" y="173601"/>
                  <a:pt x="829621" y="168554"/>
                  <a:pt x="811454" y="163508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0" name="Ευθύγραμμο βέλος σύνδεσης 79">
            <a:extLst>
              <a:ext uri="{FF2B5EF4-FFF2-40B4-BE49-F238E27FC236}">
                <a16:creationId xmlns:a16="http://schemas.microsoft.com/office/drawing/2014/main" id="{737F9662-8F00-374E-9707-7384FFA31EB6}"/>
              </a:ext>
            </a:extLst>
          </p:cNvPr>
          <p:cNvCxnSpPr>
            <a:cxnSpLocks/>
          </p:cNvCxnSpPr>
          <p:nvPr/>
        </p:nvCxnSpPr>
        <p:spPr>
          <a:xfrm flipV="1">
            <a:off x="5486921" y="1463109"/>
            <a:ext cx="0" cy="39053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0777476-BFF9-3A48-9AFF-9083D114ED44}"/>
              </a:ext>
            </a:extLst>
          </p:cNvPr>
          <p:cNvSpPr txBox="1"/>
          <p:nvPr/>
        </p:nvSpPr>
        <p:spPr>
          <a:xfrm>
            <a:off x="7844946" y="1499912"/>
            <a:ext cx="38409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Διεγερμένη </a:t>
            </a:r>
            <a:r>
              <a:rPr lang="el-GR" dirty="0" err="1"/>
              <a:t>Ηλεκτρονιακή</a:t>
            </a:r>
            <a:r>
              <a:rPr lang="el-GR" dirty="0"/>
              <a:t> Κατάσταση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 err="1"/>
              <a:t>Θεμελι</a:t>
            </a:r>
            <a:r>
              <a:rPr lang="en-US" dirty="0" err="1"/>
              <a:t>ώ</a:t>
            </a:r>
            <a:r>
              <a:rPr lang="el-GR" dirty="0" err="1"/>
              <a:t>δης</a:t>
            </a:r>
            <a:r>
              <a:rPr lang="el-GR" dirty="0"/>
              <a:t> </a:t>
            </a:r>
            <a:r>
              <a:rPr lang="el-GR" dirty="0" err="1"/>
              <a:t>Ηλεκτρονιακή</a:t>
            </a:r>
            <a:r>
              <a:rPr lang="el-GR" dirty="0"/>
              <a:t> Κατάσταση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BFC8EAB-FCE8-1E47-B97F-542FF8A95996}"/>
              </a:ext>
            </a:extLst>
          </p:cNvPr>
          <p:cNvSpPr txBox="1"/>
          <p:nvPr/>
        </p:nvSpPr>
        <p:spPr>
          <a:xfrm>
            <a:off x="279921" y="1504480"/>
            <a:ext cx="33881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Οι </a:t>
            </a:r>
            <a:r>
              <a:rPr lang="el-GR" dirty="0" err="1"/>
              <a:t>ηλεκτρονιακ</a:t>
            </a:r>
            <a:r>
              <a:rPr lang="en" dirty="0" err="1"/>
              <a:t>έ</a:t>
            </a:r>
            <a:r>
              <a:rPr lang="el-GR" dirty="0"/>
              <a:t>ς μεταπτώσεις ταχύτατες.</a:t>
            </a:r>
          </a:p>
          <a:p>
            <a:pPr algn="just"/>
            <a:r>
              <a:rPr lang="el-GR" dirty="0"/>
              <a:t>Οι πυρήνες δεν προλαβαίνουν να μετακινηθούν.</a:t>
            </a:r>
          </a:p>
          <a:p>
            <a:pPr algn="just"/>
            <a:r>
              <a:rPr lang="el-GR" u="sng" dirty="0"/>
              <a:t>Διατηρούν την δυναμική τους κατάσταση.</a:t>
            </a:r>
          </a:p>
          <a:p>
            <a:endParaRPr lang="el-GR" u="sng" dirty="0"/>
          </a:p>
          <a:p>
            <a:pPr algn="just"/>
            <a:endParaRPr lang="el-GR" u="sng" dirty="0"/>
          </a:p>
          <a:p>
            <a:pPr algn="just"/>
            <a:r>
              <a:rPr lang="el-GR" b="1" dirty="0"/>
              <a:t>Όμως</a:t>
            </a:r>
            <a:r>
              <a:rPr lang="el-GR" dirty="0"/>
              <a:t>: Η δυναμική κατάσταση μπορεί να εκφραστεί με μια </a:t>
            </a:r>
            <a:r>
              <a:rPr lang="el-GR" u="sng" dirty="0" err="1"/>
              <a:t>κυματοσυνάρτηση</a:t>
            </a:r>
            <a:r>
              <a:rPr lang="el-GR" dirty="0"/>
              <a:t>, η οποία κατά συνέπεια δεν μεταβάλλεται.</a:t>
            </a:r>
          </a:p>
          <a:p>
            <a:pPr algn="just"/>
            <a:endParaRPr lang="el-GR" dirty="0"/>
          </a:p>
          <a:p>
            <a:pPr algn="just"/>
            <a:r>
              <a:rPr lang="el-GR" b="1" dirty="0"/>
              <a:t>Συνεπώς:</a:t>
            </a:r>
            <a:r>
              <a:rPr lang="el-GR" dirty="0"/>
              <a:t> Η </a:t>
            </a:r>
            <a:r>
              <a:rPr lang="el-GR" u="sng" dirty="0"/>
              <a:t>πιο πιθανή</a:t>
            </a:r>
            <a:r>
              <a:rPr lang="el-GR" dirty="0"/>
              <a:t> μετάβαση είναι αυτή όπου η </a:t>
            </a:r>
            <a:r>
              <a:rPr lang="el-GR" u="sng" dirty="0" err="1"/>
              <a:t>κυματοσυνάρτηση</a:t>
            </a:r>
            <a:r>
              <a:rPr lang="el-GR" u="sng" dirty="0"/>
              <a:t> της διεγερμένης κατάστασης ‘μοιάζει’ περισσότερο με την θεμελιώδη.</a:t>
            </a:r>
          </a:p>
        </p:txBody>
      </p:sp>
      <p:sp>
        <p:nvSpPr>
          <p:cNvPr id="85" name="Rectangle: Rounded Corners 80">
            <a:extLst>
              <a:ext uri="{FF2B5EF4-FFF2-40B4-BE49-F238E27FC236}">
                <a16:creationId xmlns:a16="http://schemas.microsoft.com/office/drawing/2014/main" id="{C98E84BB-B8C6-084C-A280-678CE813770E}"/>
              </a:ext>
            </a:extLst>
          </p:cNvPr>
          <p:cNvSpPr/>
          <p:nvPr/>
        </p:nvSpPr>
        <p:spPr>
          <a:xfrm>
            <a:off x="168612" y="1402879"/>
            <a:ext cx="3588152" cy="5317575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Εικόνα 25" descr="Εικόνα που περιέχει βέ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99928CCF-7540-EE44-BF0C-CB31F125B2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63" r="19976" b="69812"/>
          <a:stretch/>
        </p:blipFill>
        <p:spPr>
          <a:xfrm>
            <a:off x="4735847" y="1285467"/>
            <a:ext cx="3055224" cy="2264050"/>
          </a:xfrm>
          <a:prstGeom prst="rect">
            <a:avLst/>
          </a:prstGeom>
        </p:spPr>
      </p:pic>
      <p:sp>
        <p:nvSpPr>
          <p:cNvPr id="90" name="Ελεύθερη σχεδίαση 89">
            <a:extLst>
              <a:ext uri="{FF2B5EF4-FFF2-40B4-BE49-F238E27FC236}">
                <a16:creationId xmlns:a16="http://schemas.microsoft.com/office/drawing/2014/main" id="{F688E16E-3795-5E4D-AF2A-E57B7B02DB12}"/>
              </a:ext>
            </a:extLst>
          </p:cNvPr>
          <p:cNvSpPr/>
          <p:nvPr/>
        </p:nvSpPr>
        <p:spPr>
          <a:xfrm>
            <a:off x="5260760" y="2537216"/>
            <a:ext cx="835240" cy="175620"/>
          </a:xfrm>
          <a:custGeom>
            <a:avLst/>
            <a:gdLst>
              <a:gd name="connsiteX0" fmla="*/ 0 w 835240"/>
              <a:gd name="connsiteY0" fmla="*/ 175620 h 175620"/>
              <a:gd name="connsiteX1" fmla="*/ 127168 w 835240"/>
              <a:gd name="connsiteY1" fmla="*/ 145341 h 175620"/>
              <a:gd name="connsiteX2" fmla="*/ 381504 w 835240"/>
              <a:gd name="connsiteY2" fmla="*/ 6 h 175620"/>
              <a:gd name="connsiteX3" fmla="*/ 666119 w 835240"/>
              <a:gd name="connsiteY3" fmla="*/ 139286 h 175620"/>
              <a:gd name="connsiteX4" fmla="*/ 823565 w 835240"/>
              <a:gd name="connsiteY4" fmla="*/ 169564 h 175620"/>
              <a:gd name="connsiteX5" fmla="*/ 811454 w 835240"/>
              <a:gd name="connsiteY5" fmla="*/ 163508 h 17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5240" h="175620">
                <a:moveTo>
                  <a:pt x="0" y="175620"/>
                </a:moveTo>
                <a:cubicBezTo>
                  <a:pt x="31792" y="175115"/>
                  <a:pt x="63584" y="174610"/>
                  <a:pt x="127168" y="145341"/>
                </a:cubicBezTo>
                <a:cubicBezTo>
                  <a:pt x="190752" y="116072"/>
                  <a:pt x="291679" y="1015"/>
                  <a:pt x="381504" y="6"/>
                </a:cubicBezTo>
                <a:cubicBezTo>
                  <a:pt x="471329" y="-1003"/>
                  <a:pt x="592442" y="111026"/>
                  <a:pt x="666119" y="139286"/>
                </a:cubicBezTo>
                <a:cubicBezTo>
                  <a:pt x="739796" y="167546"/>
                  <a:pt x="799342" y="165527"/>
                  <a:pt x="823565" y="169564"/>
                </a:cubicBezTo>
                <a:cubicBezTo>
                  <a:pt x="847788" y="173601"/>
                  <a:pt x="829621" y="168554"/>
                  <a:pt x="811454" y="163508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1" name="Ελεύθερη σχεδίαση 90">
            <a:extLst>
              <a:ext uri="{FF2B5EF4-FFF2-40B4-BE49-F238E27FC236}">
                <a16:creationId xmlns:a16="http://schemas.microsoft.com/office/drawing/2014/main" id="{A6410F2A-9FF0-C946-BD83-FF07679674C2}"/>
              </a:ext>
            </a:extLst>
          </p:cNvPr>
          <p:cNvSpPr/>
          <p:nvPr/>
        </p:nvSpPr>
        <p:spPr>
          <a:xfrm>
            <a:off x="5260760" y="2763072"/>
            <a:ext cx="835240" cy="175620"/>
          </a:xfrm>
          <a:custGeom>
            <a:avLst/>
            <a:gdLst>
              <a:gd name="connsiteX0" fmla="*/ 0 w 835240"/>
              <a:gd name="connsiteY0" fmla="*/ 175620 h 175620"/>
              <a:gd name="connsiteX1" fmla="*/ 127168 w 835240"/>
              <a:gd name="connsiteY1" fmla="*/ 145341 h 175620"/>
              <a:gd name="connsiteX2" fmla="*/ 381504 w 835240"/>
              <a:gd name="connsiteY2" fmla="*/ 6 h 175620"/>
              <a:gd name="connsiteX3" fmla="*/ 666119 w 835240"/>
              <a:gd name="connsiteY3" fmla="*/ 139286 h 175620"/>
              <a:gd name="connsiteX4" fmla="*/ 823565 w 835240"/>
              <a:gd name="connsiteY4" fmla="*/ 169564 h 175620"/>
              <a:gd name="connsiteX5" fmla="*/ 811454 w 835240"/>
              <a:gd name="connsiteY5" fmla="*/ 163508 h 17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5240" h="175620">
                <a:moveTo>
                  <a:pt x="0" y="175620"/>
                </a:moveTo>
                <a:cubicBezTo>
                  <a:pt x="31792" y="175115"/>
                  <a:pt x="63584" y="174610"/>
                  <a:pt x="127168" y="145341"/>
                </a:cubicBezTo>
                <a:cubicBezTo>
                  <a:pt x="190752" y="116072"/>
                  <a:pt x="291679" y="1015"/>
                  <a:pt x="381504" y="6"/>
                </a:cubicBezTo>
                <a:cubicBezTo>
                  <a:pt x="471329" y="-1003"/>
                  <a:pt x="592442" y="111026"/>
                  <a:pt x="666119" y="139286"/>
                </a:cubicBezTo>
                <a:cubicBezTo>
                  <a:pt x="739796" y="167546"/>
                  <a:pt x="799342" y="165527"/>
                  <a:pt x="823565" y="169564"/>
                </a:cubicBezTo>
                <a:cubicBezTo>
                  <a:pt x="847788" y="173601"/>
                  <a:pt x="829621" y="168554"/>
                  <a:pt x="811454" y="163508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2" name="Ελεύθερη σχεδίαση 91">
            <a:extLst>
              <a:ext uri="{FF2B5EF4-FFF2-40B4-BE49-F238E27FC236}">
                <a16:creationId xmlns:a16="http://schemas.microsoft.com/office/drawing/2014/main" id="{22B900C4-3719-664E-8F54-11DE3CEAF044}"/>
              </a:ext>
            </a:extLst>
          </p:cNvPr>
          <p:cNvSpPr/>
          <p:nvPr/>
        </p:nvSpPr>
        <p:spPr>
          <a:xfrm>
            <a:off x="5260760" y="3046151"/>
            <a:ext cx="835240" cy="175620"/>
          </a:xfrm>
          <a:custGeom>
            <a:avLst/>
            <a:gdLst>
              <a:gd name="connsiteX0" fmla="*/ 0 w 835240"/>
              <a:gd name="connsiteY0" fmla="*/ 175620 h 175620"/>
              <a:gd name="connsiteX1" fmla="*/ 127168 w 835240"/>
              <a:gd name="connsiteY1" fmla="*/ 145341 h 175620"/>
              <a:gd name="connsiteX2" fmla="*/ 381504 w 835240"/>
              <a:gd name="connsiteY2" fmla="*/ 6 h 175620"/>
              <a:gd name="connsiteX3" fmla="*/ 666119 w 835240"/>
              <a:gd name="connsiteY3" fmla="*/ 139286 h 175620"/>
              <a:gd name="connsiteX4" fmla="*/ 823565 w 835240"/>
              <a:gd name="connsiteY4" fmla="*/ 169564 h 175620"/>
              <a:gd name="connsiteX5" fmla="*/ 811454 w 835240"/>
              <a:gd name="connsiteY5" fmla="*/ 163508 h 17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5240" h="175620">
                <a:moveTo>
                  <a:pt x="0" y="175620"/>
                </a:moveTo>
                <a:cubicBezTo>
                  <a:pt x="31792" y="175115"/>
                  <a:pt x="63584" y="174610"/>
                  <a:pt x="127168" y="145341"/>
                </a:cubicBezTo>
                <a:cubicBezTo>
                  <a:pt x="190752" y="116072"/>
                  <a:pt x="291679" y="1015"/>
                  <a:pt x="381504" y="6"/>
                </a:cubicBezTo>
                <a:cubicBezTo>
                  <a:pt x="471329" y="-1003"/>
                  <a:pt x="592442" y="111026"/>
                  <a:pt x="666119" y="139286"/>
                </a:cubicBezTo>
                <a:cubicBezTo>
                  <a:pt x="739796" y="167546"/>
                  <a:pt x="799342" y="165527"/>
                  <a:pt x="823565" y="169564"/>
                </a:cubicBezTo>
                <a:cubicBezTo>
                  <a:pt x="847788" y="173601"/>
                  <a:pt x="829621" y="168554"/>
                  <a:pt x="811454" y="163508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4" name="Ορθογώνιο 103">
            <a:extLst>
              <a:ext uri="{FF2B5EF4-FFF2-40B4-BE49-F238E27FC236}">
                <a16:creationId xmlns:a16="http://schemas.microsoft.com/office/drawing/2014/main" id="{F0DD36F0-3B68-2D4F-B99C-E7DC465FECAD}"/>
              </a:ext>
            </a:extLst>
          </p:cNvPr>
          <p:cNvSpPr/>
          <p:nvPr/>
        </p:nvSpPr>
        <p:spPr>
          <a:xfrm>
            <a:off x="4356101" y="1143000"/>
            <a:ext cx="2235200" cy="49867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noFill/>
            </a:endParaRPr>
          </a:p>
        </p:txBody>
      </p:sp>
      <p:sp>
        <p:nvSpPr>
          <p:cNvPr id="105" name="Ορθογώνιο 104">
            <a:extLst>
              <a:ext uri="{FF2B5EF4-FFF2-40B4-BE49-F238E27FC236}">
                <a16:creationId xmlns:a16="http://schemas.microsoft.com/office/drawing/2014/main" id="{2DE8D385-AD66-694C-B692-0A3409A7B276}"/>
              </a:ext>
            </a:extLst>
          </p:cNvPr>
          <p:cNvSpPr/>
          <p:nvPr/>
        </p:nvSpPr>
        <p:spPr>
          <a:xfrm>
            <a:off x="4356100" y="2426982"/>
            <a:ext cx="2469583" cy="36933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noFill/>
            </a:endParaRPr>
          </a:p>
        </p:txBody>
      </p:sp>
      <p:cxnSp>
        <p:nvCxnSpPr>
          <p:cNvPr id="25" name="Ευθεία γραμμή σύνδεσης 24">
            <a:extLst>
              <a:ext uri="{FF2B5EF4-FFF2-40B4-BE49-F238E27FC236}">
                <a16:creationId xmlns:a16="http://schemas.microsoft.com/office/drawing/2014/main" id="{9CF57556-59B6-4045-B376-0273ACB0F484}"/>
              </a:ext>
            </a:extLst>
          </p:cNvPr>
          <p:cNvCxnSpPr>
            <a:cxnSpLocks/>
          </p:cNvCxnSpPr>
          <p:nvPr/>
        </p:nvCxnSpPr>
        <p:spPr>
          <a:xfrm>
            <a:off x="5764161" y="2125459"/>
            <a:ext cx="0" cy="448385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E483DBE-2F41-AC4B-B9A3-B8647771EBB9}"/>
              </a:ext>
            </a:extLst>
          </p:cNvPr>
          <p:cNvSpPr txBox="1"/>
          <p:nvPr/>
        </p:nvSpPr>
        <p:spPr>
          <a:xfrm>
            <a:off x="5458608" y="6510286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r>
              <a:rPr lang="en-US" dirty="0"/>
              <a:t>R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9BD055D-75E2-6942-B3A1-CCDF3563DC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437" y="5200650"/>
            <a:ext cx="3976401" cy="157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3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90" grpId="0" animBg="1"/>
      <p:bldP spid="91" grpId="0" animBg="1"/>
      <p:bldP spid="92" grpId="0" animBg="1"/>
      <p:bldP spid="104" grpId="0" animBg="1"/>
      <p:bldP spid="1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>
            <a:extLst>
              <a:ext uri="{FF2B5EF4-FFF2-40B4-BE49-F238E27FC236}">
                <a16:creationId xmlns:a16="http://schemas.microsoft.com/office/drawing/2014/main" id="{D8E3A088-2518-AC45-BB5C-0D4014963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846" y="2216317"/>
            <a:ext cx="6608467" cy="4580679"/>
          </a:xfrm>
          <a:prstGeom prst="rect">
            <a:avLst/>
          </a:prstGeom>
        </p:spPr>
      </p:pic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0A2DC72-FDFD-8345-B15F-E277F816E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577" y="1392405"/>
            <a:ext cx="5157787" cy="823912"/>
          </a:xfrm>
        </p:spPr>
        <p:txBody>
          <a:bodyPr/>
          <a:lstStyle/>
          <a:p>
            <a:pPr algn="ctr"/>
            <a:r>
              <a:rPr lang="el-GR" dirty="0"/>
              <a:t>Μίξη</a:t>
            </a:r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A355B4F0-3B08-444E-A9DE-B803EE1469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" t="8431" r="11865" b="5414"/>
          <a:stretch/>
        </p:blipFill>
        <p:spPr>
          <a:xfrm>
            <a:off x="6096000" y="2490922"/>
            <a:ext cx="5356437" cy="4031468"/>
          </a:xfrm>
          <a:prstGeom prst="rect">
            <a:avLst/>
          </a:prstGeom>
        </p:spPr>
      </p:pic>
      <p:sp>
        <p:nvSpPr>
          <p:cNvPr id="13" name="Τίτλος 1">
            <a:extLst>
              <a:ext uri="{FF2B5EF4-FFF2-40B4-BE49-F238E27FC236}">
                <a16:creationId xmlns:a16="http://schemas.microsoft.com/office/drawing/2014/main" id="{164C3FFF-B8BD-5C4C-BF04-FC0AD0C24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77" y="4014"/>
            <a:ext cx="4913454" cy="1325563"/>
          </a:xfrm>
        </p:spPr>
        <p:txBody>
          <a:bodyPr>
            <a:normAutofit/>
          </a:bodyPr>
          <a:lstStyle/>
          <a:p>
            <a:r>
              <a:rPr lang="el-GR" b="1" u="sng" dirty="0"/>
              <a:t>Αρχή </a:t>
            </a:r>
            <a:r>
              <a:rPr lang="en-US" b="1" u="sng" dirty="0"/>
              <a:t>Franck-Condon</a:t>
            </a:r>
            <a:endParaRPr lang="el-GR" b="1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F7D4E6-86EB-8B4C-8F89-919E8868A8AF}"/>
              </a:ext>
            </a:extLst>
          </p:cNvPr>
          <p:cNvSpPr txBox="1"/>
          <p:nvPr/>
        </p:nvSpPr>
        <p:spPr>
          <a:xfrm>
            <a:off x="1355349" y="4931738"/>
            <a:ext cx="123772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                 1</a:t>
            </a:r>
          </a:p>
          <a:p>
            <a:r>
              <a:rPr lang="el-GR" dirty="0">
                <a:solidFill>
                  <a:srgbClr val="FF0000"/>
                </a:solidFill>
              </a:rPr>
              <a:t>          2</a:t>
            </a:r>
          </a:p>
          <a:p>
            <a:endParaRPr lang="el-GR" sz="500" dirty="0">
              <a:solidFill>
                <a:srgbClr val="FF0000"/>
              </a:solidFill>
            </a:endParaRPr>
          </a:p>
          <a:p>
            <a:r>
              <a:rPr lang="el-GR" dirty="0">
                <a:solidFill>
                  <a:srgbClr val="FF0000"/>
                </a:solidFill>
              </a:rPr>
              <a:t> 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7CA615-68F4-4642-8ABA-C1210E9D7A64}"/>
              </a:ext>
            </a:extLst>
          </p:cNvPr>
          <p:cNvSpPr txBox="1"/>
          <p:nvPr/>
        </p:nvSpPr>
        <p:spPr>
          <a:xfrm>
            <a:off x="2093495" y="3677449"/>
            <a:ext cx="1427549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                     1</a:t>
            </a:r>
          </a:p>
          <a:p>
            <a:endParaRPr lang="el-GR" dirty="0">
              <a:solidFill>
                <a:schemeClr val="accent1"/>
              </a:solidFill>
            </a:endParaRPr>
          </a:p>
          <a:p>
            <a:endParaRPr lang="el-GR" dirty="0">
              <a:solidFill>
                <a:schemeClr val="accent1"/>
              </a:solidFill>
            </a:endParaRPr>
          </a:p>
          <a:p>
            <a:endParaRPr lang="el-GR" dirty="0">
              <a:solidFill>
                <a:schemeClr val="accent1"/>
              </a:solidFill>
            </a:endParaRPr>
          </a:p>
          <a:p>
            <a:r>
              <a:rPr lang="el-GR" dirty="0">
                <a:solidFill>
                  <a:schemeClr val="accent1"/>
                </a:solidFill>
              </a:rPr>
              <a:t>           2</a:t>
            </a:r>
          </a:p>
          <a:p>
            <a:endParaRPr lang="el-GR" sz="500" dirty="0">
              <a:solidFill>
                <a:schemeClr val="accent1"/>
              </a:solidFill>
            </a:endParaRPr>
          </a:p>
          <a:p>
            <a:endParaRPr lang="el-GR" dirty="0">
              <a:solidFill>
                <a:schemeClr val="accent1"/>
              </a:solidFill>
            </a:endParaRPr>
          </a:p>
          <a:p>
            <a:endParaRPr lang="el-GR" sz="600" dirty="0">
              <a:solidFill>
                <a:schemeClr val="accent1"/>
              </a:solidFill>
            </a:endParaRPr>
          </a:p>
          <a:p>
            <a:r>
              <a:rPr lang="el-GR" dirty="0">
                <a:solidFill>
                  <a:schemeClr val="accent1"/>
                </a:solidFill>
              </a:rPr>
              <a:t> 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414C33-C6BD-354D-B76C-16BF33EF9AA9}"/>
              </a:ext>
            </a:extLst>
          </p:cNvPr>
          <p:cNvSpPr txBox="1"/>
          <p:nvPr/>
        </p:nvSpPr>
        <p:spPr>
          <a:xfrm>
            <a:off x="3128211" y="2758504"/>
            <a:ext cx="1616107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</a:rPr>
              <a:t>                        1</a:t>
            </a:r>
          </a:p>
          <a:p>
            <a:endParaRPr lang="el-GR" dirty="0">
              <a:solidFill>
                <a:srgbClr val="00B050"/>
              </a:solidFill>
            </a:endParaRPr>
          </a:p>
          <a:p>
            <a:endParaRPr lang="el-GR" dirty="0">
              <a:solidFill>
                <a:srgbClr val="00B050"/>
              </a:solidFill>
            </a:endParaRPr>
          </a:p>
          <a:p>
            <a:endParaRPr lang="el-GR" dirty="0">
              <a:solidFill>
                <a:srgbClr val="00B050"/>
              </a:solidFill>
            </a:endParaRPr>
          </a:p>
          <a:p>
            <a:endParaRPr lang="el-GR" dirty="0">
              <a:solidFill>
                <a:srgbClr val="00B050"/>
              </a:solidFill>
            </a:endParaRPr>
          </a:p>
          <a:p>
            <a:endParaRPr lang="el-GR" sz="1400" dirty="0">
              <a:solidFill>
                <a:srgbClr val="00B050"/>
              </a:solidFill>
            </a:endParaRPr>
          </a:p>
          <a:p>
            <a:endParaRPr lang="el-GR" dirty="0">
              <a:solidFill>
                <a:srgbClr val="00B050"/>
              </a:solidFill>
            </a:endParaRPr>
          </a:p>
          <a:p>
            <a:r>
              <a:rPr lang="el-GR" dirty="0">
                <a:solidFill>
                  <a:srgbClr val="00B050"/>
                </a:solidFill>
              </a:rPr>
              <a:t>           2</a:t>
            </a:r>
          </a:p>
          <a:p>
            <a:endParaRPr lang="el-GR" sz="500" dirty="0">
              <a:solidFill>
                <a:srgbClr val="00B050"/>
              </a:solidFill>
            </a:endParaRPr>
          </a:p>
          <a:p>
            <a:endParaRPr lang="el-GR" dirty="0">
              <a:solidFill>
                <a:srgbClr val="00B050"/>
              </a:solidFill>
            </a:endParaRPr>
          </a:p>
          <a:p>
            <a:endParaRPr lang="el-GR" sz="600" dirty="0">
              <a:solidFill>
                <a:srgbClr val="00B050"/>
              </a:solidFill>
            </a:endParaRPr>
          </a:p>
          <a:p>
            <a:r>
              <a:rPr lang="el-GR" dirty="0">
                <a:solidFill>
                  <a:srgbClr val="00B050"/>
                </a:solidFill>
              </a:rPr>
              <a:t>3</a:t>
            </a:r>
          </a:p>
        </p:txBody>
      </p:sp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E3220D8B-A68B-B14D-BBA5-572B53538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16" y="2514701"/>
            <a:ext cx="5182321" cy="398390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3553694-B3D9-3B4D-A07C-C720F647B445}"/>
              </a:ext>
            </a:extLst>
          </p:cNvPr>
          <p:cNvSpPr txBox="1"/>
          <p:nvPr/>
        </p:nvSpPr>
        <p:spPr>
          <a:xfrm>
            <a:off x="8150417" y="2553235"/>
            <a:ext cx="2674202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                                         1   </a:t>
            </a:r>
          </a:p>
          <a:p>
            <a:r>
              <a:rPr lang="el-GR" dirty="0">
                <a:solidFill>
                  <a:schemeClr val="accent1"/>
                </a:solidFill>
              </a:rPr>
              <a:t>                           2</a:t>
            </a:r>
          </a:p>
          <a:p>
            <a:endParaRPr lang="el-GR" dirty="0">
              <a:solidFill>
                <a:schemeClr val="accent1"/>
              </a:solidFill>
            </a:endParaRPr>
          </a:p>
          <a:p>
            <a:endParaRPr lang="el-GR" sz="1600" dirty="0">
              <a:solidFill>
                <a:schemeClr val="accent1"/>
              </a:solidFill>
            </a:endParaRPr>
          </a:p>
          <a:p>
            <a:endParaRPr lang="el-GR" sz="1600" dirty="0">
              <a:solidFill>
                <a:schemeClr val="accent1"/>
              </a:solidFill>
            </a:endParaRPr>
          </a:p>
          <a:p>
            <a:endParaRPr lang="el-GR" dirty="0">
              <a:solidFill>
                <a:schemeClr val="accent1"/>
              </a:solidFill>
            </a:endParaRPr>
          </a:p>
          <a:p>
            <a:endParaRPr lang="el-GR" dirty="0">
              <a:solidFill>
                <a:schemeClr val="accent1"/>
              </a:solidFill>
            </a:endParaRPr>
          </a:p>
          <a:p>
            <a:endParaRPr lang="el-GR" sz="1400" dirty="0">
              <a:solidFill>
                <a:schemeClr val="accent1"/>
              </a:solidFill>
            </a:endParaRPr>
          </a:p>
          <a:p>
            <a:endParaRPr lang="el-GR" sz="1400" dirty="0">
              <a:solidFill>
                <a:schemeClr val="accent1"/>
              </a:solidFill>
            </a:endParaRPr>
          </a:p>
          <a:p>
            <a:endParaRPr lang="el-GR" sz="1000" dirty="0">
              <a:solidFill>
                <a:schemeClr val="accent1"/>
              </a:solidFill>
            </a:endParaRPr>
          </a:p>
          <a:p>
            <a:r>
              <a:rPr lang="el-GR" dirty="0">
                <a:solidFill>
                  <a:schemeClr val="accent1"/>
                </a:solidFill>
              </a:rPr>
              <a:t>             3</a:t>
            </a:r>
          </a:p>
          <a:p>
            <a:endParaRPr lang="el-GR" sz="500" dirty="0">
              <a:solidFill>
                <a:schemeClr val="accent1"/>
              </a:solidFill>
            </a:endParaRPr>
          </a:p>
          <a:p>
            <a:endParaRPr lang="el-GR" sz="700" dirty="0">
              <a:solidFill>
                <a:schemeClr val="accent1"/>
              </a:solidFill>
            </a:endParaRPr>
          </a:p>
          <a:p>
            <a:endParaRPr lang="el-GR" sz="600" dirty="0">
              <a:solidFill>
                <a:schemeClr val="accent1"/>
              </a:solidFill>
            </a:endParaRPr>
          </a:p>
          <a:p>
            <a:r>
              <a:rPr lang="el-GR" dirty="0">
                <a:solidFill>
                  <a:schemeClr val="accent1"/>
                </a:solidFill>
              </a:rPr>
              <a:t> 4</a:t>
            </a:r>
          </a:p>
        </p:txBody>
      </p:sp>
      <p:sp>
        <p:nvSpPr>
          <p:cNvPr id="15" name="Θέση κειμένου 6">
            <a:extLst>
              <a:ext uri="{FF2B5EF4-FFF2-40B4-BE49-F238E27FC236}">
                <a16:creationId xmlns:a16="http://schemas.microsoft.com/office/drawing/2014/main" id="{8984D132-7CC7-214B-AD8A-F31AB7188C20}"/>
              </a:ext>
            </a:extLst>
          </p:cNvPr>
          <p:cNvSpPr txBox="1">
            <a:spLocks/>
          </p:cNvSpPr>
          <p:nvPr/>
        </p:nvSpPr>
        <p:spPr>
          <a:xfrm>
            <a:off x="6464898" y="1392405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accent1"/>
                </a:solidFill>
              </a:rPr>
              <a:t>K</a:t>
            </a:r>
            <a:r>
              <a:rPr lang="el-GR">
                <a:solidFill>
                  <a:schemeClr val="accent1"/>
                </a:solidFill>
              </a:rPr>
              <a:t>αρβοκυανίνη σε υψηλή συγκέντρωση</a:t>
            </a:r>
            <a:endParaRPr lang="en-US" dirty="0">
              <a:solidFill>
                <a:schemeClr val="accent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011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B20114-DAF3-4609-A183-CB6C489A77D1}"/>
              </a:ext>
            </a:extLst>
          </p:cNvPr>
          <p:cNvSpPr/>
          <p:nvPr/>
        </p:nvSpPr>
        <p:spPr>
          <a:xfrm>
            <a:off x="0" y="0"/>
            <a:ext cx="12192000" cy="7019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2E3A66-99E1-48A4-BE7F-35C8EA0D66BF}"/>
              </a:ext>
            </a:extLst>
          </p:cNvPr>
          <p:cNvSpPr txBox="1"/>
          <p:nvPr/>
        </p:nvSpPr>
        <p:spPr>
          <a:xfrm>
            <a:off x="1577294" y="95511"/>
            <a:ext cx="9037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Βαθμοί Ελευθερίας</a:t>
            </a:r>
            <a:r>
              <a:rPr lang="en-US" sz="2800" b="1" dirty="0"/>
              <a:t> </a:t>
            </a:r>
            <a:r>
              <a:rPr lang="el-GR" sz="2800" b="1" dirty="0"/>
              <a:t>Γραμμικών και Μη-Γραμμικών Μορίων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1A80F5-3558-4D55-880B-4C3153070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7" y="1058718"/>
            <a:ext cx="10722864" cy="546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49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E35FDA-64F9-184F-A40D-40DD124AC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700" y="0"/>
            <a:ext cx="10515600" cy="1325563"/>
          </a:xfrm>
        </p:spPr>
        <p:txBody>
          <a:bodyPr>
            <a:normAutofit/>
          </a:bodyPr>
          <a:lstStyle/>
          <a:p>
            <a:r>
              <a:rPr lang="el-GR" b="1" u="sng" dirty="0"/>
              <a:t>Νόμος </a:t>
            </a:r>
            <a:r>
              <a:rPr lang="en-US" b="1" u="sng" dirty="0"/>
              <a:t>Beer-Lambert</a:t>
            </a:r>
            <a:endParaRPr lang="el-GR" b="1" u="sng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2E35E3-D0A4-8A47-BC22-55B2F16CA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326" y="1467722"/>
            <a:ext cx="3151613" cy="534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500" dirty="0" err="1"/>
              <a:t>Απορροφητικ</a:t>
            </a:r>
            <a:r>
              <a:rPr lang="en-US" sz="2500" dirty="0" err="1"/>
              <a:t>ό</a:t>
            </a:r>
            <a:r>
              <a:rPr lang="el-GR" sz="2500" dirty="0" err="1"/>
              <a:t>τητα</a:t>
            </a:r>
            <a:r>
              <a:rPr lang="el-GR" sz="2500" dirty="0"/>
              <a:t> (Α)</a:t>
            </a:r>
          </a:p>
          <a:p>
            <a:pPr marL="0" indent="0">
              <a:buNone/>
            </a:pPr>
            <a:endParaRPr lang="el-GR" sz="2700" dirty="0"/>
          </a:p>
          <a:p>
            <a:pPr marL="0" indent="0">
              <a:buNone/>
            </a:pPr>
            <a:endParaRPr lang="el-GR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AA950-9811-274F-A943-1020D2389114}"/>
              </a:ext>
            </a:extLst>
          </p:cNvPr>
          <p:cNvSpPr txBox="1"/>
          <p:nvPr/>
        </p:nvSpPr>
        <p:spPr>
          <a:xfrm>
            <a:off x="8059568" y="1690688"/>
            <a:ext cx="2857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A = </a:t>
            </a:r>
            <a:r>
              <a:rPr lang="el-GR" sz="5400" dirty="0">
                <a:solidFill>
                  <a:srgbClr val="00B050"/>
                </a:solidFill>
              </a:rPr>
              <a:t>ε</a:t>
            </a:r>
            <a:r>
              <a:rPr lang="el-GR" sz="5400" dirty="0"/>
              <a:t> </a:t>
            </a:r>
            <a:r>
              <a:rPr lang="en-US" sz="5400" dirty="0">
                <a:solidFill>
                  <a:srgbClr val="FF0000"/>
                </a:solidFill>
              </a:rPr>
              <a:t>b</a:t>
            </a:r>
            <a:r>
              <a:rPr lang="en-US" sz="5400" dirty="0"/>
              <a:t> </a:t>
            </a:r>
            <a:r>
              <a:rPr lang="en-US" sz="5400" dirty="0">
                <a:solidFill>
                  <a:schemeClr val="accent1"/>
                </a:solidFill>
              </a:rPr>
              <a:t>c</a:t>
            </a:r>
            <a:endParaRPr lang="el-GR" sz="54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2728B1-4613-8D43-AC9F-1819D8BA0415}"/>
              </a:ext>
            </a:extLst>
          </p:cNvPr>
          <p:cNvSpPr txBox="1"/>
          <p:nvPr/>
        </p:nvSpPr>
        <p:spPr>
          <a:xfrm>
            <a:off x="3835394" y="506888"/>
            <a:ext cx="2857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A = </a:t>
            </a:r>
            <a:r>
              <a:rPr lang="el-GR" sz="5400" dirty="0"/>
              <a:t>-</a:t>
            </a:r>
            <a:r>
              <a:rPr lang="en-US" sz="5400" dirty="0"/>
              <a:t>log T</a:t>
            </a:r>
            <a:endParaRPr lang="el-GR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6090AE-4301-3245-B536-F4BC1B7BA7B3}"/>
              </a:ext>
            </a:extLst>
          </p:cNvPr>
          <p:cNvSpPr txBox="1"/>
          <p:nvPr/>
        </p:nvSpPr>
        <p:spPr>
          <a:xfrm>
            <a:off x="340386" y="529669"/>
            <a:ext cx="2857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T = I/I</a:t>
            </a:r>
            <a:r>
              <a:rPr lang="en-US" sz="5400" baseline="-25000" dirty="0"/>
              <a:t>o</a:t>
            </a:r>
            <a:endParaRPr lang="el-GR" sz="5400" baseline="-25000" dirty="0"/>
          </a:p>
        </p:txBody>
      </p:sp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E86F803A-D79B-634E-A391-A6A37776296D}"/>
              </a:ext>
            </a:extLst>
          </p:cNvPr>
          <p:cNvSpPr txBox="1">
            <a:spLocks/>
          </p:cNvSpPr>
          <p:nvPr/>
        </p:nvSpPr>
        <p:spPr>
          <a:xfrm>
            <a:off x="13551" y="1394270"/>
            <a:ext cx="3530871" cy="274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500" dirty="0"/>
              <a:t>Διαπερατότητα (Τ)</a:t>
            </a:r>
          </a:p>
          <a:p>
            <a:pPr marL="0" indent="0">
              <a:buNone/>
            </a:pPr>
            <a:endParaRPr lang="el-GR" sz="2500" dirty="0"/>
          </a:p>
          <a:p>
            <a:pPr marL="0" indent="0">
              <a:buNone/>
            </a:pPr>
            <a:r>
              <a:rPr lang="el-GR" sz="2400" dirty="0"/>
              <a:t>Ι: Ένταση Ακτινοβολίας στον Ανιχνευτή όταν (</a:t>
            </a:r>
            <a:r>
              <a:rPr lang="el-GR" sz="2400" dirty="0" err="1"/>
              <a:t>Δ+δ</a:t>
            </a:r>
            <a:r>
              <a:rPr lang="el-GR" sz="2400" dirty="0"/>
              <a:t>)</a:t>
            </a:r>
          </a:p>
          <a:p>
            <a:pPr marL="0" indent="0">
              <a:buNone/>
            </a:pPr>
            <a:r>
              <a:rPr lang="el-GR" sz="2500" dirty="0" err="1"/>
              <a:t>Ι</a:t>
            </a:r>
            <a:r>
              <a:rPr lang="el-GR" sz="2500" baseline="-25000" dirty="0" err="1"/>
              <a:t>ο</a:t>
            </a:r>
            <a:r>
              <a:rPr lang="el-GR" sz="2500" dirty="0"/>
              <a:t>: Ένταση Ακτινοβολίας στον Ανιχνευτή όταν Δ</a:t>
            </a:r>
          </a:p>
        </p:txBody>
      </p:sp>
      <p:sp>
        <p:nvSpPr>
          <p:cNvPr id="8" name="Θέση περιεχομένου 2">
            <a:extLst>
              <a:ext uri="{FF2B5EF4-FFF2-40B4-BE49-F238E27FC236}">
                <a16:creationId xmlns:a16="http://schemas.microsoft.com/office/drawing/2014/main" id="{0877CF99-1244-684A-9657-0CC2511584FF}"/>
              </a:ext>
            </a:extLst>
          </p:cNvPr>
          <p:cNvSpPr txBox="1">
            <a:spLocks/>
          </p:cNvSpPr>
          <p:nvPr/>
        </p:nvSpPr>
        <p:spPr>
          <a:xfrm>
            <a:off x="7128377" y="2614018"/>
            <a:ext cx="4726913" cy="274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500" dirty="0">
                <a:solidFill>
                  <a:schemeClr val="accent6">
                    <a:lumMod val="75000"/>
                  </a:schemeClr>
                </a:solidFill>
              </a:rPr>
              <a:t>ε(</a:t>
            </a:r>
            <a:r>
              <a:rPr lang="el-GR" sz="2500" i="1" dirty="0">
                <a:solidFill>
                  <a:schemeClr val="accent6">
                    <a:lumMod val="75000"/>
                  </a:schemeClr>
                </a:solidFill>
              </a:rPr>
              <a:t>λ</a:t>
            </a:r>
            <a:r>
              <a:rPr lang="el-GR" sz="2500" dirty="0">
                <a:solidFill>
                  <a:schemeClr val="accent6">
                    <a:lumMod val="75000"/>
                  </a:schemeClr>
                </a:solidFill>
              </a:rPr>
              <a:t>, Τ)</a:t>
            </a:r>
            <a:r>
              <a:rPr lang="el-GR" sz="2500" i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l-GR" sz="2500" dirty="0">
                <a:solidFill>
                  <a:schemeClr val="accent6">
                    <a:lumMod val="75000"/>
                  </a:schemeClr>
                </a:solidFill>
              </a:rPr>
              <a:t> γραμμομοριακός συντελεστής απορροφητικότητας</a:t>
            </a:r>
          </a:p>
          <a:p>
            <a:pPr marL="0" indent="0">
              <a:buNone/>
            </a:pPr>
            <a:endParaRPr lang="el-GR" sz="2500" dirty="0"/>
          </a:p>
          <a:p>
            <a:pPr marL="0" indent="0">
              <a:buNone/>
            </a:pPr>
            <a:r>
              <a:rPr lang="en-US" sz="2500" dirty="0">
                <a:solidFill>
                  <a:srgbClr val="FF0000"/>
                </a:solidFill>
              </a:rPr>
              <a:t>b</a:t>
            </a:r>
            <a:r>
              <a:rPr lang="el-GR" sz="2500" dirty="0">
                <a:solidFill>
                  <a:srgbClr val="FF0000"/>
                </a:solidFill>
              </a:rPr>
              <a:t>: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l-GR" sz="2500" dirty="0">
                <a:solidFill>
                  <a:srgbClr val="FF0000"/>
                </a:solidFill>
              </a:rPr>
              <a:t>οπτική διαδρομή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>
                <a:solidFill>
                  <a:schemeClr val="accent1"/>
                </a:solidFill>
              </a:rPr>
              <a:t>c</a:t>
            </a:r>
            <a:r>
              <a:rPr lang="el-GR" sz="2500" dirty="0">
                <a:solidFill>
                  <a:schemeClr val="accent1"/>
                </a:solidFill>
              </a:rPr>
              <a:t>: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l-GR" sz="2500" dirty="0">
                <a:solidFill>
                  <a:schemeClr val="accent1"/>
                </a:solidFill>
              </a:rPr>
              <a:t>συγκέντρωση χημικής ουσίας</a:t>
            </a:r>
          </a:p>
        </p:txBody>
      </p:sp>
      <p:sp>
        <p:nvSpPr>
          <p:cNvPr id="9" name="Rectangle: Rounded Corners 80">
            <a:extLst>
              <a:ext uri="{FF2B5EF4-FFF2-40B4-BE49-F238E27FC236}">
                <a16:creationId xmlns:a16="http://schemas.microsoft.com/office/drawing/2014/main" id="{7FFCACB2-2C87-3647-83CB-224769B1AAB4}"/>
              </a:ext>
            </a:extLst>
          </p:cNvPr>
          <p:cNvSpPr/>
          <p:nvPr/>
        </p:nvSpPr>
        <p:spPr>
          <a:xfrm>
            <a:off x="9875" y="307103"/>
            <a:ext cx="3391351" cy="369050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80">
            <a:extLst>
              <a:ext uri="{FF2B5EF4-FFF2-40B4-BE49-F238E27FC236}">
                <a16:creationId xmlns:a16="http://schemas.microsoft.com/office/drawing/2014/main" id="{8E1FB65A-3ECC-3442-8365-B6752A500FA2}"/>
              </a:ext>
            </a:extLst>
          </p:cNvPr>
          <p:cNvSpPr/>
          <p:nvPr/>
        </p:nvSpPr>
        <p:spPr>
          <a:xfrm>
            <a:off x="3678652" y="278965"/>
            <a:ext cx="3170663" cy="1873686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80">
            <a:extLst>
              <a:ext uri="{FF2B5EF4-FFF2-40B4-BE49-F238E27FC236}">
                <a16:creationId xmlns:a16="http://schemas.microsoft.com/office/drawing/2014/main" id="{4DA5D9F7-C6C0-E340-A184-A610D3033629}"/>
              </a:ext>
            </a:extLst>
          </p:cNvPr>
          <p:cNvSpPr/>
          <p:nvPr/>
        </p:nvSpPr>
        <p:spPr>
          <a:xfrm>
            <a:off x="7124700" y="1476811"/>
            <a:ext cx="4726914" cy="4958172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3429060F-9FEE-8440-8A02-7FB4656B1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" y="4048964"/>
            <a:ext cx="3660372" cy="27479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9BFC8F-FC82-CE41-A7ED-401D49C9388E}"/>
              </a:ext>
            </a:extLst>
          </p:cNvPr>
          <p:cNvSpPr txBox="1"/>
          <p:nvPr/>
        </p:nvSpPr>
        <p:spPr>
          <a:xfrm>
            <a:off x="9220152" y="4206910"/>
            <a:ext cx="237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halkboard" panose="03050602040202020205" pitchFamily="66" charset="0"/>
              </a:rPr>
              <a:t>cm</a:t>
            </a:r>
            <a:endParaRPr lang="el-GR" sz="2400" b="1" baseline="30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2D1E41-F902-5649-86D8-BD65D0FA920B}"/>
              </a:ext>
            </a:extLst>
          </p:cNvPr>
          <p:cNvSpPr txBox="1"/>
          <p:nvPr/>
        </p:nvSpPr>
        <p:spPr>
          <a:xfrm>
            <a:off x="9191529" y="3275730"/>
            <a:ext cx="237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halkboard" panose="03050602040202020205" pitchFamily="66" charset="0"/>
              </a:rPr>
              <a:t>L∙mol</a:t>
            </a:r>
            <a:r>
              <a:rPr lang="en-US" sz="2400" b="1" baseline="30000" dirty="0">
                <a:latin typeface="Chalkboard" panose="03050602040202020205" pitchFamily="66" charset="0"/>
              </a:rPr>
              <a:t>-1</a:t>
            </a:r>
            <a:r>
              <a:rPr lang="en-US" sz="2400" b="1" dirty="0">
                <a:latin typeface="Chalkboard" panose="03050602040202020205" pitchFamily="66" charset="0"/>
              </a:rPr>
              <a:t>∙cm</a:t>
            </a:r>
            <a:r>
              <a:rPr lang="en-US" sz="2400" b="1" baseline="30000" dirty="0">
                <a:latin typeface="Chalkboard" panose="03050602040202020205" pitchFamily="66" charset="0"/>
              </a:rPr>
              <a:t>-1</a:t>
            </a:r>
            <a:endParaRPr lang="el-GR" sz="2400" b="1" baseline="30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FF31F6-7A8F-3145-B750-94886C268678}"/>
              </a:ext>
            </a:extLst>
          </p:cNvPr>
          <p:cNvSpPr txBox="1"/>
          <p:nvPr/>
        </p:nvSpPr>
        <p:spPr>
          <a:xfrm>
            <a:off x="9209484" y="5200649"/>
            <a:ext cx="237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halkboard" panose="03050602040202020205" pitchFamily="66" charset="0"/>
              </a:rPr>
              <a:t>mol∙L</a:t>
            </a:r>
            <a:r>
              <a:rPr lang="en-US" sz="2400" b="1" baseline="30000" dirty="0">
                <a:latin typeface="Chalkboard" panose="03050602040202020205" pitchFamily="66" charset="0"/>
              </a:rPr>
              <a:t>-1</a:t>
            </a:r>
            <a:endParaRPr lang="el-GR" sz="2400" b="1" baseline="30000" dirty="0"/>
          </a:p>
        </p:txBody>
      </p:sp>
      <p:sp>
        <p:nvSpPr>
          <p:cNvPr id="17" name="Rectangle: Rounded Corners 80">
            <a:extLst>
              <a:ext uri="{FF2B5EF4-FFF2-40B4-BE49-F238E27FC236}">
                <a16:creationId xmlns:a16="http://schemas.microsoft.com/office/drawing/2014/main" id="{3C0B7A90-F3E2-3149-855F-1C3F33648080}"/>
              </a:ext>
            </a:extLst>
          </p:cNvPr>
          <p:cNvSpPr/>
          <p:nvPr/>
        </p:nvSpPr>
        <p:spPr>
          <a:xfrm>
            <a:off x="3397550" y="4193594"/>
            <a:ext cx="3512415" cy="231077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Θέση περιεχομένου 2">
            <a:extLst>
              <a:ext uri="{FF2B5EF4-FFF2-40B4-BE49-F238E27FC236}">
                <a16:creationId xmlns:a16="http://schemas.microsoft.com/office/drawing/2014/main" id="{08CCDA0E-F9D8-1B48-9143-9787207055B5}"/>
              </a:ext>
            </a:extLst>
          </p:cNvPr>
          <p:cNvSpPr txBox="1">
            <a:spLocks/>
          </p:cNvSpPr>
          <p:nvPr/>
        </p:nvSpPr>
        <p:spPr>
          <a:xfrm>
            <a:off x="3401226" y="4225526"/>
            <a:ext cx="3597780" cy="2978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2500" dirty="0"/>
              <a:t>Απορρόφηση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l-GR" sz="1800" dirty="0"/>
              <a:t>Αλληλεπίδραση ηλεκτρομαγνητικού κύματος με Ύλη που οδηγεί, στην απορρόφηση μέρους της ενέργειας αυτού, και την μείωση της έντασης σε κάθε </a:t>
            </a:r>
            <a:r>
              <a:rPr lang="el-GR" sz="1800" i="1" dirty="0"/>
              <a:t>λ</a:t>
            </a:r>
            <a:r>
              <a:rPr lang="el-GR" sz="18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l-GR" sz="2000" dirty="0"/>
          </a:p>
          <a:p>
            <a:pPr marL="0" indent="0">
              <a:buFont typeface="Arial" panose="020B0604020202020204" pitchFamily="34" charset="0"/>
              <a:buNone/>
            </a:pPr>
            <a:endParaRPr lang="el-GR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0E376E-AAE3-C649-AC33-1477EC9CB2A9}"/>
              </a:ext>
            </a:extLst>
          </p:cNvPr>
          <p:cNvSpPr txBox="1"/>
          <p:nvPr/>
        </p:nvSpPr>
        <p:spPr>
          <a:xfrm rot="20729776">
            <a:off x="3018806" y="3884857"/>
            <a:ext cx="1363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7030A0"/>
                </a:solidFill>
              </a:rPr>
              <a:t>φαινόμενο</a:t>
            </a:r>
          </a:p>
        </p:txBody>
      </p:sp>
      <p:cxnSp>
        <p:nvCxnSpPr>
          <p:cNvPr id="21" name="Ευθύγραμμο βέλος σύνδεσης 20">
            <a:extLst>
              <a:ext uri="{FF2B5EF4-FFF2-40B4-BE49-F238E27FC236}">
                <a16:creationId xmlns:a16="http://schemas.microsoft.com/office/drawing/2014/main" id="{085E0405-DEF4-EE4F-99AB-89B370054814}"/>
              </a:ext>
            </a:extLst>
          </p:cNvPr>
          <p:cNvCxnSpPr/>
          <p:nvPr/>
        </p:nvCxnSpPr>
        <p:spPr>
          <a:xfrm>
            <a:off x="5143500" y="2152651"/>
            <a:ext cx="0" cy="15847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4994420-A57A-0949-A8E0-707C02438140}"/>
              </a:ext>
            </a:extLst>
          </p:cNvPr>
          <p:cNvSpPr txBox="1"/>
          <p:nvPr/>
        </p:nvSpPr>
        <p:spPr>
          <a:xfrm rot="20729776">
            <a:off x="3340541" y="6429"/>
            <a:ext cx="819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7030A0"/>
                </a:solidFill>
              </a:rPr>
              <a:t>μέτρο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0428DC-CC40-4B64-BF5E-DEF0787B0046}"/>
              </a:ext>
            </a:extLst>
          </p:cNvPr>
          <p:cNvSpPr txBox="1"/>
          <p:nvPr/>
        </p:nvSpPr>
        <p:spPr>
          <a:xfrm>
            <a:off x="7317079" y="5784413"/>
            <a:ext cx="342709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b="1" dirty="0">
                <a:solidFill>
                  <a:srgbClr val="7030A0"/>
                </a:solidFill>
              </a:rPr>
              <a:t>Α: </a:t>
            </a:r>
            <a:r>
              <a:rPr lang="el-GR" sz="2500" b="1" dirty="0" err="1">
                <a:solidFill>
                  <a:srgbClr val="7030A0"/>
                </a:solidFill>
              </a:rPr>
              <a:t>Αδιάσταση</a:t>
            </a:r>
            <a:r>
              <a:rPr lang="el-GR" sz="2500" b="1" dirty="0">
                <a:solidFill>
                  <a:srgbClr val="7030A0"/>
                </a:solidFill>
              </a:rPr>
              <a:t> Ποσότητα</a:t>
            </a:r>
            <a:endParaRPr lang="en-US" sz="25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0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8" grpId="0" uiExpand="1" build="allAtOnce"/>
      <p:bldP spid="8" grpId="1" uiExpand="1" build="allAtOnce"/>
      <p:bldP spid="10" grpId="0" animBg="1"/>
      <p:bldP spid="11" grpId="0" animBg="1"/>
      <p:bldP spid="14" grpId="0"/>
      <p:bldP spid="15" grpId="0"/>
      <p:bldP spid="16" grpId="0"/>
      <p:bldP spid="17" grpId="0" animBg="1"/>
      <p:bldP spid="18" grpId="0"/>
      <p:bldP spid="19" grpId="0"/>
      <p:bldP spid="22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F72065-0EA5-614A-AC7E-6DC92ADB7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" y="3848"/>
            <a:ext cx="10515600" cy="1325563"/>
          </a:xfrm>
        </p:spPr>
        <p:txBody>
          <a:bodyPr/>
          <a:lstStyle/>
          <a:p>
            <a:r>
              <a:rPr lang="el-GR" b="1" u="sng" dirty="0">
                <a:cs typeface="Calibri Light"/>
              </a:rPr>
              <a:t>Φ</a:t>
            </a:r>
            <a:r>
              <a:rPr lang="en-US" b="1" u="sng" dirty="0" err="1">
                <a:cs typeface="Calibri Light"/>
              </a:rPr>
              <a:t>ά</a:t>
            </a:r>
            <a:r>
              <a:rPr lang="el-GR" b="1" u="sng" dirty="0" err="1">
                <a:cs typeface="Calibri Light"/>
              </a:rPr>
              <a:t>σματα</a:t>
            </a:r>
            <a:r>
              <a:rPr lang="el-GR" b="1" u="sng" dirty="0">
                <a:cs typeface="Calibri Light"/>
              </a:rPr>
              <a:t>  χρωστικής σε 3 διαφορετικές </a:t>
            </a:r>
            <a:r>
              <a:rPr lang="en-US" b="1" u="sng" dirty="0">
                <a:cs typeface="Calibri Light"/>
              </a:rPr>
              <a:t>c</a:t>
            </a:r>
            <a:endParaRPr lang="el-GR" b="1" u="sng" dirty="0">
              <a:cs typeface="Calibri Light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3424AF0-E714-5949-A049-63518FBD9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36" y="1585019"/>
            <a:ext cx="5827212" cy="41865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2E0A5F-B767-1A40-8BA2-15FB97DFDD9C}"/>
              </a:ext>
            </a:extLst>
          </p:cNvPr>
          <p:cNvSpPr txBox="1"/>
          <p:nvPr/>
        </p:nvSpPr>
        <p:spPr>
          <a:xfrm>
            <a:off x="7558160" y="1605484"/>
            <a:ext cx="2857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A = </a:t>
            </a:r>
            <a:r>
              <a:rPr lang="el-GR" sz="4400" dirty="0"/>
              <a:t>ε </a:t>
            </a:r>
            <a:r>
              <a:rPr lang="en-US" sz="4400" dirty="0"/>
              <a:t>b c</a:t>
            </a:r>
            <a:endParaRPr lang="el-GR" sz="44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B10DDA9-C239-AF42-A424-4A685B97B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304" y="2206870"/>
            <a:ext cx="4757336" cy="3564690"/>
          </a:xfrm>
          <a:prstGeom prst="rect">
            <a:avLst/>
          </a:prstGeom>
        </p:spPr>
      </p:pic>
      <p:sp>
        <p:nvSpPr>
          <p:cNvPr id="7" name="Καμπύλο κάτω βέλος 6">
            <a:extLst>
              <a:ext uri="{FF2B5EF4-FFF2-40B4-BE49-F238E27FC236}">
                <a16:creationId xmlns:a16="http://schemas.microsoft.com/office/drawing/2014/main" id="{0431C5D4-D939-5949-8A4E-DE5B6D8827F0}"/>
              </a:ext>
            </a:extLst>
          </p:cNvPr>
          <p:cNvSpPr/>
          <p:nvPr/>
        </p:nvSpPr>
        <p:spPr>
          <a:xfrm rot="731441">
            <a:off x="5095099" y="1348329"/>
            <a:ext cx="2598984" cy="830179"/>
          </a:xfrm>
          <a:prstGeom prst="curvedDownArrow">
            <a:avLst>
              <a:gd name="adj1" fmla="val 17725"/>
              <a:gd name="adj2" fmla="val 34758"/>
              <a:gd name="adj3" fmla="val 4411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Θέση κειμένου 4">
            <a:extLst>
              <a:ext uri="{FF2B5EF4-FFF2-40B4-BE49-F238E27FC236}">
                <a16:creationId xmlns:a16="http://schemas.microsoft.com/office/drawing/2014/main" id="{5F302079-4333-0643-8B39-4168E3595ED9}"/>
              </a:ext>
            </a:extLst>
          </p:cNvPr>
          <p:cNvSpPr txBox="1">
            <a:spLocks/>
          </p:cNvSpPr>
          <p:nvPr/>
        </p:nvSpPr>
        <p:spPr>
          <a:xfrm>
            <a:off x="838200" y="5861343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400" b="1" dirty="0"/>
              <a:t>Τυπικό φάσμα </a:t>
            </a:r>
            <a:r>
              <a:rPr lang="el-GR" sz="2400" b="1" dirty="0" err="1"/>
              <a:t>κυανίνης</a:t>
            </a:r>
            <a:r>
              <a:rPr lang="el-GR" sz="2400" b="1" dirty="0"/>
              <a:t> σε τρεις </a:t>
            </a:r>
            <a:r>
              <a:rPr lang="en-US" sz="2400" b="1" dirty="0"/>
              <a:t>c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204654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69CBA9F8-5CDF-A246-A713-555022F20D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914" y="509930"/>
            <a:ext cx="4129423" cy="2862322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A3A996B8-406D-EC40-A24A-3B0430CD6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" y="2609"/>
            <a:ext cx="10515600" cy="1325563"/>
          </a:xfrm>
        </p:spPr>
        <p:txBody>
          <a:bodyPr>
            <a:normAutofit/>
          </a:bodyPr>
          <a:lstStyle/>
          <a:p>
            <a:r>
              <a:rPr lang="el-GR" b="1" u="sng" dirty="0"/>
              <a:t>Συμπληρωματικά Χρώματα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6A032C5-70CB-BE49-B4C9-48D5691DA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2867" y="1954082"/>
            <a:ext cx="6117504" cy="4538793"/>
          </a:xfrm>
        </p:spPr>
      </p:pic>
      <p:sp>
        <p:nvSpPr>
          <p:cNvPr id="9" name="Ελεύθερη σχεδίαση 8">
            <a:extLst>
              <a:ext uri="{FF2B5EF4-FFF2-40B4-BE49-F238E27FC236}">
                <a16:creationId xmlns:a16="http://schemas.microsoft.com/office/drawing/2014/main" id="{CE1CF031-0E99-FD4C-9B6D-3EEF1448FCB6}"/>
              </a:ext>
            </a:extLst>
          </p:cNvPr>
          <p:cNvSpPr/>
          <p:nvPr/>
        </p:nvSpPr>
        <p:spPr>
          <a:xfrm>
            <a:off x="1759077" y="1569433"/>
            <a:ext cx="1707914" cy="979740"/>
          </a:xfrm>
          <a:custGeom>
            <a:avLst/>
            <a:gdLst>
              <a:gd name="connsiteX0" fmla="*/ 0 w 1707914"/>
              <a:gd name="connsiteY0" fmla="*/ 90531 h 979740"/>
              <a:gd name="connsiteX1" fmla="*/ 368300 w 1707914"/>
              <a:gd name="connsiteY1" fmla="*/ 14331 h 979740"/>
              <a:gd name="connsiteX2" fmla="*/ 368300 w 1707914"/>
              <a:gd name="connsiteY2" fmla="*/ 344531 h 979740"/>
              <a:gd name="connsiteX3" fmla="*/ 660400 w 1707914"/>
              <a:gd name="connsiteY3" fmla="*/ 230231 h 979740"/>
              <a:gd name="connsiteX4" fmla="*/ 685800 w 1707914"/>
              <a:gd name="connsiteY4" fmla="*/ 585831 h 979740"/>
              <a:gd name="connsiteX5" fmla="*/ 1054100 w 1707914"/>
              <a:gd name="connsiteY5" fmla="*/ 484231 h 979740"/>
              <a:gd name="connsiteX6" fmla="*/ 1104900 w 1707914"/>
              <a:gd name="connsiteY6" fmla="*/ 789031 h 979740"/>
              <a:gd name="connsiteX7" fmla="*/ 1435100 w 1707914"/>
              <a:gd name="connsiteY7" fmla="*/ 801731 h 979740"/>
              <a:gd name="connsiteX8" fmla="*/ 1689100 w 1707914"/>
              <a:gd name="connsiteY8" fmla="*/ 954131 h 979740"/>
              <a:gd name="connsiteX9" fmla="*/ 1689100 w 1707914"/>
              <a:gd name="connsiteY9" fmla="*/ 979531 h 979740"/>
              <a:gd name="connsiteX10" fmla="*/ 1689100 w 1707914"/>
              <a:gd name="connsiteY10" fmla="*/ 979531 h 97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7914" h="979740">
                <a:moveTo>
                  <a:pt x="0" y="90531"/>
                </a:moveTo>
                <a:cubicBezTo>
                  <a:pt x="153458" y="31264"/>
                  <a:pt x="306917" y="-28002"/>
                  <a:pt x="368300" y="14331"/>
                </a:cubicBezTo>
                <a:cubicBezTo>
                  <a:pt x="429683" y="56664"/>
                  <a:pt x="319617" y="308548"/>
                  <a:pt x="368300" y="344531"/>
                </a:cubicBezTo>
                <a:cubicBezTo>
                  <a:pt x="416983" y="380514"/>
                  <a:pt x="607483" y="190014"/>
                  <a:pt x="660400" y="230231"/>
                </a:cubicBezTo>
                <a:cubicBezTo>
                  <a:pt x="713317" y="270448"/>
                  <a:pt x="620183" y="543498"/>
                  <a:pt x="685800" y="585831"/>
                </a:cubicBezTo>
                <a:cubicBezTo>
                  <a:pt x="751417" y="628164"/>
                  <a:pt x="984250" y="450364"/>
                  <a:pt x="1054100" y="484231"/>
                </a:cubicBezTo>
                <a:cubicBezTo>
                  <a:pt x="1123950" y="518098"/>
                  <a:pt x="1041400" y="736114"/>
                  <a:pt x="1104900" y="789031"/>
                </a:cubicBezTo>
                <a:cubicBezTo>
                  <a:pt x="1168400" y="841948"/>
                  <a:pt x="1337734" y="774214"/>
                  <a:pt x="1435100" y="801731"/>
                </a:cubicBezTo>
                <a:cubicBezTo>
                  <a:pt x="1532466" y="829248"/>
                  <a:pt x="1689100" y="954131"/>
                  <a:pt x="1689100" y="954131"/>
                </a:cubicBezTo>
                <a:cubicBezTo>
                  <a:pt x="1731433" y="983764"/>
                  <a:pt x="1689100" y="979531"/>
                  <a:pt x="1689100" y="979531"/>
                </a:cubicBezTo>
                <a:lnTo>
                  <a:pt x="1689100" y="979531"/>
                </a:lnTo>
              </a:path>
            </a:pathLst>
          </a:custGeom>
          <a:noFill/>
          <a:ln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D96B99-3473-F448-98FE-331BEA9A49DA}"/>
              </a:ext>
            </a:extLst>
          </p:cNvPr>
          <p:cNvSpPr txBox="1"/>
          <p:nvPr/>
        </p:nvSpPr>
        <p:spPr>
          <a:xfrm>
            <a:off x="114800" y="1453053"/>
            <a:ext cx="225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solidFill>
                  <a:srgbClr val="00B050"/>
                </a:solidFill>
              </a:rPr>
              <a:t>δικαρβοκυαν</a:t>
            </a:r>
            <a:r>
              <a:rPr lang="en-US" dirty="0" err="1">
                <a:solidFill>
                  <a:srgbClr val="00B050"/>
                </a:solidFill>
              </a:rPr>
              <a:t>ί</a:t>
            </a:r>
            <a:r>
              <a:rPr lang="el-GR" dirty="0" err="1">
                <a:solidFill>
                  <a:srgbClr val="00B050"/>
                </a:solidFill>
              </a:rPr>
              <a:t>νη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11" name="Ελεύθερη σχεδίαση 10">
            <a:extLst>
              <a:ext uri="{FF2B5EF4-FFF2-40B4-BE49-F238E27FC236}">
                <a16:creationId xmlns:a16="http://schemas.microsoft.com/office/drawing/2014/main" id="{4973DE46-1A28-6549-879B-26F9DB6A4451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5183711" y="1550202"/>
            <a:ext cx="1707914" cy="979740"/>
          </a:xfrm>
          <a:custGeom>
            <a:avLst/>
            <a:gdLst>
              <a:gd name="connsiteX0" fmla="*/ 0 w 1707914"/>
              <a:gd name="connsiteY0" fmla="*/ 90531 h 979740"/>
              <a:gd name="connsiteX1" fmla="*/ 368300 w 1707914"/>
              <a:gd name="connsiteY1" fmla="*/ 14331 h 979740"/>
              <a:gd name="connsiteX2" fmla="*/ 368300 w 1707914"/>
              <a:gd name="connsiteY2" fmla="*/ 344531 h 979740"/>
              <a:gd name="connsiteX3" fmla="*/ 660400 w 1707914"/>
              <a:gd name="connsiteY3" fmla="*/ 230231 h 979740"/>
              <a:gd name="connsiteX4" fmla="*/ 685800 w 1707914"/>
              <a:gd name="connsiteY4" fmla="*/ 585831 h 979740"/>
              <a:gd name="connsiteX5" fmla="*/ 1054100 w 1707914"/>
              <a:gd name="connsiteY5" fmla="*/ 484231 h 979740"/>
              <a:gd name="connsiteX6" fmla="*/ 1104900 w 1707914"/>
              <a:gd name="connsiteY6" fmla="*/ 789031 h 979740"/>
              <a:gd name="connsiteX7" fmla="*/ 1435100 w 1707914"/>
              <a:gd name="connsiteY7" fmla="*/ 801731 h 979740"/>
              <a:gd name="connsiteX8" fmla="*/ 1689100 w 1707914"/>
              <a:gd name="connsiteY8" fmla="*/ 954131 h 979740"/>
              <a:gd name="connsiteX9" fmla="*/ 1689100 w 1707914"/>
              <a:gd name="connsiteY9" fmla="*/ 979531 h 979740"/>
              <a:gd name="connsiteX10" fmla="*/ 1689100 w 1707914"/>
              <a:gd name="connsiteY10" fmla="*/ 979531 h 97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7914" h="979740">
                <a:moveTo>
                  <a:pt x="0" y="90531"/>
                </a:moveTo>
                <a:cubicBezTo>
                  <a:pt x="153458" y="31264"/>
                  <a:pt x="306917" y="-28002"/>
                  <a:pt x="368300" y="14331"/>
                </a:cubicBezTo>
                <a:cubicBezTo>
                  <a:pt x="429683" y="56664"/>
                  <a:pt x="319617" y="308548"/>
                  <a:pt x="368300" y="344531"/>
                </a:cubicBezTo>
                <a:cubicBezTo>
                  <a:pt x="416983" y="380514"/>
                  <a:pt x="607483" y="190014"/>
                  <a:pt x="660400" y="230231"/>
                </a:cubicBezTo>
                <a:cubicBezTo>
                  <a:pt x="713317" y="270448"/>
                  <a:pt x="620183" y="543498"/>
                  <a:pt x="685800" y="585831"/>
                </a:cubicBezTo>
                <a:cubicBezTo>
                  <a:pt x="751417" y="628164"/>
                  <a:pt x="984250" y="450364"/>
                  <a:pt x="1054100" y="484231"/>
                </a:cubicBezTo>
                <a:cubicBezTo>
                  <a:pt x="1123950" y="518098"/>
                  <a:pt x="1041400" y="736114"/>
                  <a:pt x="1104900" y="789031"/>
                </a:cubicBezTo>
                <a:cubicBezTo>
                  <a:pt x="1168400" y="841948"/>
                  <a:pt x="1337734" y="774214"/>
                  <a:pt x="1435100" y="801731"/>
                </a:cubicBezTo>
                <a:cubicBezTo>
                  <a:pt x="1532466" y="829248"/>
                  <a:pt x="1689100" y="954131"/>
                  <a:pt x="1689100" y="954131"/>
                </a:cubicBezTo>
                <a:cubicBezTo>
                  <a:pt x="1731433" y="983764"/>
                  <a:pt x="1689100" y="979531"/>
                  <a:pt x="1689100" y="979531"/>
                </a:cubicBezTo>
                <a:lnTo>
                  <a:pt x="1689100" y="979531"/>
                </a:lnTo>
              </a:path>
            </a:pathLst>
          </a:custGeom>
          <a:noFill/>
          <a:ln>
            <a:solidFill>
              <a:srgbClr val="0070C0"/>
            </a:solidFill>
            <a:tailEnd type="triangle"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Ελεύθερη σχεδίαση 11">
            <a:extLst>
              <a:ext uri="{FF2B5EF4-FFF2-40B4-BE49-F238E27FC236}">
                <a16:creationId xmlns:a16="http://schemas.microsoft.com/office/drawing/2014/main" id="{8FCC612A-07D2-C448-9E9B-C6DE8A000D78}"/>
              </a:ext>
            </a:extLst>
          </p:cNvPr>
          <p:cNvSpPr/>
          <p:nvPr/>
        </p:nvSpPr>
        <p:spPr>
          <a:xfrm rot="10800000">
            <a:off x="5798167" y="5513135"/>
            <a:ext cx="1707914" cy="979740"/>
          </a:xfrm>
          <a:custGeom>
            <a:avLst/>
            <a:gdLst>
              <a:gd name="connsiteX0" fmla="*/ 0 w 1707914"/>
              <a:gd name="connsiteY0" fmla="*/ 90531 h 979740"/>
              <a:gd name="connsiteX1" fmla="*/ 368300 w 1707914"/>
              <a:gd name="connsiteY1" fmla="*/ 14331 h 979740"/>
              <a:gd name="connsiteX2" fmla="*/ 368300 w 1707914"/>
              <a:gd name="connsiteY2" fmla="*/ 344531 h 979740"/>
              <a:gd name="connsiteX3" fmla="*/ 660400 w 1707914"/>
              <a:gd name="connsiteY3" fmla="*/ 230231 h 979740"/>
              <a:gd name="connsiteX4" fmla="*/ 685800 w 1707914"/>
              <a:gd name="connsiteY4" fmla="*/ 585831 h 979740"/>
              <a:gd name="connsiteX5" fmla="*/ 1054100 w 1707914"/>
              <a:gd name="connsiteY5" fmla="*/ 484231 h 979740"/>
              <a:gd name="connsiteX6" fmla="*/ 1104900 w 1707914"/>
              <a:gd name="connsiteY6" fmla="*/ 789031 h 979740"/>
              <a:gd name="connsiteX7" fmla="*/ 1435100 w 1707914"/>
              <a:gd name="connsiteY7" fmla="*/ 801731 h 979740"/>
              <a:gd name="connsiteX8" fmla="*/ 1689100 w 1707914"/>
              <a:gd name="connsiteY8" fmla="*/ 954131 h 979740"/>
              <a:gd name="connsiteX9" fmla="*/ 1689100 w 1707914"/>
              <a:gd name="connsiteY9" fmla="*/ 979531 h 979740"/>
              <a:gd name="connsiteX10" fmla="*/ 1689100 w 1707914"/>
              <a:gd name="connsiteY10" fmla="*/ 979531 h 97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7914" h="979740">
                <a:moveTo>
                  <a:pt x="0" y="90531"/>
                </a:moveTo>
                <a:cubicBezTo>
                  <a:pt x="153458" y="31264"/>
                  <a:pt x="306917" y="-28002"/>
                  <a:pt x="368300" y="14331"/>
                </a:cubicBezTo>
                <a:cubicBezTo>
                  <a:pt x="429683" y="56664"/>
                  <a:pt x="319617" y="308548"/>
                  <a:pt x="368300" y="344531"/>
                </a:cubicBezTo>
                <a:cubicBezTo>
                  <a:pt x="416983" y="380514"/>
                  <a:pt x="607483" y="190014"/>
                  <a:pt x="660400" y="230231"/>
                </a:cubicBezTo>
                <a:cubicBezTo>
                  <a:pt x="713317" y="270448"/>
                  <a:pt x="620183" y="543498"/>
                  <a:pt x="685800" y="585831"/>
                </a:cubicBezTo>
                <a:cubicBezTo>
                  <a:pt x="751417" y="628164"/>
                  <a:pt x="984250" y="450364"/>
                  <a:pt x="1054100" y="484231"/>
                </a:cubicBezTo>
                <a:cubicBezTo>
                  <a:pt x="1123950" y="518098"/>
                  <a:pt x="1041400" y="736114"/>
                  <a:pt x="1104900" y="789031"/>
                </a:cubicBezTo>
                <a:cubicBezTo>
                  <a:pt x="1168400" y="841948"/>
                  <a:pt x="1337734" y="774214"/>
                  <a:pt x="1435100" y="801731"/>
                </a:cubicBezTo>
                <a:cubicBezTo>
                  <a:pt x="1532466" y="829248"/>
                  <a:pt x="1689100" y="954131"/>
                  <a:pt x="1689100" y="954131"/>
                </a:cubicBezTo>
                <a:cubicBezTo>
                  <a:pt x="1731433" y="983764"/>
                  <a:pt x="1689100" y="979531"/>
                  <a:pt x="1689100" y="979531"/>
                </a:cubicBezTo>
                <a:lnTo>
                  <a:pt x="1689100" y="979531"/>
                </a:ln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43755B-7DAF-7443-A2CB-83078A5153B5}"/>
              </a:ext>
            </a:extLst>
          </p:cNvPr>
          <p:cNvSpPr txBox="1"/>
          <p:nvPr/>
        </p:nvSpPr>
        <p:spPr>
          <a:xfrm>
            <a:off x="6900256" y="1420716"/>
            <a:ext cx="152325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dirty="0" err="1">
                <a:solidFill>
                  <a:srgbClr val="0070C0"/>
                </a:solidFill>
              </a:rPr>
              <a:t>καρβοκυαν</a:t>
            </a:r>
            <a:r>
              <a:rPr lang="en-US" dirty="0" err="1">
                <a:solidFill>
                  <a:srgbClr val="0070C0"/>
                </a:solidFill>
              </a:rPr>
              <a:t>ί</a:t>
            </a:r>
            <a:r>
              <a:rPr lang="el-GR" dirty="0" err="1">
                <a:solidFill>
                  <a:srgbClr val="0070C0"/>
                </a:solidFill>
              </a:rPr>
              <a:t>νη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A7D141-5E36-2441-BB45-A6B687589CB0}"/>
              </a:ext>
            </a:extLst>
          </p:cNvPr>
          <p:cNvSpPr txBox="1"/>
          <p:nvPr/>
        </p:nvSpPr>
        <p:spPr>
          <a:xfrm>
            <a:off x="7561474" y="6206936"/>
            <a:ext cx="1707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solidFill>
                  <a:srgbClr val="FF0000"/>
                </a:solidFill>
              </a:rPr>
              <a:t>κυαν</a:t>
            </a:r>
            <a:r>
              <a:rPr lang="en-US" dirty="0" err="1">
                <a:solidFill>
                  <a:srgbClr val="FF0000"/>
                </a:solidFill>
              </a:rPr>
              <a:t>ί</a:t>
            </a:r>
            <a:r>
              <a:rPr lang="el-GR" dirty="0" err="1">
                <a:solidFill>
                  <a:srgbClr val="FF0000"/>
                </a:solidFill>
              </a:rPr>
              <a:t>νη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5" name="Στρογγυλεμένο ορθογώνιο 14">
            <a:extLst>
              <a:ext uri="{FF2B5EF4-FFF2-40B4-BE49-F238E27FC236}">
                <a16:creationId xmlns:a16="http://schemas.microsoft.com/office/drawing/2014/main" id="{6F8CCDE5-58A1-8B41-9F16-96AAD42DBB7F}"/>
              </a:ext>
            </a:extLst>
          </p:cNvPr>
          <p:cNvSpPr/>
          <p:nvPr/>
        </p:nvSpPr>
        <p:spPr>
          <a:xfrm>
            <a:off x="8003454" y="3328678"/>
            <a:ext cx="4020671" cy="28745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4C9E4E-BE81-4A4A-B75A-0CD97B29AB11}"/>
              </a:ext>
            </a:extLst>
          </p:cNvPr>
          <p:cNvSpPr txBox="1"/>
          <p:nvPr/>
        </p:nvSpPr>
        <p:spPr>
          <a:xfrm>
            <a:off x="8173286" y="3485749"/>
            <a:ext cx="37761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u="sng" dirty="0"/>
              <a:t>Φαινόμενο σκέδασης</a:t>
            </a:r>
          </a:p>
          <a:p>
            <a:pPr algn="just"/>
            <a:r>
              <a:rPr lang="el-GR" sz="2000" dirty="0"/>
              <a:t>Όταν το φως χτυπά ένα αντικείμενο, αυτό απορροφά ‘ένα’ μήκος κύματος.</a:t>
            </a:r>
          </a:p>
          <a:p>
            <a:pPr algn="just"/>
            <a:r>
              <a:rPr lang="el-GR" sz="2000" dirty="0"/>
              <a:t>Τα υπόλοιπα μήκη κύματος σκεδάζονται και ανιχνεύονται, είτε από το μάτι, είτε από κάποιο ανιχνευτή.</a:t>
            </a:r>
            <a:endParaRPr lang="en-US" sz="2000" dirty="0"/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40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3" grpId="0"/>
      <p:bldP spid="14" grpId="0"/>
      <p:bldP spid="15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6E6B3F1-9EF1-4E66-837E-3201FB1DE631}"/>
              </a:ext>
            </a:extLst>
          </p:cNvPr>
          <p:cNvSpPr/>
          <p:nvPr/>
        </p:nvSpPr>
        <p:spPr>
          <a:xfrm>
            <a:off x="8146475" y="3665988"/>
            <a:ext cx="1954355" cy="6521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  <a:gs pos="48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21934E7A-371B-D940-98CC-17D6288B61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/>
        </p:blipFill>
        <p:spPr>
          <a:xfrm>
            <a:off x="8293925" y="28917"/>
            <a:ext cx="3961883" cy="2795891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41CE1F12-D7CD-BD4E-AF59-7E0295463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" y="-217"/>
            <a:ext cx="10515600" cy="1325563"/>
          </a:xfrm>
        </p:spPr>
        <p:txBody>
          <a:bodyPr/>
          <a:lstStyle/>
          <a:p>
            <a:r>
              <a:rPr lang="el-GR" b="1" u="sng" dirty="0"/>
              <a:t>Πλάτος κορυφών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5226131-3768-F243-B7A6-8894BD8C9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312" y="1726210"/>
            <a:ext cx="4248151" cy="387955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sz="2000" dirty="0"/>
              <a:t>Οι κορυφές απορρόφησης Έχουν </a:t>
            </a:r>
            <a:r>
              <a:rPr lang="el-GR" sz="2000" b="1" dirty="0">
                <a:solidFill>
                  <a:srgbClr val="7030A0"/>
                </a:solidFill>
              </a:rPr>
              <a:t>Πλάτος</a:t>
            </a:r>
            <a:r>
              <a:rPr lang="el-GR" sz="2000" dirty="0"/>
              <a:t> και </a:t>
            </a:r>
            <a:r>
              <a:rPr lang="el-GR" sz="2000" dirty="0" err="1">
                <a:solidFill>
                  <a:srgbClr val="7030A0"/>
                </a:solidFill>
              </a:rPr>
              <a:t>Δ</a:t>
            </a:r>
            <a:r>
              <a:rPr lang="el-GR" sz="2000" i="1" dirty="0" err="1">
                <a:solidFill>
                  <a:srgbClr val="7030A0"/>
                </a:solidFill>
              </a:rPr>
              <a:t>λ</a:t>
            </a:r>
            <a:r>
              <a:rPr lang="el-GR" sz="2000" i="1" dirty="0"/>
              <a:t> </a:t>
            </a:r>
            <a:r>
              <a:rPr lang="el-GR" sz="2000" b="1" dirty="0">
                <a:solidFill>
                  <a:srgbClr val="7030A0"/>
                </a:solidFill>
              </a:rPr>
              <a:t>ΔΕΝ</a:t>
            </a:r>
            <a:r>
              <a:rPr lang="el-GR" sz="2000" dirty="0"/>
              <a:t> τείνει στο </a:t>
            </a:r>
            <a:r>
              <a:rPr lang="el-GR" sz="2000" dirty="0">
                <a:solidFill>
                  <a:srgbClr val="7030A0"/>
                </a:solidFill>
                <a:sym typeface="Symbol" panose="05050102010706020507" pitchFamily="18" charset="2"/>
              </a:rPr>
              <a:t></a:t>
            </a:r>
            <a:r>
              <a:rPr lang="el-GR" sz="2000" dirty="0"/>
              <a:t>!</a:t>
            </a:r>
          </a:p>
          <a:p>
            <a:pPr marL="0" indent="0" algn="just">
              <a:buNone/>
            </a:pPr>
            <a:endParaRPr lang="el-GR" sz="2000" dirty="0"/>
          </a:p>
          <a:p>
            <a:pPr marL="0" indent="0" algn="just">
              <a:buNone/>
            </a:pPr>
            <a:endParaRPr lang="el-GR" sz="2000" dirty="0"/>
          </a:p>
          <a:p>
            <a:pPr marL="0" indent="0" algn="just">
              <a:buNone/>
            </a:pPr>
            <a:r>
              <a:rPr lang="el-GR" sz="2000" i="1" dirty="0"/>
              <a:t>Τροποποιημένη έκφραση αρχής αβεβαιότητας του </a:t>
            </a:r>
            <a:r>
              <a:rPr lang="en" sz="2000" i="1" dirty="0"/>
              <a:t>Heisenberg</a:t>
            </a:r>
            <a:r>
              <a:rPr lang="en" sz="2000" dirty="0"/>
              <a:t>:</a:t>
            </a:r>
          </a:p>
          <a:p>
            <a:pPr marL="0" indent="0" algn="ctr">
              <a:buNone/>
            </a:pPr>
            <a:r>
              <a:rPr lang="el-GR" sz="2000" b="1" dirty="0"/>
              <a:t>Δ</a:t>
            </a:r>
            <a:r>
              <a:rPr lang="en" sz="2000" b="1" i="1" dirty="0"/>
              <a:t>E</a:t>
            </a:r>
            <a:r>
              <a:rPr lang="el-GR" sz="2000" b="1" i="1" dirty="0"/>
              <a:t> </a:t>
            </a:r>
            <a:r>
              <a:rPr lang="el-GR" sz="2000" b="1" dirty="0"/>
              <a:t>Δ</a:t>
            </a:r>
            <a:r>
              <a:rPr lang="en" sz="2000" b="1" i="1" dirty="0"/>
              <a:t>t</a:t>
            </a:r>
            <a:r>
              <a:rPr lang="en" sz="2000" b="1" dirty="0"/>
              <a:t> ≥ ħ</a:t>
            </a:r>
            <a:endParaRPr lang="el-GR" sz="2000" b="1" dirty="0"/>
          </a:p>
          <a:p>
            <a:pPr marL="0" indent="0">
              <a:buNone/>
            </a:pPr>
            <a:r>
              <a:rPr lang="el-GR" sz="2000" dirty="0"/>
              <a:t>Δ</a:t>
            </a:r>
            <a:r>
              <a:rPr lang="el-GR" sz="2000" i="1" dirty="0"/>
              <a:t>Ε</a:t>
            </a:r>
            <a:r>
              <a:rPr lang="el-GR" sz="2000" dirty="0"/>
              <a:t>: </a:t>
            </a:r>
            <a:r>
              <a:rPr lang="el-GR" sz="2000" i="1" dirty="0"/>
              <a:t>Αβεβαιότητα Ενέργειας Κατάστασης</a:t>
            </a:r>
          </a:p>
          <a:p>
            <a:pPr marL="0" indent="0" algn="just">
              <a:buNone/>
            </a:pPr>
            <a:r>
              <a:rPr lang="el-GR" sz="2000" dirty="0"/>
              <a:t>Δ</a:t>
            </a:r>
            <a:r>
              <a:rPr lang="en-US" sz="2000" i="1" dirty="0"/>
              <a:t>t</a:t>
            </a:r>
            <a:r>
              <a:rPr lang="el-GR" sz="2000" dirty="0"/>
              <a:t>: </a:t>
            </a:r>
            <a:r>
              <a:rPr lang="el-GR" sz="2000" i="1" dirty="0"/>
              <a:t>Χρόνος Ζωής Κατάστασης</a:t>
            </a:r>
          </a:p>
          <a:p>
            <a:pPr marL="0" indent="0" algn="just">
              <a:buNone/>
            </a:pPr>
            <a:endParaRPr lang="el-GR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l-GR" sz="2000" b="1" dirty="0" err="1">
                <a:solidFill>
                  <a:srgbClr val="7030A0"/>
                </a:solidFill>
              </a:rPr>
              <a:t>Διαπλάτυνση</a:t>
            </a:r>
            <a:r>
              <a:rPr lang="el-GR" sz="2000" b="1" dirty="0">
                <a:solidFill>
                  <a:srgbClr val="7030A0"/>
                </a:solidFill>
              </a:rPr>
              <a:t> κορυφών.</a:t>
            </a:r>
          </a:p>
        </p:txBody>
      </p:sp>
      <p:sp>
        <p:nvSpPr>
          <p:cNvPr id="4" name="Rectangle: Rounded Corners 80">
            <a:extLst>
              <a:ext uri="{FF2B5EF4-FFF2-40B4-BE49-F238E27FC236}">
                <a16:creationId xmlns:a16="http://schemas.microsoft.com/office/drawing/2014/main" id="{99F20305-0AD2-0B4E-BEDB-A4E9CF381C71}"/>
              </a:ext>
            </a:extLst>
          </p:cNvPr>
          <p:cNvSpPr/>
          <p:nvPr/>
        </p:nvSpPr>
        <p:spPr>
          <a:xfrm>
            <a:off x="463139" y="1512437"/>
            <a:ext cx="4524498" cy="419959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24">
            <a:extLst>
              <a:ext uri="{FF2B5EF4-FFF2-40B4-BE49-F238E27FC236}">
                <a16:creationId xmlns:a16="http://schemas.microsoft.com/office/drawing/2014/main" id="{81DE2E96-E330-CC41-81C1-7828BA96EB35}"/>
              </a:ext>
            </a:extLst>
          </p:cNvPr>
          <p:cNvCxnSpPr>
            <a:cxnSpLocks/>
          </p:cNvCxnSpPr>
          <p:nvPr/>
        </p:nvCxnSpPr>
        <p:spPr>
          <a:xfrm>
            <a:off x="8197067" y="3976910"/>
            <a:ext cx="1834443" cy="0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23">
            <a:extLst>
              <a:ext uri="{FF2B5EF4-FFF2-40B4-BE49-F238E27FC236}">
                <a16:creationId xmlns:a16="http://schemas.microsoft.com/office/drawing/2014/main" id="{CEAE0FB2-ABC5-7947-BBFD-FE908157DC7D}"/>
              </a:ext>
            </a:extLst>
          </p:cNvPr>
          <p:cNvCxnSpPr/>
          <p:nvPr/>
        </p:nvCxnSpPr>
        <p:spPr>
          <a:xfrm>
            <a:off x="8197066" y="5754909"/>
            <a:ext cx="1834443" cy="0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33">
            <a:extLst>
              <a:ext uri="{FF2B5EF4-FFF2-40B4-BE49-F238E27FC236}">
                <a16:creationId xmlns:a16="http://schemas.microsoft.com/office/drawing/2014/main" id="{A815010F-F379-7949-8114-32D4676A2670}"/>
              </a:ext>
            </a:extLst>
          </p:cNvPr>
          <p:cNvGrpSpPr/>
          <p:nvPr/>
        </p:nvGrpSpPr>
        <p:grpSpPr>
          <a:xfrm>
            <a:off x="10161978" y="3976909"/>
            <a:ext cx="244592" cy="1778000"/>
            <a:chOff x="11539008" y="903935"/>
            <a:chExt cx="244592" cy="1778000"/>
          </a:xfrm>
        </p:grpSpPr>
        <p:cxnSp>
          <p:nvCxnSpPr>
            <p:cNvPr id="8" name="Straight Arrow Connector 28">
              <a:extLst>
                <a:ext uri="{FF2B5EF4-FFF2-40B4-BE49-F238E27FC236}">
                  <a16:creationId xmlns:a16="http://schemas.microsoft.com/office/drawing/2014/main" id="{529FD5E7-8C0D-F544-8FC1-A0906667FE6A}"/>
                </a:ext>
              </a:extLst>
            </p:cNvPr>
            <p:cNvCxnSpPr>
              <a:cxnSpLocks/>
            </p:cNvCxnSpPr>
            <p:nvPr/>
          </p:nvCxnSpPr>
          <p:spPr>
            <a:xfrm>
              <a:off x="11539008" y="903935"/>
              <a:ext cx="244592" cy="0"/>
            </a:xfrm>
            <a:prstGeom prst="straightConnector1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29">
              <a:extLst>
                <a:ext uri="{FF2B5EF4-FFF2-40B4-BE49-F238E27FC236}">
                  <a16:creationId xmlns:a16="http://schemas.microsoft.com/office/drawing/2014/main" id="{C9D9454D-FAEC-BF42-8CF0-047E39A049E6}"/>
                </a:ext>
              </a:extLst>
            </p:cNvPr>
            <p:cNvCxnSpPr>
              <a:cxnSpLocks/>
            </p:cNvCxnSpPr>
            <p:nvPr/>
          </p:nvCxnSpPr>
          <p:spPr>
            <a:xfrm>
              <a:off x="11539008" y="2681935"/>
              <a:ext cx="244592" cy="0"/>
            </a:xfrm>
            <a:prstGeom prst="straightConnector1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30">
              <a:extLst>
                <a:ext uri="{FF2B5EF4-FFF2-40B4-BE49-F238E27FC236}">
                  <a16:creationId xmlns:a16="http://schemas.microsoft.com/office/drawing/2014/main" id="{071DE9F9-BFA2-394F-A3DF-985381745A8B}"/>
                </a:ext>
              </a:extLst>
            </p:cNvPr>
            <p:cNvCxnSpPr>
              <a:cxnSpLocks/>
            </p:cNvCxnSpPr>
            <p:nvPr/>
          </p:nvCxnSpPr>
          <p:spPr>
            <a:xfrm>
              <a:off x="11651898" y="903935"/>
              <a:ext cx="9406" cy="714962"/>
            </a:xfrm>
            <a:prstGeom prst="straightConnector1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31">
              <a:extLst>
                <a:ext uri="{FF2B5EF4-FFF2-40B4-BE49-F238E27FC236}">
                  <a16:creationId xmlns:a16="http://schemas.microsoft.com/office/drawing/2014/main" id="{BE1C9DE9-6386-CA44-A753-7886DD73C1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51897" y="1929344"/>
              <a:ext cx="9408" cy="752590"/>
            </a:xfrm>
            <a:prstGeom prst="straightConnector1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481717C-4308-F941-931A-3418BAB2E4B4}"/>
              </a:ext>
            </a:extLst>
          </p:cNvPr>
          <p:cNvSpPr txBox="1"/>
          <p:nvPr/>
        </p:nvSpPr>
        <p:spPr>
          <a:xfrm>
            <a:off x="9971007" y="4668709"/>
            <a:ext cx="62653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dirty="0"/>
              <a:t>ΔΕ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FEE874-A308-C741-8411-09A65F8D1952}"/>
              </a:ext>
            </a:extLst>
          </p:cNvPr>
          <p:cNvSpPr txBox="1"/>
          <p:nvPr/>
        </p:nvSpPr>
        <p:spPr>
          <a:xfrm rot="16200000">
            <a:off x="5704126" y="4491816"/>
            <a:ext cx="227830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dirty="0" err="1"/>
              <a:t>Ενεργει</a:t>
            </a:r>
            <a:r>
              <a:rPr lang="en-GB" sz="2000" dirty="0"/>
              <a:t>α</a:t>
            </a:r>
            <a:r>
              <a:rPr lang="en-GB" sz="2000" dirty="0" err="1"/>
              <a:t>κά</a:t>
            </a:r>
            <a:r>
              <a:rPr lang="en-GB" sz="2000" dirty="0"/>
              <a:t> επίπ</a:t>
            </a:r>
            <a:r>
              <a:rPr lang="en-GB" sz="2000" dirty="0" err="1"/>
              <a:t>εδ</a:t>
            </a:r>
            <a:r>
              <a:rPr lang="en-GB" sz="2000" dirty="0"/>
              <a:t>α</a:t>
            </a:r>
            <a:endParaRPr lang="en-GB" sz="2000" dirty="0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5FF38E-AF8B-724C-9FC8-CD71F653F7EA}"/>
              </a:ext>
            </a:extLst>
          </p:cNvPr>
          <p:cNvSpPr txBox="1"/>
          <p:nvPr/>
        </p:nvSpPr>
        <p:spPr>
          <a:xfrm>
            <a:off x="7039365" y="3807181"/>
            <a:ext cx="8334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 υ=1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AB2671-547D-7444-87B5-D42EB94C1FAE}"/>
              </a:ext>
            </a:extLst>
          </p:cNvPr>
          <p:cNvSpPr txBox="1"/>
          <p:nvPr/>
        </p:nvSpPr>
        <p:spPr>
          <a:xfrm>
            <a:off x="7039365" y="5570243"/>
            <a:ext cx="8334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 υ=0</a:t>
            </a:r>
          </a:p>
        </p:txBody>
      </p:sp>
      <p:sp>
        <p:nvSpPr>
          <p:cNvPr id="23" name="Ελεύθερη σχεδίαση 22">
            <a:extLst>
              <a:ext uri="{FF2B5EF4-FFF2-40B4-BE49-F238E27FC236}">
                <a16:creationId xmlns:a16="http://schemas.microsoft.com/office/drawing/2014/main" id="{4C31B492-FC85-2946-9F9F-ACDE6CA12CBA}"/>
              </a:ext>
            </a:extLst>
          </p:cNvPr>
          <p:cNvSpPr/>
          <p:nvPr/>
        </p:nvSpPr>
        <p:spPr>
          <a:xfrm>
            <a:off x="7652322" y="3478459"/>
            <a:ext cx="555301" cy="1009035"/>
          </a:xfrm>
          <a:custGeom>
            <a:avLst/>
            <a:gdLst>
              <a:gd name="connsiteX0" fmla="*/ 285008 w 312639"/>
              <a:gd name="connsiteY0" fmla="*/ 0 h 748145"/>
              <a:gd name="connsiteX1" fmla="*/ 237506 w 312639"/>
              <a:gd name="connsiteY1" fmla="*/ 154379 h 748145"/>
              <a:gd name="connsiteX2" fmla="*/ 0 w 312639"/>
              <a:gd name="connsiteY2" fmla="*/ 391886 h 748145"/>
              <a:gd name="connsiteX3" fmla="*/ 237506 w 312639"/>
              <a:gd name="connsiteY3" fmla="*/ 641267 h 748145"/>
              <a:gd name="connsiteX4" fmla="*/ 308758 w 312639"/>
              <a:gd name="connsiteY4" fmla="*/ 712519 h 748145"/>
              <a:gd name="connsiteX5" fmla="*/ 296883 w 312639"/>
              <a:gd name="connsiteY5" fmla="*/ 748145 h 74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639" h="748145">
                <a:moveTo>
                  <a:pt x="285008" y="0"/>
                </a:moveTo>
                <a:cubicBezTo>
                  <a:pt x="285007" y="44532"/>
                  <a:pt x="285007" y="89065"/>
                  <a:pt x="237506" y="154379"/>
                </a:cubicBezTo>
                <a:cubicBezTo>
                  <a:pt x="190005" y="219693"/>
                  <a:pt x="0" y="310738"/>
                  <a:pt x="0" y="391886"/>
                </a:cubicBezTo>
                <a:cubicBezTo>
                  <a:pt x="0" y="473034"/>
                  <a:pt x="186046" y="587828"/>
                  <a:pt x="237506" y="641267"/>
                </a:cubicBezTo>
                <a:cubicBezTo>
                  <a:pt x="288966" y="694706"/>
                  <a:pt x="298862" y="694706"/>
                  <a:pt x="308758" y="712519"/>
                </a:cubicBezTo>
                <a:cubicBezTo>
                  <a:pt x="318654" y="730332"/>
                  <a:pt x="307768" y="739238"/>
                  <a:pt x="296883" y="748145"/>
                </a:cubicBezTo>
              </a:path>
            </a:pathLst>
          </a:cu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Ελεύθερη σχεδίαση 23">
            <a:extLst>
              <a:ext uri="{FF2B5EF4-FFF2-40B4-BE49-F238E27FC236}">
                <a16:creationId xmlns:a16="http://schemas.microsoft.com/office/drawing/2014/main" id="{6FA994AB-FD15-2C48-8DF4-4BC0C6FB3403}"/>
              </a:ext>
            </a:extLst>
          </p:cNvPr>
          <p:cNvSpPr/>
          <p:nvPr/>
        </p:nvSpPr>
        <p:spPr>
          <a:xfrm rot="16200000">
            <a:off x="7348032" y="3853051"/>
            <a:ext cx="1311131" cy="285754"/>
          </a:xfrm>
          <a:custGeom>
            <a:avLst/>
            <a:gdLst>
              <a:gd name="connsiteX0" fmla="*/ 0 w 835240"/>
              <a:gd name="connsiteY0" fmla="*/ 175620 h 175620"/>
              <a:gd name="connsiteX1" fmla="*/ 127168 w 835240"/>
              <a:gd name="connsiteY1" fmla="*/ 145341 h 175620"/>
              <a:gd name="connsiteX2" fmla="*/ 381504 w 835240"/>
              <a:gd name="connsiteY2" fmla="*/ 6 h 175620"/>
              <a:gd name="connsiteX3" fmla="*/ 666119 w 835240"/>
              <a:gd name="connsiteY3" fmla="*/ 139286 h 175620"/>
              <a:gd name="connsiteX4" fmla="*/ 823565 w 835240"/>
              <a:gd name="connsiteY4" fmla="*/ 169564 h 175620"/>
              <a:gd name="connsiteX5" fmla="*/ 811454 w 835240"/>
              <a:gd name="connsiteY5" fmla="*/ 163508 h 17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5240" h="175620">
                <a:moveTo>
                  <a:pt x="0" y="175620"/>
                </a:moveTo>
                <a:cubicBezTo>
                  <a:pt x="31792" y="175115"/>
                  <a:pt x="63584" y="174610"/>
                  <a:pt x="127168" y="145341"/>
                </a:cubicBezTo>
                <a:cubicBezTo>
                  <a:pt x="190752" y="116072"/>
                  <a:pt x="291679" y="1015"/>
                  <a:pt x="381504" y="6"/>
                </a:cubicBezTo>
                <a:cubicBezTo>
                  <a:pt x="471329" y="-1003"/>
                  <a:pt x="592442" y="111026"/>
                  <a:pt x="666119" y="139286"/>
                </a:cubicBezTo>
                <a:cubicBezTo>
                  <a:pt x="739796" y="167546"/>
                  <a:pt x="799342" y="165527"/>
                  <a:pt x="823565" y="169564"/>
                </a:cubicBezTo>
                <a:cubicBezTo>
                  <a:pt x="847788" y="173601"/>
                  <a:pt x="829621" y="168554"/>
                  <a:pt x="811454" y="163508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Rectangle: Rounded Corners 80">
            <a:extLst>
              <a:ext uri="{FF2B5EF4-FFF2-40B4-BE49-F238E27FC236}">
                <a16:creationId xmlns:a16="http://schemas.microsoft.com/office/drawing/2014/main" id="{69D8B605-BD38-B248-9876-A28E5C109B02}"/>
              </a:ext>
            </a:extLst>
          </p:cNvPr>
          <p:cNvSpPr/>
          <p:nvPr/>
        </p:nvSpPr>
        <p:spPr>
          <a:xfrm>
            <a:off x="6326409" y="3148699"/>
            <a:ext cx="4524499" cy="3111335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FFC0B92E-E246-4F4F-8BC0-938548F52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07" y="205843"/>
            <a:ext cx="3221436" cy="2642892"/>
          </a:xfrm>
          <a:prstGeom prst="rect">
            <a:avLst/>
          </a:prstGeom>
        </p:spPr>
      </p:pic>
      <p:cxnSp>
        <p:nvCxnSpPr>
          <p:cNvPr id="17" name="Ευθύγραμμο βέλος σύνδεσης 16">
            <a:extLst>
              <a:ext uri="{FF2B5EF4-FFF2-40B4-BE49-F238E27FC236}">
                <a16:creationId xmlns:a16="http://schemas.microsoft.com/office/drawing/2014/main" id="{111D8067-FD47-9B40-8F9C-07C7194E123E}"/>
              </a:ext>
            </a:extLst>
          </p:cNvPr>
          <p:cNvCxnSpPr/>
          <p:nvPr/>
        </p:nvCxnSpPr>
        <p:spPr>
          <a:xfrm flipV="1">
            <a:off x="8909432" y="3976910"/>
            <a:ext cx="0" cy="17779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37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/>
      <p:bldP spid="13" grpId="0"/>
      <p:bldP spid="14" grpId="0"/>
      <p:bldP spid="15" grpId="0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1B096-5EFF-41BC-84C0-D9B69D58D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" y="-1764"/>
            <a:ext cx="10515600" cy="1325563"/>
          </a:xfrm>
        </p:spPr>
        <p:txBody>
          <a:bodyPr/>
          <a:lstStyle/>
          <a:p>
            <a:r>
              <a:rPr lang="en-GB" b="1" u="sng" dirty="0">
                <a:cs typeface="Calibri Light"/>
              </a:rPr>
              <a:t>Κβ</a:t>
            </a:r>
            <a:r>
              <a:rPr lang="en-GB" b="1" u="sng" dirty="0" err="1">
                <a:cs typeface="Calibri Light"/>
              </a:rPr>
              <a:t>άντωση</a:t>
            </a:r>
            <a:r>
              <a:rPr lang="en-GB" b="1" u="sng" dirty="0">
                <a:cs typeface="Calibri Light"/>
              </a:rPr>
              <a:t> </a:t>
            </a:r>
            <a:r>
              <a:rPr lang="en-GB" b="1" u="sng" dirty="0" err="1">
                <a:cs typeface="Calibri Light"/>
              </a:rPr>
              <a:t>της</a:t>
            </a:r>
            <a:r>
              <a:rPr lang="en-GB" b="1" u="sng" dirty="0">
                <a:cs typeface="Calibri Light"/>
              </a:rPr>
              <a:t> </a:t>
            </a:r>
            <a:r>
              <a:rPr lang="en-GB" b="1" u="sng" dirty="0" err="1">
                <a:cs typeface="Calibri Light"/>
              </a:rPr>
              <a:t>Ενέργει</a:t>
            </a:r>
            <a:r>
              <a:rPr lang="en-GB" b="1" u="sng" dirty="0">
                <a:cs typeface="Calibri Light"/>
              </a:rPr>
              <a:t>ας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ED326-49B5-4425-BA74-7C6D9C166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59" y="1298810"/>
            <a:ext cx="3337750" cy="5695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000" dirty="0" err="1">
                <a:cs typeface="Calibri"/>
              </a:rPr>
              <a:t>Κύριες</a:t>
            </a:r>
            <a:r>
              <a:rPr lang="en-GB" sz="2000" dirty="0">
                <a:cs typeface="Calibri"/>
              </a:rPr>
              <a:t> π</a:t>
            </a:r>
            <a:r>
              <a:rPr lang="en-GB" sz="2000" dirty="0" err="1">
                <a:cs typeface="Calibri"/>
              </a:rPr>
              <a:t>ροϋ</a:t>
            </a:r>
            <a:r>
              <a:rPr lang="en-GB" sz="2000" dirty="0">
                <a:cs typeface="Calibri"/>
              </a:rPr>
              <a:t>π</a:t>
            </a:r>
            <a:r>
              <a:rPr lang="en-GB" sz="2000" dirty="0" err="1">
                <a:cs typeface="Calibri"/>
              </a:rPr>
              <a:t>οθέσεις</a:t>
            </a:r>
            <a:r>
              <a:rPr lang="en-GB" sz="2000" dirty="0">
                <a:cs typeface="Calibri"/>
              </a:rPr>
              <a:t>:</a:t>
            </a:r>
            <a:endParaRPr lang="en-US" sz="2000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11A3FD-04EB-4B12-BACB-B7B4DED6C2EA}"/>
              </a:ext>
            </a:extLst>
          </p:cNvPr>
          <p:cNvSpPr txBox="1"/>
          <p:nvPr/>
        </p:nvSpPr>
        <p:spPr>
          <a:xfrm>
            <a:off x="3623732" y="1300104"/>
            <a:ext cx="403201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GB" sz="2000" dirty="0" err="1">
                <a:cs typeface="Calibri"/>
              </a:rPr>
              <a:t>Το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σωμ</a:t>
            </a:r>
            <a:r>
              <a:rPr lang="en-GB" sz="2000" dirty="0">
                <a:cs typeface="Calibri"/>
              </a:rPr>
              <a:t>α</a:t>
            </a:r>
            <a:r>
              <a:rPr lang="en-GB" sz="2000" dirty="0" err="1">
                <a:cs typeface="Calibri"/>
              </a:rPr>
              <a:t>τίδιο</a:t>
            </a:r>
            <a:r>
              <a:rPr lang="en-GB" sz="2000" dirty="0">
                <a:cs typeface="Calibri"/>
              </a:rPr>
              <a:t> να μπ</a:t>
            </a:r>
            <a:r>
              <a:rPr lang="en-GB" sz="2000" dirty="0" err="1">
                <a:cs typeface="Calibri"/>
              </a:rPr>
              <a:t>ορεί</a:t>
            </a:r>
            <a:r>
              <a:rPr lang="en-GB" sz="2000" dirty="0">
                <a:cs typeface="Calibri"/>
              </a:rPr>
              <a:t> να </a:t>
            </a:r>
            <a:r>
              <a:rPr lang="en-GB" sz="2000" dirty="0" err="1">
                <a:cs typeface="Calibri"/>
              </a:rPr>
              <a:t>λειτουργεί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ως</a:t>
            </a:r>
            <a:r>
              <a:rPr lang="en-GB" sz="2000" dirty="0">
                <a:cs typeface="Calibri"/>
              </a:rPr>
              <a:t> </a:t>
            </a:r>
            <a:r>
              <a:rPr lang="en-GB" sz="2000" b="1" dirty="0" err="1">
                <a:cs typeface="Calibri"/>
              </a:rPr>
              <a:t>κύμ</a:t>
            </a:r>
            <a:r>
              <a:rPr lang="en-GB" sz="2000" b="1" dirty="0">
                <a:cs typeface="Calibri"/>
              </a:rPr>
              <a:t>α</a:t>
            </a:r>
          </a:p>
          <a:p>
            <a:pPr marL="342900" indent="-342900">
              <a:buAutoNum type="arabicPeriod"/>
            </a:pPr>
            <a:r>
              <a:rPr lang="en-GB" sz="2000" dirty="0">
                <a:cs typeface="Calibri"/>
              </a:rPr>
              <a:t>Να υπ</a:t>
            </a:r>
            <a:r>
              <a:rPr lang="en-GB" sz="2000" dirty="0" err="1">
                <a:cs typeface="Calibri"/>
              </a:rPr>
              <a:t>άρχουν</a:t>
            </a:r>
            <a:r>
              <a:rPr lang="en-GB" sz="2000" dirty="0">
                <a:cs typeface="Calibri"/>
              </a:rPr>
              <a:t> </a:t>
            </a:r>
            <a:r>
              <a:rPr lang="en-GB" sz="2000" b="1" dirty="0" err="1">
                <a:cs typeface="Calibri"/>
              </a:rPr>
              <a:t>συνορι</a:t>
            </a:r>
            <a:r>
              <a:rPr lang="en-GB" sz="2000" b="1" dirty="0">
                <a:cs typeface="Calibri"/>
              </a:rPr>
              <a:t>α</a:t>
            </a:r>
            <a:r>
              <a:rPr lang="en-GB" sz="2000" b="1" dirty="0" err="1">
                <a:cs typeface="Calibri"/>
              </a:rPr>
              <a:t>κές</a:t>
            </a:r>
            <a:r>
              <a:rPr lang="en-GB" sz="2000" b="1" dirty="0">
                <a:cs typeface="Calibri"/>
              </a:rPr>
              <a:t> </a:t>
            </a:r>
            <a:r>
              <a:rPr lang="en-GB" sz="2000" b="1" dirty="0" err="1">
                <a:cs typeface="Calibri"/>
              </a:rPr>
              <a:t>συνθήκες</a:t>
            </a:r>
            <a:endParaRPr lang="en-GB" sz="2000" b="1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9F9E68-DE33-440D-B149-228E40805A98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 dirty="0">
              <a:cs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7D8711E-1A55-4973-8D38-9C970BE95D26}"/>
              </a:ext>
            </a:extLst>
          </p:cNvPr>
          <p:cNvGrpSpPr/>
          <p:nvPr/>
        </p:nvGrpSpPr>
        <p:grpSpPr>
          <a:xfrm>
            <a:off x="7661137" y="1126654"/>
            <a:ext cx="4393163" cy="1631216"/>
            <a:chOff x="7661137" y="1126654"/>
            <a:chExt cx="4393163" cy="1631216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FA6CD3DE-AD63-45B8-8ACF-806B9FB4646F}"/>
                </a:ext>
              </a:extLst>
            </p:cNvPr>
            <p:cNvSpPr/>
            <p:nvPr/>
          </p:nvSpPr>
          <p:spPr>
            <a:xfrm>
              <a:off x="7661137" y="1722656"/>
              <a:ext cx="1279407" cy="28222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cs typeface="Calibri" panose="020F050202020403020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696999C-F001-4A38-99A4-AD083E73E091}"/>
                </a:ext>
              </a:extLst>
            </p:cNvPr>
            <p:cNvSpPr txBox="1"/>
            <p:nvPr/>
          </p:nvSpPr>
          <p:spPr>
            <a:xfrm>
              <a:off x="9311100" y="1126654"/>
              <a:ext cx="2743200" cy="16312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000" dirty="0"/>
                <a:t>Η </a:t>
              </a:r>
              <a:r>
                <a:rPr lang="en-GB" sz="2000" dirty="0" err="1"/>
                <a:t>ενέργει</a:t>
              </a:r>
              <a:r>
                <a:rPr lang="en-GB" sz="2000" dirty="0"/>
                <a:t>α </a:t>
              </a:r>
              <a:r>
                <a:rPr lang="en-GB" sz="2000" dirty="0" err="1"/>
                <a:t>είν</a:t>
              </a:r>
              <a:r>
                <a:rPr lang="en-GB" sz="2000" dirty="0"/>
                <a:t>αι κβα</a:t>
              </a:r>
              <a:r>
                <a:rPr lang="en-GB" sz="2000" dirty="0" err="1"/>
                <a:t>ντισμένη</a:t>
              </a:r>
              <a:r>
                <a:rPr lang="en-GB" sz="2000" dirty="0"/>
                <a:t> </a:t>
              </a:r>
              <a:r>
                <a:rPr lang="en-GB" sz="2000" dirty="0" err="1"/>
                <a:t>δηλ</a:t>
              </a:r>
              <a:r>
                <a:rPr lang="en-GB" sz="2000" dirty="0"/>
                <a:t>α</a:t>
              </a:r>
              <a:r>
                <a:rPr lang="en-GB" sz="2000" dirty="0" err="1"/>
                <a:t>δή</a:t>
              </a:r>
              <a:r>
                <a:rPr lang="en-GB" sz="2000" dirty="0"/>
                <a:t> π</a:t>
              </a:r>
              <a:r>
                <a:rPr lang="en-GB" sz="2000" dirty="0" err="1"/>
                <a:t>εριορίζετ</a:t>
              </a:r>
              <a:r>
                <a:rPr lang="en-GB" sz="2000" dirty="0"/>
                <a:t>αι </a:t>
              </a:r>
              <a:r>
                <a:rPr lang="en-GB" sz="2000" dirty="0" err="1"/>
                <a:t>σε</a:t>
              </a:r>
              <a:r>
                <a:rPr lang="en-GB" sz="2000" dirty="0"/>
                <a:t> </a:t>
              </a:r>
              <a:r>
                <a:rPr lang="en-GB" sz="2000" b="1" dirty="0"/>
                <a:t>ΣΥΓΚΕΚΡΙΜΕΝΕΣ</a:t>
              </a:r>
              <a:r>
                <a:rPr lang="en-GB" sz="2000" dirty="0"/>
                <a:t> και </a:t>
              </a:r>
              <a:r>
                <a:rPr lang="en-GB" sz="2000" b="1" dirty="0"/>
                <a:t>ΔΙΑΚΡΙΤΕΣ</a:t>
              </a:r>
              <a:r>
                <a:rPr lang="en-GB" sz="2000" dirty="0"/>
                <a:t> </a:t>
              </a:r>
              <a:r>
                <a:rPr lang="en-GB" sz="2000" dirty="0" err="1"/>
                <a:t>τιμές</a:t>
              </a:r>
              <a:endParaRPr lang="en-GB" sz="2000">
                <a:cs typeface="Calibri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905C88E-BF26-4140-BD5D-2DDB46A2390B}"/>
              </a:ext>
            </a:extLst>
          </p:cNvPr>
          <p:cNvSpPr/>
          <p:nvPr/>
        </p:nvSpPr>
        <p:spPr>
          <a:xfrm>
            <a:off x="9053688" y="3432762"/>
            <a:ext cx="2991556" cy="237066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 dirty="0">
                <a:cs typeface="Calibri"/>
              </a:rPr>
              <a:t>Η κβ</a:t>
            </a:r>
            <a:r>
              <a:rPr lang="en-GB" sz="2000" dirty="0" err="1">
                <a:cs typeface="Calibri"/>
              </a:rPr>
              <a:t>άντωση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της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ενέργει</a:t>
            </a:r>
            <a:r>
              <a:rPr lang="en-GB" sz="2000" dirty="0">
                <a:cs typeface="Calibri"/>
              </a:rPr>
              <a:t>ας απ</a:t>
            </a:r>
            <a:r>
              <a:rPr lang="en-GB" sz="2000" dirty="0" err="1">
                <a:cs typeface="Calibri"/>
              </a:rPr>
              <a:t>οτελεί</a:t>
            </a:r>
            <a:r>
              <a:rPr lang="en-GB" sz="2000" dirty="0">
                <a:cs typeface="Calibri"/>
              </a:rPr>
              <a:t> </a:t>
            </a:r>
            <a:r>
              <a:rPr lang="en-GB" sz="2000" b="1" dirty="0">
                <a:cs typeface="Calibri"/>
              </a:rPr>
              <a:t>ΜΟΝΑΔΙΚΟ ΑΠΟΤΥΠΩΜΑ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κάθε</a:t>
            </a:r>
            <a:r>
              <a:rPr lang="en-GB" sz="2000" dirty="0">
                <a:cs typeface="Calibri"/>
              </a:rPr>
              <a:t> α</a:t>
            </a:r>
            <a:r>
              <a:rPr lang="en-GB" sz="2000" dirty="0" err="1">
                <a:cs typeface="Calibri"/>
              </a:rPr>
              <a:t>τόμου</a:t>
            </a:r>
            <a:r>
              <a:rPr lang="en-GB" sz="2000" dirty="0">
                <a:cs typeface="Calibri"/>
              </a:rPr>
              <a:t> και </a:t>
            </a:r>
            <a:r>
              <a:rPr lang="en-GB" sz="2000" dirty="0" err="1">
                <a:cs typeface="Calibri"/>
              </a:rPr>
              <a:t>κάθε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ένωσης</a:t>
            </a:r>
            <a:endParaRPr lang="en-US" sz="2000">
              <a:cs typeface="Calibri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251200E-68EC-45BD-90B1-BF3F1E818E22}"/>
              </a:ext>
            </a:extLst>
          </p:cNvPr>
          <p:cNvSpPr/>
          <p:nvPr/>
        </p:nvSpPr>
        <p:spPr>
          <a:xfrm>
            <a:off x="79022" y="1127948"/>
            <a:ext cx="11966222" cy="162748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1F08E2E-E57F-46A5-9C59-704E69628D8B}"/>
              </a:ext>
            </a:extLst>
          </p:cNvPr>
          <p:cNvGrpSpPr/>
          <p:nvPr/>
        </p:nvGrpSpPr>
        <p:grpSpPr>
          <a:xfrm>
            <a:off x="3295650" y="4959448"/>
            <a:ext cx="5640681" cy="1659347"/>
            <a:chOff x="3295650" y="4959448"/>
            <a:chExt cx="5640681" cy="165934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A26814-3540-4007-974A-6D33FF841A8E}"/>
                </a:ext>
              </a:extLst>
            </p:cNvPr>
            <p:cNvSpPr txBox="1"/>
            <p:nvPr/>
          </p:nvSpPr>
          <p:spPr>
            <a:xfrm>
              <a:off x="3295650" y="5910909"/>
              <a:ext cx="5640681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000" dirty="0" err="1"/>
                <a:t>Άρ</a:t>
              </a:r>
              <a:r>
                <a:rPr lang="en-GB" sz="2000" dirty="0"/>
                <a:t>α η </a:t>
              </a:r>
              <a:r>
                <a:rPr lang="en-GB" sz="2000" dirty="0" err="1"/>
                <a:t>ενέργειά</a:t>
              </a:r>
              <a:r>
                <a:rPr lang="en-GB" sz="2000" dirty="0"/>
                <a:t> </a:t>
              </a:r>
              <a:r>
                <a:rPr lang="en-GB" sz="2000" dirty="0" err="1"/>
                <a:t>του</a:t>
              </a:r>
              <a:r>
                <a:rPr lang="en-GB" sz="2000" dirty="0"/>
                <a:t> </a:t>
              </a:r>
              <a:r>
                <a:rPr lang="en-GB" sz="2000" dirty="0" err="1"/>
                <a:t>είν</a:t>
              </a:r>
              <a:r>
                <a:rPr lang="en-GB" sz="2000" dirty="0"/>
                <a:t>αι κβα</a:t>
              </a:r>
              <a:r>
                <a:rPr lang="en-GB" sz="2000" dirty="0" err="1"/>
                <a:t>ντισμένη</a:t>
              </a:r>
              <a:r>
                <a:rPr lang="en-GB" sz="2000" dirty="0"/>
                <a:t> ΔΗΛΑΔΗ </a:t>
              </a:r>
              <a:r>
                <a:rPr lang="en-GB" sz="2000" dirty="0" err="1"/>
                <a:t>έχει</a:t>
              </a:r>
              <a:r>
                <a:rPr lang="en-GB" sz="2000" dirty="0"/>
                <a:t> </a:t>
              </a:r>
              <a:r>
                <a:rPr lang="en-GB" sz="2000" dirty="0" err="1"/>
                <a:t>συγκεκριμέν</a:t>
              </a:r>
              <a:r>
                <a:rPr lang="en-GB" sz="2000" dirty="0"/>
                <a:t>α </a:t>
              </a:r>
              <a:r>
                <a:rPr lang="en-GB" sz="2000" dirty="0" err="1"/>
                <a:t>ενεργει</a:t>
              </a:r>
              <a:r>
                <a:rPr lang="en-GB" sz="2000" dirty="0"/>
                <a:t>α</a:t>
              </a:r>
              <a:r>
                <a:rPr lang="en-GB" sz="2000" dirty="0" err="1"/>
                <a:t>κά</a:t>
              </a:r>
              <a:r>
                <a:rPr lang="en-GB" sz="2000" dirty="0"/>
                <a:t> επίπ</a:t>
              </a:r>
              <a:r>
                <a:rPr lang="en-GB" sz="2000" dirty="0" err="1"/>
                <a:t>εδ</a:t>
              </a:r>
              <a:r>
                <a:rPr lang="en-GB" sz="2000" dirty="0"/>
                <a:t>α</a:t>
              </a:r>
              <a:endParaRPr lang="en-US" sz="2000">
                <a:cs typeface="Calibri"/>
              </a:endParaRPr>
            </a:p>
          </p:txBody>
        </p:sp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494402A0-C9C8-4B2D-B52F-290A0F57006F}"/>
                </a:ext>
              </a:extLst>
            </p:cNvPr>
            <p:cNvSpPr/>
            <p:nvPr/>
          </p:nvSpPr>
          <p:spPr>
            <a:xfrm>
              <a:off x="5973040" y="4959448"/>
              <a:ext cx="282222" cy="950148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43731F-6570-474C-B449-0F6B0F660BD9}"/>
              </a:ext>
            </a:extLst>
          </p:cNvPr>
          <p:cNvGrpSpPr/>
          <p:nvPr/>
        </p:nvGrpSpPr>
        <p:grpSpPr>
          <a:xfrm>
            <a:off x="80787" y="2841861"/>
            <a:ext cx="8861776" cy="3838220"/>
            <a:chOff x="80787" y="2841861"/>
            <a:chExt cx="8861776" cy="38382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86737F-67DF-4C15-B743-62BE62073207}"/>
                </a:ext>
              </a:extLst>
            </p:cNvPr>
            <p:cNvSpPr txBox="1"/>
            <p:nvPr/>
          </p:nvSpPr>
          <p:spPr>
            <a:xfrm>
              <a:off x="215901" y="2962863"/>
              <a:ext cx="4220162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000" dirty="0"/>
                <a:t>Χαρα</a:t>
              </a:r>
              <a:r>
                <a:rPr lang="en-GB" sz="2000" dirty="0" err="1"/>
                <a:t>κτηριστικό</a:t>
              </a:r>
              <a:r>
                <a:rPr lang="en-GB" sz="2000" dirty="0"/>
                <a:t> πα</a:t>
              </a:r>
              <a:r>
                <a:rPr lang="en-GB" sz="2000" dirty="0" err="1"/>
                <a:t>ράδειγμ</a:t>
              </a:r>
              <a:r>
                <a:rPr lang="en-GB" sz="2000" dirty="0"/>
                <a:t>α απ</a:t>
              </a:r>
              <a:r>
                <a:rPr lang="en-GB" sz="2000" dirty="0" err="1"/>
                <a:t>οτελεί</a:t>
              </a:r>
              <a:r>
                <a:rPr lang="en-GB" sz="2000" dirty="0"/>
                <a:t> </a:t>
              </a:r>
              <a:r>
                <a:rPr lang="en-GB" sz="2000" dirty="0" err="1"/>
                <a:t>το</a:t>
              </a:r>
              <a:r>
                <a:rPr lang="en-GB" sz="2000" dirty="0"/>
                <a:t> </a:t>
              </a:r>
              <a:r>
                <a:rPr lang="en-GB" sz="2000" dirty="0" err="1"/>
                <a:t>φρεάρ</a:t>
              </a:r>
              <a:r>
                <a:rPr lang="en-GB" sz="2000" dirty="0"/>
                <a:t> </a:t>
              </a:r>
              <a:r>
                <a:rPr lang="en-GB" sz="2000" dirty="0" err="1"/>
                <a:t>δυν</a:t>
              </a:r>
              <a:r>
                <a:rPr lang="en-GB" sz="2000" dirty="0"/>
                <a:t>α</a:t>
              </a:r>
              <a:r>
                <a:rPr lang="en-GB" sz="2000" dirty="0" err="1"/>
                <a:t>μικού</a:t>
              </a:r>
              <a:r>
                <a:rPr lang="en-GB" sz="2000" dirty="0"/>
                <a:t>:</a:t>
              </a:r>
              <a:endParaRPr lang="en-GB" sz="2000" dirty="0">
                <a:cs typeface="Calibri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11A736-BE4D-4B4A-A93D-2CB2C13D9146}"/>
                </a:ext>
              </a:extLst>
            </p:cNvPr>
            <p:cNvSpPr txBox="1"/>
            <p:nvPr/>
          </p:nvSpPr>
          <p:spPr>
            <a:xfrm>
              <a:off x="4093515" y="3340923"/>
              <a:ext cx="4709347" cy="132343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285750" indent="-285750">
                <a:buFont typeface="Wingdings"/>
                <a:buChar char="Ø"/>
              </a:pPr>
              <a:r>
                <a:rPr lang="en-GB" sz="2000" dirty="0" err="1">
                  <a:cs typeface="Calibri"/>
                </a:rPr>
                <a:t>Το</a:t>
              </a:r>
              <a:r>
                <a:rPr lang="en-GB" sz="2000" dirty="0">
                  <a:cs typeface="Calibri"/>
                </a:rPr>
                <a:t> </a:t>
              </a:r>
              <a:r>
                <a:rPr lang="en-GB" sz="2000" dirty="0" err="1">
                  <a:cs typeface="Calibri"/>
                </a:rPr>
                <a:t>σωμ</a:t>
              </a:r>
              <a:r>
                <a:rPr lang="en-GB" sz="2000" dirty="0">
                  <a:cs typeface="Calibri"/>
                </a:rPr>
                <a:t>α</a:t>
              </a:r>
              <a:r>
                <a:rPr lang="en-GB" sz="2000" dirty="0" err="1">
                  <a:cs typeface="Calibri"/>
                </a:rPr>
                <a:t>τίδιο</a:t>
              </a:r>
              <a:r>
                <a:rPr lang="en-GB" sz="2000" dirty="0">
                  <a:cs typeface="Calibri"/>
                </a:rPr>
                <a:t> </a:t>
              </a:r>
              <a:r>
                <a:rPr lang="en-GB" sz="2000" dirty="0" err="1">
                  <a:cs typeface="Calibri"/>
                </a:rPr>
                <a:t>κινείτ</a:t>
              </a:r>
              <a:r>
                <a:rPr lang="en-GB" sz="2000" dirty="0">
                  <a:cs typeface="Calibri"/>
                </a:rPr>
                <a:t>αι </a:t>
              </a:r>
              <a:r>
                <a:rPr lang="en-GB" sz="2000" dirty="0" err="1">
                  <a:cs typeface="Calibri"/>
                </a:rPr>
                <a:t>ως</a:t>
              </a:r>
              <a:r>
                <a:rPr lang="en-GB" sz="2000" dirty="0">
                  <a:cs typeface="Calibri"/>
                </a:rPr>
                <a:t> </a:t>
              </a:r>
              <a:r>
                <a:rPr lang="en-GB" sz="2000" b="1" dirty="0" err="1">
                  <a:cs typeface="Calibri"/>
                </a:rPr>
                <a:t>κύμ</a:t>
              </a:r>
              <a:r>
                <a:rPr lang="en-GB" sz="2000" b="1" dirty="0">
                  <a:cs typeface="Calibri"/>
                </a:rPr>
                <a:t>α</a:t>
              </a:r>
              <a:r>
                <a:rPr lang="en-GB" sz="2000" dirty="0">
                  <a:cs typeface="Calibri"/>
                </a:rPr>
                <a:t>, </a:t>
              </a:r>
              <a:r>
                <a:rPr lang="en-GB" sz="2000" dirty="0" err="1">
                  <a:cs typeface="Calibri"/>
                </a:rPr>
                <a:t>λόγω</a:t>
              </a:r>
              <a:r>
                <a:rPr lang="en-GB" sz="2000" dirty="0">
                  <a:cs typeface="Calibri"/>
                </a:rPr>
                <a:t> </a:t>
              </a:r>
              <a:r>
                <a:rPr lang="en-GB" sz="2000" dirty="0" err="1">
                  <a:cs typeface="Calibri"/>
                </a:rPr>
                <a:t>του</a:t>
              </a:r>
              <a:r>
                <a:rPr lang="en-GB" sz="2000" dirty="0">
                  <a:cs typeface="Calibri"/>
                </a:rPr>
                <a:t> </a:t>
              </a:r>
              <a:r>
                <a:rPr lang="en-GB" sz="2000" dirty="0" err="1">
                  <a:cs typeface="Calibri"/>
                </a:rPr>
                <a:t>μικρού</a:t>
              </a:r>
              <a:r>
                <a:rPr lang="en-GB" sz="2000" dirty="0">
                  <a:cs typeface="Calibri"/>
                </a:rPr>
                <a:t> </a:t>
              </a:r>
              <a:r>
                <a:rPr lang="en-GB" sz="2000" dirty="0" err="1">
                  <a:cs typeface="Calibri"/>
                </a:rPr>
                <a:t>μεγέθους</a:t>
              </a:r>
              <a:r>
                <a:rPr lang="en-GB" sz="2000" dirty="0">
                  <a:cs typeface="Calibri"/>
                </a:rPr>
                <a:t> </a:t>
              </a:r>
              <a:r>
                <a:rPr lang="en-GB" sz="2000" dirty="0" err="1">
                  <a:cs typeface="Calibri"/>
                </a:rPr>
                <a:t>του</a:t>
              </a:r>
              <a:endParaRPr lang="en-GB" sz="2000" dirty="0">
                <a:cs typeface="Calibri"/>
              </a:endParaRPr>
            </a:p>
            <a:p>
              <a:pPr marL="285750" indent="-285750">
                <a:buFont typeface="Wingdings"/>
                <a:buChar char="Ø"/>
              </a:pPr>
              <a:r>
                <a:rPr lang="en-GB" sz="2000" dirty="0"/>
                <a:t>Και πα</a:t>
              </a:r>
              <a:r>
                <a:rPr lang="en-GB" sz="2000" dirty="0" err="1"/>
                <a:t>ράλληλ</a:t>
              </a:r>
              <a:r>
                <a:rPr lang="en-GB" sz="2000" dirty="0"/>
                <a:t>α </a:t>
              </a:r>
              <a:r>
                <a:rPr lang="en-GB" sz="2000" dirty="0" err="1"/>
                <a:t>κινείτ</a:t>
              </a:r>
              <a:r>
                <a:rPr lang="en-GB" sz="2000" dirty="0"/>
                <a:t>αι </a:t>
              </a:r>
              <a:r>
                <a:rPr lang="en-GB" sz="2000" dirty="0" err="1"/>
                <a:t>σε</a:t>
              </a:r>
              <a:r>
                <a:rPr lang="en-GB" sz="2000" dirty="0"/>
                <a:t> </a:t>
              </a:r>
              <a:r>
                <a:rPr lang="en-GB" sz="2000" dirty="0" err="1"/>
                <a:t>κλειστό</a:t>
              </a:r>
              <a:r>
                <a:rPr lang="en-GB" sz="2000" dirty="0"/>
                <a:t> </a:t>
              </a:r>
              <a:r>
                <a:rPr lang="en-GB" sz="2000" dirty="0" err="1"/>
                <a:t>κουτί</a:t>
              </a:r>
              <a:r>
                <a:rPr lang="en-GB" sz="2000" dirty="0"/>
                <a:t> (</a:t>
              </a:r>
              <a:r>
                <a:rPr lang="en-GB" sz="2000" b="1" dirty="0" err="1"/>
                <a:t>συνορι</a:t>
              </a:r>
              <a:r>
                <a:rPr lang="en-GB" sz="2000" b="1" dirty="0"/>
                <a:t>α</a:t>
              </a:r>
              <a:r>
                <a:rPr lang="en-GB" sz="2000" b="1" dirty="0" err="1"/>
                <a:t>κές</a:t>
              </a:r>
              <a:r>
                <a:rPr lang="en-GB" sz="2000" b="1" dirty="0"/>
                <a:t> </a:t>
              </a:r>
              <a:r>
                <a:rPr lang="en-GB" sz="2000" b="1" dirty="0" err="1"/>
                <a:t>συνθήκες</a:t>
              </a:r>
              <a:r>
                <a:rPr lang="en-GB" sz="2000" dirty="0"/>
                <a:t>)</a:t>
              </a:r>
              <a:endParaRPr lang="en-US" sz="2000">
                <a:cs typeface="Calibri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AE66793-AD33-473A-9987-2119DE046760}"/>
                </a:ext>
              </a:extLst>
            </p:cNvPr>
            <p:cNvGrpSpPr/>
            <p:nvPr/>
          </p:nvGrpSpPr>
          <p:grpSpPr>
            <a:xfrm>
              <a:off x="213665" y="4301185"/>
              <a:ext cx="3537186" cy="1307629"/>
              <a:chOff x="213665" y="4329407"/>
              <a:chExt cx="3537186" cy="130762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D423777-A4BA-48A3-B494-61CB238C0A00}"/>
                  </a:ext>
                </a:extLst>
              </p:cNvPr>
              <p:cNvSpPr/>
              <p:nvPr/>
            </p:nvSpPr>
            <p:spPr>
              <a:xfrm>
                <a:off x="213665" y="4329407"/>
                <a:ext cx="3537186" cy="130762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05E0BAD-B35F-43AD-AD7A-58E712BF826D}"/>
                  </a:ext>
                </a:extLst>
              </p:cNvPr>
              <p:cNvSpPr/>
              <p:nvPr/>
            </p:nvSpPr>
            <p:spPr>
              <a:xfrm>
                <a:off x="958615" y="4923837"/>
                <a:ext cx="65852" cy="6585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B0DB850-850C-4E5A-930F-FEFEB34A57CD}"/>
                </a:ext>
              </a:extLst>
            </p:cNvPr>
            <p:cNvSpPr/>
            <p:nvPr/>
          </p:nvSpPr>
          <p:spPr>
            <a:xfrm>
              <a:off x="80787" y="2841861"/>
              <a:ext cx="8861776" cy="383822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2507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EA97053-4D6B-4B51-82E3-C493DEFB3C4D}"/>
              </a:ext>
            </a:extLst>
          </p:cNvPr>
          <p:cNvSpPr/>
          <p:nvPr/>
        </p:nvSpPr>
        <p:spPr>
          <a:xfrm>
            <a:off x="8858992" y="4572788"/>
            <a:ext cx="2988832" cy="854244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36C825-7F05-43E5-BAE7-77E34B7469B8}"/>
              </a:ext>
            </a:extLst>
          </p:cNvPr>
          <p:cNvSpPr/>
          <p:nvPr/>
        </p:nvSpPr>
        <p:spPr>
          <a:xfrm>
            <a:off x="0" y="0"/>
            <a:ext cx="12192000" cy="7019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821198-4990-4A42-B6A7-A5C3EE9045F0}"/>
              </a:ext>
            </a:extLst>
          </p:cNvPr>
          <p:cNvSpPr txBox="1"/>
          <p:nvPr/>
        </p:nvSpPr>
        <p:spPr>
          <a:xfrm>
            <a:off x="682691" y="89372"/>
            <a:ext cx="10958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Φυσικό Πλάτος Κορυφής </a:t>
            </a:r>
            <a:r>
              <a:rPr lang="el-GR" sz="2800" b="1" i="1" dirty="0"/>
              <a:t>(Χρόνος Ζωής Κατάστασης)</a:t>
            </a:r>
            <a:r>
              <a:rPr lang="el-GR" sz="2800" b="1" dirty="0"/>
              <a:t> και </a:t>
            </a:r>
            <a:r>
              <a:rPr lang="el-GR" sz="2800" b="1" dirty="0" err="1"/>
              <a:t>Διαπλατύνσεις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871CD5-392A-48C6-9D06-33040E7B25F5}"/>
                  </a:ext>
                </a:extLst>
              </p:cNvPr>
              <p:cNvSpPr txBox="1"/>
              <p:nvPr/>
            </p:nvSpPr>
            <p:spPr>
              <a:xfrm>
                <a:off x="5235059" y="1376477"/>
                <a:ext cx="2229456" cy="5846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type m:val="skw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871CD5-392A-48C6-9D06-33040E7B2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059" y="1376477"/>
                <a:ext cx="2229456" cy="5846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26BAAC-1CCB-40A5-8358-E1571B3D880A}"/>
                  </a:ext>
                </a:extLst>
              </p:cNvPr>
              <p:cNvSpPr txBox="1"/>
              <p:nvPr/>
            </p:nvSpPr>
            <p:spPr>
              <a:xfrm>
                <a:off x="2930261" y="781541"/>
                <a:ext cx="6839052" cy="469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b="1" dirty="0">
                    <a:solidFill>
                      <a:srgbClr val="7030A0"/>
                    </a:solidFill>
                  </a:rPr>
                  <a:t>Αρχή Αβεβαιότητας του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Heisenberg, </a:t>
                </a:r>
                <a14:m>
                  <m:oMath xmlns:m="http://schemas.openxmlformats.org/officeDocument/2006/math">
                    <m:r>
                      <a:rPr lang="el-GR" sz="24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l-GR" sz="24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type m:val="skw"/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l-GR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26BAAC-1CCB-40A5-8358-E1571B3D8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261" y="781541"/>
                <a:ext cx="6839052" cy="469552"/>
              </a:xfrm>
              <a:prstGeom prst="rect">
                <a:avLst/>
              </a:prstGeom>
              <a:blipFill>
                <a:blip r:embed="rId3"/>
                <a:stretch>
                  <a:fillRect l="-1426" t="-122078" r="-7932" b="-188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ED2DC85-071F-4E13-962D-D25A7B0C781E}"/>
              </a:ext>
            </a:extLst>
          </p:cNvPr>
          <p:cNvSpPr txBox="1"/>
          <p:nvPr/>
        </p:nvSpPr>
        <p:spPr>
          <a:xfrm>
            <a:off x="77044" y="1484134"/>
            <a:ext cx="515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Αβεβαιότητα στην Ενέργεια </a:t>
            </a:r>
            <a:r>
              <a:rPr lang="el-GR" b="1" i="1" dirty="0"/>
              <a:t>(ΔΕ)</a:t>
            </a:r>
            <a:r>
              <a:rPr lang="el-GR" b="1" dirty="0"/>
              <a:t> Μίας Κατάστασης:</a:t>
            </a:r>
            <a:endParaRPr lang="en-US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AB852C-F3C5-42DE-85E8-B1C60DF87075}"/>
              </a:ext>
            </a:extLst>
          </p:cNvPr>
          <p:cNvSpPr/>
          <p:nvPr/>
        </p:nvSpPr>
        <p:spPr>
          <a:xfrm>
            <a:off x="5235059" y="1330670"/>
            <a:ext cx="2229456" cy="67626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AC1D73-E335-4F16-9248-18C2495EF8B0}"/>
              </a:ext>
            </a:extLst>
          </p:cNvPr>
          <p:cNvSpPr txBox="1"/>
          <p:nvPr/>
        </p:nvSpPr>
        <p:spPr>
          <a:xfrm>
            <a:off x="7664150" y="1484134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Δ</a:t>
            </a:r>
            <a:r>
              <a:rPr lang="en-US" i="1" dirty="0"/>
              <a:t>t</a:t>
            </a:r>
            <a:r>
              <a:rPr lang="en-US" dirty="0"/>
              <a:t>: </a:t>
            </a:r>
            <a:r>
              <a:rPr lang="el-GR" dirty="0"/>
              <a:t>Χρόνος Ζωής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38A43D-1CCE-4F30-BB5F-73F8EB612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82" y="2741857"/>
            <a:ext cx="1632991" cy="7731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3C9EDA-1AD0-4984-998C-3901A1AF9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9661" y="2752714"/>
            <a:ext cx="2836166" cy="7442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788688-A981-4060-BCFE-C8F4D241AC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682" y="4288095"/>
            <a:ext cx="2903039" cy="7725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799CED-E8F1-4CF8-A084-FEB9812B55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8648" y="4465607"/>
            <a:ext cx="1382103" cy="4175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AA26FC-2D6A-4745-9414-FF3D7518B9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682" y="5802983"/>
            <a:ext cx="3052783" cy="8046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28F4EC4-E2A4-4153-A63C-1CB3E730E9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9465" y="5878438"/>
            <a:ext cx="1859418" cy="6537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75FF9A-BF89-4A20-AE1D-BAB353EFAC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9804" y="5867284"/>
            <a:ext cx="2172659" cy="67600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08E54F5-44C3-40AA-8567-4415393724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26232" y="5716133"/>
            <a:ext cx="1859417" cy="97831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FC37237-E869-400B-ABFD-60C7C124992E}"/>
              </a:ext>
            </a:extLst>
          </p:cNvPr>
          <p:cNvSpPr txBox="1"/>
          <p:nvPr/>
        </p:nvSpPr>
        <p:spPr>
          <a:xfrm>
            <a:off x="77044" y="2263424"/>
            <a:ext cx="2559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7030A0"/>
                </a:solidFill>
              </a:rPr>
              <a:t>Φυσική </a:t>
            </a:r>
            <a:r>
              <a:rPr lang="el-GR" sz="2000" b="1" dirty="0" err="1">
                <a:solidFill>
                  <a:srgbClr val="7030A0"/>
                </a:solidFill>
              </a:rPr>
              <a:t>Διαπλάτυνση</a:t>
            </a:r>
            <a:r>
              <a:rPr lang="el-GR" sz="2000" b="1" dirty="0">
                <a:solidFill>
                  <a:srgbClr val="7030A0"/>
                </a:solidFill>
              </a:rPr>
              <a:t>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53BF8A-1909-4B64-8040-AC006A4C858E}"/>
              </a:ext>
            </a:extLst>
          </p:cNvPr>
          <p:cNvSpPr txBox="1"/>
          <p:nvPr/>
        </p:nvSpPr>
        <p:spPr>
          <a:xfrm>
            <a:off x="5390514" y="2864293"/>
            <a:ext cx="2988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>
                <a:solidFill>
                  <a:srgbClr val="7030A0"/>
                </a:solidFill>
              </a:rPr>
              <a:t>Lorentzian </a:t>
            </a:r>
            <a:r>
              <a:rPr lang="el-GR" sz="2000" b="1" i="1" dirty="0" err="1">
                <a:solidFill>
                  <a:srgbClr val="7030A0"/>
                </a:solidFill>
              </a:rPr>
              <a:t>Σχηματομορφή</a:t>
            </a:r>
            <a:endParaRPr lang="en-US" sz="2000" b="1" i="1" dirty="0">
              <a:solidFill>
                <a:srgbClr val="7030A0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574FE8E-F9C2-4889-9CCE-6CC73D46108A}"/>
              </a:ext>
            </a:extLst>
          </p:cNvPr>
          <p:cNvSpPr/>
          <p:nvPr/>
        </p:nvSpPr>
        <p:spPr>
          <a:xfrm>
            <a:off x="77044" y="2648017"/>
            <a:ext cx="8257773" cy="99331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7C7A45-2738-4717-89EF-22DF143EA7F6}"/>
              </a:ext>
            </a:extLst>
          </p:cNvPr>
          <p:cNvSpPr txBox="1"/>
          <p:nvPr/>
        </p:nvSpPr>
        <p:spPr>
          <a:xfrm>
            <a:off x="77044" y="3793111"/>
            <a:ext cx="3705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err="1">
                <a:solidFill>
                  <a:srgbClr val="7030A0"/>
                </a:solidFill>
              </a:rPr>
              <a:t>Διαπλάτυνση</a:t>
            </a:r>
            <a:r>
              <a:rPr lang="el-GR" sz="2000" b="1" dirty="0">
                <a:solidFill>
                  <a:srgbClr val="7030A0"/>
                </a:solidFill>
              </a:rPr>
              <a:t> Λόγω Κρούσεων, </a:t>
            </a:r>
            <a:r>
              <a:rPr lang="en-US" sz="2000" b="1" i="1" dirty="0">
                <a:solidFill>
                  <a:srgbClr val="7030A0"/>
                </a:solidFill>
              </a:rPr>
              <a:t>P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362662B-8466-4B10-A4E9-7725FEF53929}"/>
              </a:ext>
            </a:extLst>
          </p:cNvPr>
          <p:cNvSpPr/>
          <p:nvPr/>
        </p:nvSpPr>
        <p:spPr>
          <a:xfrm>
            <a:off x="77044" y="4177704"/>
            <a:ext cx="8257773" cy="99331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78EB1A4-A96A-446D-A5D1-F2E05D8911D5}"/>
              </a:ext>
            </a:extLst>
          </p:cNvPr>
          <p:cNvSpPr txBox="1"/>
          <p:nvPr/>
        </p:nvSpPr>
        <p:spPr>
          <a:xfrm>
            <a:off x="5378048" y="4474307"/>
            <a:ext cx="2988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>
                <a:solidFill>
                  <a:srgbClr val="7030A0"/>
                </a:solidFill>
              </a:rPr>
              <a:t>Lorentzian </a:t>
            </a:r>
            <a:r>
              <a:rPr lang="el-GR" sz="2000" b="1" i="1" dirty="0" err="1">
                <a:solidFill>
                  <a:srgbClr val="7030A0"/>
                </a:solidFill>
              </a:rPr>
              <a:t>Σχηματομορφή</a:t>
            </a:r>
            <a:endParaRPr lang="en-US" sz="2000" b="1" i="1" dirty="0">
              <a:solidFill>
                <a:srgbClr val="7030A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D83AFA-143D-4A5E-B9C3-EEE7166AA556}"/>
              </a:ext>
            </a:extLst>
          </p:cNvPr>
          <p:cNvSpPr txBox="1"/>
          <p:nvPr/>
        </p:nvSpPr>
        <p:spPr>
          <a:xfrm>
            <a:off x="77044" y="5339315"/>
            <a:ext cx="4387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7030A0"/>
                </a:solidFill>
              </a:rPr>
              <a:t>Θερμική </a:t>
            </a:r>
            <a:r>
              <a:rPr lang="el-GR" sz="2000" b="1" dirty="0" err="1">
                <a:solidFill>
                  <a:srgbClr val="7030A0"/>
                </a:solidFill>
              </a:rPr>
              <a:t>Διαπλάτυνση</a:t>
            </a:r>
            <a:r>
              <a:rPr lang="el-GR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>
                <a:solidFill>
                  <a:srgbClr val="7030A0"/>
                </a:solidFill>
              </a:rPr>
              <a:t>Doppler, </a:t>
            </a:r>
            <a:r>
              <a:rPr lang="el-GR" sz="2000" b="1" dirty="0">
                <a:solidFill>
                  <a:srgbClr val="7030A0"/>
                </a:solidFill>
              </a:rPr>
              <a:t>Δ</a:t>
            </a:r>
            <a:r>
              <a:rPr lang="en-US" sz="2000" b="1" i="1" dirty="0">
                <a:solidFill>
                  <a:srgbClr val="7030A0"/>
                </a:solidFill>
              </a:rPr>
              <a:t>v</a:t>
            </a:r>
            <a:r>
              <a:rPr lang="en-US" sz="2000" b="1" dirty="0">
                <a:solidFill>
                  <a:srgbClr val="7030A0"/>
                </a:solidFill>
              </a:rPr>
              <a:t>(T, </a:t>
            </a:r>
            <a:r>
              <a:rPr lang="el-GR" sz="2000" b="1" dirty="0">
                <a:solidFill>
                  <a:srgbClr val="7030A0"/>
                </a:solidFill>
              </a:rPr>
              <a:t>λ)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91A3293-F95D-46F1-A10E-4B6738711566}"/>
              </a:ext>
            </a:extLst>
          </p:cNvPr>
          <p:cNvSpPr/>
          <p:nvPr/>
        </p:nvSpPr>
        <p:spPr>
          <a:xfrm>
            <a:off x="77044" y="5708630"/>
            <a:ext cx="11816391" cy="99331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563F86-C845-400A-8190-6A0443F81FDF}"/>
              </a:ext>
            </a:extLst>
          </p:cNvPr>
          <p:cNvSpPr txBox="1"/>
          <p:nvPr/>
        </p:nvSpPr>
        <p:spPr>
          <a:xfrm>
            <a:off x="9087514" y="6005233"/>
            <a:ext cx="2840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>
                <a:solidFill>
                  <a:srgbClr val="7030A0"/>
                </a:solidFill>
              </a:rPr>
              <a:t>Gaussian </a:t>
            </a:r>
            <a:r>
              <a:rPr lang="el-GR" sz="2000" b="1" i="1" dirty="0" err="1">
                <a:solidFill>
                  <a:srgbClr val="7030A0"/>
                </a:solidFill>
              </a:rPr>
              <a:t>Σχηματομορφή</a:t>
            </a:r>
            <a:endParaRPr lang="en-US" sz="2000" b="1" i="1" dirty="0">
              <a:solidFill>
                <a:srgbClr val="7030A0"/>
              </a:solidFill>
            </a:endParaRPr>
          </a:p>
        </p:txBody>
      </p:sp>
      <p:sp>
        <p:nvSpPr>
          <p:cNvPr id="35" name="Action Button: Get Information 34">
            <a:hlinkClick r:id="rId12" highlightClick="1"/>
            <a:extLst>
              <a:ext uri="{FF2B5EF4-FFF2-40B4-BE49-F238E27FC236}">
                <a16:creationId xmlns:a16="http://schemas.microsoft.com/office/drawing/2014/main" id="{9C9DEAEE-E77A-468D-8070-911A348B131D}"/>
              </a:ext>
            </a:extLst>
          </p:cNvPr>
          <p:cNvSpPr/>
          <p:nvPr/>
        </p:nvSpPr>
        <p:spPr>
          <a:xfrm>
            <a:off x="236682" y="919883"/>
            <a:ext cx="475013" cy="461665"/>
          </a:xfrm>
          <a:prstGeom prst="actionButtonInformation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F1CE2F-8B91-44C5-BD21-BF5EEAA37C64}"/>
              </a:ext>
            </a:extLst>
          </p:cNvPr>
          <p:cNvSpPr txBox="1"/>
          <p:nvPr/>
        </p:nvSpPr>
        <p:spPr>
          <a:xfrm>
            <a:off x="365542" y="5647759"/>
            <a:ext cx="97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Maxwell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F4E0F5A-C2D8-43A0-971B-E682524387B0}"/>
              </a:ext>
            </a:extLst>
          </p:cNvPr>
          <p:cNvGrpSpPr>
            <a:grpSpLocks noChangeAspect="1"/>
          </p:cNvGrpSpPr>
          <p:nvPr/>
        </p:nvGrpSpPr>
        <p:grpSpPr>
          <a:xfrm>
            <a:off x="9916691" y="1948465"/>
            <a:ext cx="2246202" cy="2441448"/>
            <a:chOff x="2029312" y="33232"/>
            <a:chExt cx="8118088" cy="6858001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750EAB0-685E-41A2-B8EE-DCC4947D2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44600" y="33232"/>
              <a:ext cx="8102800" cy="6858001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B027FA2-E7D9-4F4A-8F36-DAA72BB12E7B}"/>
                </a:ext>
              </a:extLst>
            </p:cNvPr>
            <p:cNvSpPr/>
            <p:nvPr/>
          </p:nvSpPr>
          <p:spPr>
            <a:xfrm>
              <a:off x="2029312" y="6085561"/>
              <a:ext cx="877040" cy="772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57E7A4BA-54E3-4EDB-85C5-08DB3B0272E2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7617"/>
          <a:stretch/>
        </p:blipFill>
        <p:spPr>
          <a:xfrm>
            <a:off x="8456990" y="2022913"/>
            <a:ext cx="2011817" cy="236619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2D1D07C-33A0-472D-8E1E-F2D8C87FE5F1}"/>
              </a:ext>
            </a:extLst>
          </p:cNvPr>
          <p:cNvSpPr txBox="1"/>
          <p:nvPr/>
        </p:nvSpPr>
        <p:spPr>
          <a:xfrm>
            <a:off x="8705538" y="2026133"/>
            <a:ext cx="966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Lorentzian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B64359-073B-45DA-9EE2-C5B5424736CC}"/>
              </a:ext>
            </a:extLst>
          </p:cNvPr>
          <p:cNvSpPr txBox="1"/>
          <p:nvPr/>
        </p:nvSpPr>
        <p:spPr>
          <a:xfrm>
            <a:off x="11161976" y="2026132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Gaussian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0D194F2-D2D5-4DE8-BB9A-F90494B05F95}"/>
              </a:ext>
            </a:extLst>
          </p:cNvPr>
          <p:cNvSpPr/>
          <p:nvPr/>
        </p:nvSpPr>
        <p:spPr>
          <a:xfrm>
            <a:off x="9389302" y="2463479"/>
            <a:ext cx="2011344" cy="1479337"/>
          </a:xfrm>
          <a:prstGeom prst="ellipse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4A4E06F-89A9-4BF6-A8C9-18B471F160AA}"/>
              </a:ext>
            </a:extLst>
          </p:cNvPr>
          <p:cNvSpPr txBox="1"/>
          <p:nvPr/>
        </p:nvSpPr>
        <p:spPr>
          <a:xfrm>
            <a:off x="10148468" y="2814032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+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C06C1E8-262F-4C42-BE80-B829497D5549}"/>
              </a:ext>
            </a:extLst>
          </p:cNvPr>
          <p:cNvCxnSpPr/>
          <p:nvPr/>
        </p:nvCxnSpPr>
        <p:spPr>
          <a:xfrm>
            <a:off x="10394974" y="3793111"/>
            <a:ext cx="0" cy="779677"/>
          </a:xfrm>
          <a:prstGeom prst="straightConnector1">
            <a:avLst/>
          </a:prstGeom>
          <a:ln w="381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4B27969-ED91-463E-A4BB-23BED82C91B8}"/>
              </a:ext>
            </a:extLst>
          </p:cNvPr>
          <p:cNvSpPr txBox="1"/>
          <p:nvPr/>
        </p:nvSpPr>
        <p:spPr>
          <a:xfrm>
            <a:off x="9069948" y="4799855"/>
            <a:ext cx="2566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>
                <a:solidFill>
                  <a:srgbClr val="7030A0"/>
                </a:solidFill>
              </a:rPr>
              <a:t>Voight </a:t>
            </a:r>
            <a:r>
              <a:rPr lang="el-GR" sz="2000" b="1" i="1" dirty="0" err="1">
                <a:solidFill>
                  <a:srgbClr val="7030A0"/>
                </a:solidFill>
              </a:rPr>
              <a:t>Σχηματομορφή</a:t>
            </a:r>
            <a:endParaRPr lang="en-US" sz="2000" b="1" i="1" dirty="0">
              <a:solidFill>
                <a:srgbClr val="7030A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FC5E194-59AF-4F2F-8777-2757FAB320A5}"/>
              </a:ext>
            </a:extLst>
          </p:cNvPr>
          <p:cNvSpPr txBox="1"/>
          <p:nvPr/>
        </p:nvSpPr>
        <p:spPr>
          <a:xfrm>
            <a:off x="5610483" y="3203420"/>
            <a:ext cx="2523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γ</a:t>
            </a:r>
            <a:r>
              <a:rPr lang="el-GR" dirty="0"/>
              <a:t>: ρυθμός </a:t>
            </a:r>
            <a:r>
              <a:rPr lang="el-GR" dirty="0" err="1"/>
              <a:t>Αποδιέγερσης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8DAE2C1-378D-4A71-B9B7-8744044F0C7E}"/>
              </a:ext>
            </a:extLst>
          </p:cNvPr>
          <p:cNvSpPr/>
          <p:nvPr/>
        </p:nvSpPr>
        <p:spPr>
          <a:xfrm>
            <a:off x="298565" y="5707391"/>
            <a:ext cx="4807470" cy="978311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5359886-7EBD-4B3B-AE86-217DD7D8308A}"/>
              </a:ext>
            </a:extLst>
          </p:cNvPr>
          <p:cNvSpPr txBox="1"/>
          <p:nvPr/>
        </p:nvSpPr>
        <p:spPr>
          <a:xfrm>
            <a:off x="3205335" y="592647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7030A0"/>
                </a:solidFill>
              </a:rPr>
              <a:t>+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01C0EBD-A877-4418-8356-8CFF46008D72}"/>
              </a:ext>
            </a:extLst>
          </p:cNvPr>
          <p:cNvSpPr txBox="1"/>
          <p:nvPr/>
        </p:nvSpPr>
        <p:spPr>
          <a:xfrm>
            <a:off x="3556318" y="5642671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v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Doppler Shift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D1B3E4D-0759-428A-9295-EB5EE99FB870}"/>
              </a:ext>
            </a:extLst>
          </p:cNvPr>
          <p:cNvSpPr/>
          <p:nvPr/>
        </p:nvSpPr>
        <p:spPr>
          <a:xfrm>
            <a:off x="8705538" y="2058538"/>
            <a:ext cx="3401568" cy="2103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1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" grpId="0"/>
      <p:bldP spid="6" grpId="0"/>
      <p:bldP spid="7" grpId="0" animBg="1"/>
      <p:bldP spid="8" grpId="0"/>
      <p:bldP spid="26" grpId="0"/>
      <p:bldP spid="27" grpId="0"/>
      <p:bldP spid="28" grpId="0" animBg="1"/>
      <p:bldP spid="29" grpId="0"/>
      <p:bldP spid="30" grpId="0" animBg="1"/>
      <p:bldP spid="31" grpId="0"/>
      <p:bldP spid="32" grpId="0"/>
      <p:bldP spid="33" grpId="0" animBg="1"/>
      <p:bldP spid="34" grpId="0"/>
      <p:bldP spid="36" grpId="0"/>
      <p:bldP spid="43" grpId="0"/>
      <p:bldP spid="44" grpId="0"/>
      <p:bldP spid="46" grpId="0" animBg="1"/>
      <p:bldP spid="45" grpId="0"/>
      <p:bldP spid="49" grpId="0"/>
      <p:bldP spid="51" grpId="0"/>
      <p:bldP spid="52" grpId="0" animBg="1"/>
      <p:bldP spid="53" grpId="0"/>
      <p:bldP spid="54" grpId="0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3E15DA-BB42-485D-B50E-244DC6D176C6}"/>
              </a:ext>
            </a:extLst>
          </p:cNvPr>
          <p:cNvCxnSpPr/>
          <p:nvPr/>
        </p:nvCxnSpPr>
        <p:spPr>
          <a:xfrm>
            <a:off x="1887008" y="4770378"/>
            <a:ext cx="0" cy="818444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7B57D4A-85CE-405D-B8BC-CDE257A2AE70}"/>
              </a:ext>
            </a:extLst>
          </p:cNvPr>
          <p:cNvCxnSpPr>
            <a:cxnSpLocks/>
          </p:cNvCxnSpPr>
          <p:nvPr/>
        </p:nvCxnSpPr>
        <p:spPr>
          <a:xfrm>
            <a:off x="3354563" y="4770378"/>
            <a:ext cx="0" cy="818444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C97A370-A627-44FE-A88E-F10D86C1780E}"/>
              </a:ext>
            </a:extLst>
          </p:cNvPr>
          <p:cNvGrpSpPr/>
          <p:nvPr/>
        </p:nvGrpSpPr>
        <p:grpSpPr>
          <a:xfrm>
            <a:off x="7238059" y="-157091"/>
            <a:ext cx="4953236" cy="6844816"/>
            <a:chOff x="7238059" y="-157091"/>
            <a:chExt cx="4953236" cy="684481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B09E969-849B-4636-B672-6DB1A330D370}"/>
                </a:ext>
              </a:extLst>
            </p:cNvPr>
            <p:cNvGrpSpPr/>
            <p:nvPr/>
          </p:nvGrpSpPr>
          <p:grpSpPr>
            <a:xfrm>
              <a:off x="11539008" y="518231"/>
              <a:ext cx="244592" cy="1778000"/>
              <a:chOff x="11539008" y="903935"/>
              <a:chExt cx="244592" cy="1778000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7917951-FB92-4159-B45A-566FA9B56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39008" y="903935"/>
                <a:ext cx="244592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BC3B0BC0-A9B3-48EC-ADD5-A288030DA7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39008" y="2681935"/>
                <a:ext cx="244592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F2D685F9-34B2-426F-BA37-1E3E5753F4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51898" y="903935"/>
                <a:ext cx="9406" cy="71496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399EE6DE-3534-4612-81CE-13E52E3908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651897" y="1929344"/>
                <a:ext cx="9408" cy="75259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322F5A-A68E-4196-A5B4-46CD65C5B9E6}"/>
                </a:ext>
              </a:extLst>
            </p:cNvPr>
            <p:cNvSpPr txBox="1"/>
            <p:nvPr/>
          </p:nvSpPr>
          <p:spPr>
            <a:xfrm>
              <a:off x="11344863" y="1213085"/>
              <a:ext cx="626534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dirty="0"/>
                <a:t>ΔΕ</a:t>
              </a:r>
              <a:endParaRPr lang="en-US" sz="2000" dirty="0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B38D311-6729-409D-A961-1BC2765497D6}"/>
                </a:ext>
              </a:extLst>
            </p:cNvPr>
            <p:cNvCxnSpPr/>
            <p:nvPr/>
          </p:nvCxnSpPr>
          <p:spPr>
            <a:xfrm flipH="1" flipV="1">
              <a:off x="10023946" y="2069982"/>
              <a:ext cx="7526" cy="45908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9D3C2F2-1318-4C3D-AA99-546BD8293DA4}"/>
                </a:ext>
              </a:extLst>
            </p:cNvPr>
            <p:cNvSpPr/>
            <p:nvPr/>
          </p:nvSpPr>
          <p:spPr>
            <a:xfrm>
              <a:off x="7238059" y="64912"/>
              <a:ext cx="4891851" cy="6622813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C7ED64-C843-4CAF-80C4-4DF62A4A36AF}"/>
                </a:ext>
              </a:extLst>
            </p:cNvPr>
            <p:cNvSpPr txBox="1"/>
            <p:nvPr/>
          </p:nvSpPr>
          <p:spPr>
            <a:xfrm rot="16200000">
              <a:off x="6502401" y="1014454"/>
              <a:ext cx="274320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000" dirty="0" err="1"/>
                <a:t>Ενεργει</a:t>
              </a:r>
              <a:r>
                <a:rPr lang="en-GB" sz="2000" dirty="0"/>
                <a:t>α</a:t>
              </a:r>
              <a:r>
                <a:rPr lang="en-GB" sz="2000" dirty="0" err="1"/>
                <a:t>κά</a:t>
              </a:r>
              <a:r>
                <a:rPr lang="en-GB" sz="2000" dirty="0"/>
                <a:t> επίπ</a:t>
              </a:r>
              <a:r>
                <a:rPr lang="en-GB" sz="2000" dirty="0" err="1"/>
                <a:t>εδ</a:t>
              </a:r>
              <a:r>
                <a:rPr lang="en-GB" sz="2000" dirty="0"/>
                <a:t>α</a:t>
              </a:r>
              <a:endParaRPr lang="en-GB" sz="2000" dirty="0">
                <a:cs typeface="Calibri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D682817-8309-4283-AF67-3009D16647B3}"/>
                </a:ext>
              </a:extLst>
            </p:cNvPr>
            <p:cNvCxnSpPr/>
            <p:nvPr/>
          </p:nvCxnSpPr>
          <p:spPr>
            <a:xfrm>
              <a:off x="9102490" y="2296231"/>
              <a:ext cx="1834443" cy="0"/>
            </a:xfrm>
            <a:prstGeom prst="straightConnector1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06DC30F-29DF-4BA7-AF98-D4425E4BC0B5}"/>
                </a:ext>
              </a:extLst>
            </p:cNvPr>
            <p:cNvCxnSpPr>
              <a:cxnSpLocks/>
            </p:cNvCxnSpPr>
            <p:nvPr/>
          </p:nvCxnSpPr>
          <p:spPr>
            <a:xfrm>
              <a:off x="9102490" y="518231"/>
              <a:ext cx="1834443" cy="0"/>
            </a:xfrm>
            <a:prstGeom prst="straightConnector1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1215FFF-F7CA-4A72-9012-7C9BF1DD1971}"/>
                </a:ext>
              </a:extLst>
            </p:cNvPr>
            <p:cNvSpPr txBox="1"/>
            <p:nvPr/>
          </p:nvSpPr>
          <p:spPr>
            <a:xfrm>
              <a:off x="8133410" y="334668"/>
              <a:ext cx="833497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dirty="0">
                  <a:cs typeface="Calibri"/>
                </a:rPr>
                <a:t> υ=1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B1ADF9A-678F-49C2-93CC-0BA2FA72A3B5}"/>
                </a:ext>
              </a:extLst>
            </p:cNvPr>
            <p:cNvSpPr txBox="1"/>
            <p:nvPr/>
          </p:nvSpPr>
          <p:spPr>
            <a:xfrm>
              <a:off x="8133410" y="2112668"/>
              <a:ext cx="833497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dirty="0">
                  <a:cs typeface="Calibri"/>
                </a:rPr>
                <a:t> υ=0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4F5B15-478A-4DCF-90BF-EA67C9EB3406}"/>
                </a:ext>
              </a:extLst>
            </p:cNvPr>
            <p:cNvSpPr txBox="1"/>
            <p:nvPr/>
          </p:nvSpPr>
          <p:spPr>
            <a:xfrm>
              <a:off x="8751947" y="2674761"/>
              <a:ext cx="3439348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i="1" dirty="0" err="1"/>
                <a:t>Με</a:t>
              </a:r>
              <a:r>
                <a:rPr lang="en-GB" i="1" dirty="0"/>
                <a:t> υ=0 η </a:t>
              </a:r>
              <a:r>
                <a:rPr lang="en-GB" i="1" dirty="0" err="1"/>
                <a:t>θεμελιώδης</a:t>
              </a:r>
              <a:r>
                <a:rPr lang="en-GB" i="1" dirty="0"/>
                <a:t> κα</a:t>
              </a:r>
              <a:r>
                <a:rPr lang="en-GB" i="1" dirty="0" err="1"/>
                <a:t>τάστ</a:t>
              </a:r>
              <a:r>
                <a:rPr lang="en-GB" i="1" dirty="0"/>
                <a:t>α</a:t>
              </a:r>
              <a:r>
                <a:rPr lang="en-GB" i="1" dirty="0" err="1"/>
                <a:t>ση</a:t>
              </a:r>
              <a:endParaRPr lang="en-GB" i="1" dirty="0">
                <a:cs typeface="Calibri"/>
              </a:endParaRPr>
            </a:p>
            <a:p>
              <a:r>
                <a:rPr lang="en-GB" i="1" dirty="0">
                  <a:cs typeface="Calibri"/>
                </a:rPr>
                <a:t>και υ=1 η </a:t>
              </a:r>
              <a:r>
                <a:rPr lang="en-GB" i="1" dirty="0" err="1">
                  <a:cs typeface="Calibri"/>
                </a:rPr>
                <a:t>διεγερμένη</a:t>
              </a:r>
              <a:r>
                <a:rPr lang="en-GB" i="1" dirty="0">
                  <a:cs typeface="Calibri"/>
                </a:rPr>
                <a:t> κα</a:t>
              </a:r>
              <a:r>
                <a:rPr lang="en-GB" i="1" dirty="0" err="1">
                  <a:cs typeface="Calibri"/>
                </a:rPr>
                <a:t>τάστ</a:t>
              </a:r>
              <a:r>
                <a:rPr lang="en-GB" i="1" dirty="0">
                  <a:cs typeface="Calibri"/>
                </a:rPr>
                <a:t>α</a:t>
              </a:r>
              <a:r>
                <a:rPr lang="en-GB" i="1" dirty="0" err="1">
                  <a:cs typeface="Calibri"/>
                </a:rPr>
                <a:t>ση</a:t>
              </a:r>
              <a:endParaRPr lang="en-GB" i="1" dirty="0">
                <a:cs typeface="Calibri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D653590-53AB-44D1-87FE-118688808DA6}"/>
                </a:ext>
              </a:extLst>
            </p:cNvPr>
            <p:cNvSpPr txBox="1"/>
            <p:nvPr/>
          </p:nvSpPr>
          <p:spPr>
            <a:xfrm>
              <a:off x="7427265" y="3570228"/>
              <a:ext cx="4634088" cy="101566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l-GR" sz="2000" dirty="0"/>
                <a:t>Τα</a:t>
              </a:r>
              <a:r>
                <a:rPr lang="en-GB" sz="2000" dirty="0"/>
                <a:t> </a:t>
              </a:r>
              <a:r>
                <a:rPr lang="en-GB" sz="2000" dirty="0" err="1"/>
                <a:t>ενεργει</a:t>
              </a:r>
              <a:r>
                <a:rPr lang="en-GB" sz="2000" dirty="0"/>
                <a:t>ακά επίπεδα έχουν διακριτές τιμές</a:t>
              </a:r>
              <a:r>
                <a:rPr lang="el-GR" sz="2000" dirty="0"/>
                <a:t> </a:t>
              </a:r>
              <a:r>
                <a:rPr lang="el-GR" sz="2000" dirty="0">
                  <a:sym typeface="Symbol" panose="05050102010706020507" pitchFamily="18" charset="2"/>
                </a:rPr>
                <a:t></a:t>
              </a:r>
              <a:r>
                <a:rPr lang="en-GB" sz="2000" dirty="0"/>
                <a:t> η διαφορά τους (ΔΕ) είναι </a:t>
              </a:r>
              <a:r>
                <a:rPr lang="en-GB" sz="2000" b="1" dirty="0"/>
                <a:t>ΣΥΓΚΕΚΡΙΜΕΝΗ</a:t>
              </a:r>
              <a:endParaRPr lang="en-US" sz="2000" b="1" dirty="0">
                <a:cs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35F4C32-56B7-45E0-A295-7CDE155B0108}"/>
              </a:ext>
            </a:extLst>
          </p:cNvPr>
          <p:cNvGrpSpPr/>
          <p:nvPr/>
        </p:nvGrpSpPr>
        <p:grpSpPr>
          <a:xfrm>
            <a:off x="7621882" y="4576685"/>
            <a:ext cx="4116681" cy="1946861"/>
            <a:chOff x="7621882" y="4576685"/>
            <a:chExt cx="4116681" cy="1946861"/>
          </a:xfrm>
        </p:grpSpPr>
        <p:sp>
          <p:nvSpPr>
            <p:cNvPr id="38" name="Arrow: Down 37">
              <a:extLst>
                <a:ext uri="{FF2B5EF4-FFF2-40B4-BE49-F238E27FC236}">
                  <a16:creationId xmlns:a16="http://schemas.microsoft.com/office/drawing/2014/main" id="{37931D4A-1764-4D46-B08D-B495A29AFDFE}"/>
                </a:ext>
              </a:extLst>
            </p:cNvPr>
            <p:cNvSpPr/>
            <p:nvPr/>
          </p:nvSpPr>
          <p:spPr>
            <a:xfrm>
              <a:off x="9569609" y="4576685"/>
              <a:ext cx="282223" cy="1063036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9399871-294A-44A9-855F-B291524C59D4}"/>
                </a:ext>
              </a:extLst>
            </p:cNvPr>
            <p:cNvSpPr txBox="1"/>
            <p:nvPr/>
          </p:nvSpPr>
          <p:spPr>
            <a:xfrm>
              <a:off x="7621882" y="5815660"/>
              <a:ext cx="4116681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000" dirty="0" err="1"/>
                <a:t>Το</a:t>
              </a:r>
              <a:r>
                <a:rPr lang="en-GB" sz="2000" dirty="0"/>
                <a:t> </a:t>
              </a:r>
              <a:r>
                <a:rPr lang="en-GB" sz="2000" i="1" dirty="0" err="1">
                  <a:solidFill>
                    <a:srgbClr val="FF0000"/>
                  </a:solidFill>
                </a:rPr>
                <a:t>λ</a:t>
              </a:r>
              <a:r>
                <a:rPr lang="en-GB" sz="2000" baseline="-25000" dirty="0" err="1">
                  <a:solidFill>
                    <a:srgbClr val="FF0000"/>
                  </a:solidFill>
                </a:rPr>
                <a:t>max</a:t>
              </a:r>
              <a:r>
                <a:rPr lang="en-GB" sz="2000" dirty="0"/>
                <a:t> </a:t>
              </a:r>
              <a:r>
                <a:rPr lang="en-GB" sz="2000" dirty="0" err="1"/>
                <a:t>είν</a:t>
              </a:r>
              <a:r>
                <a:rPr lang="en-GB" sz="2000" dirty="0"/>
                <a:t>αι συγκεκριμένο για κάθε ένωση και θα έχει </a:t>
              </a:r>
              <a:r>
                <a:rPr lang="en-GB" sz="2000" b="1" dirty="0"/>
                <a:t>ΜΟΝΑΔΙΚΟ</a:t>
              </a:r>
              <a:r>
                <a:rPr lang="en-GB" sz="2000" dirty="0"/>
                <a:t> φάσμα</a:t>
              </a:r>
              <a:endParaRPr lang="en-GB" sz="2000" dirty="0">
                <a:cs typeface="Calibri"/>
              </a:endParaRPr>
            </a:p>
          </p:txBody>
        </p:sp>
        <p:pic>
          <p:nvPicPr>
            <p:cNvPr id="28" name="Picture 8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D9C1A10-7885-4A95-BC1D-890209194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77261" y="4766792"/>
              <a:ext cx="1089847" cy="739303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EEC8FA8-A186-4157-BE22-40909D2F67FA}"/>
              </a:ext>
            </a:extLst>
          </p:cNvPr>
          <p:cNvGrpSpPr/>
          <p:nvPr/>
        </p:nvGrpSpPr>
        <p:grpSpPr>
          <a:xfrm>
            <a:off x="372415" y="687564"/>
            <a:ext cx="3036829" cy="2944518"/>
            <a:chOff x="90193" y="1496601"/>
            <a:chExt cx="3036829" cy="294451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03FE5FA-013A-428C-AC01-0C8135FF141F}"/>
                </a:ext>
              </a:extLst>
            </p:cNvPr>
            <p:cNvSpPr/>
            <p:nvPr/>
          </p:nvSpPr>
          <p:spPr>
            <a:xfrm>
              <a:off x="1414874" y="2727207"/>
              <a:ext cx="376296" cy="38570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EFBBAC2-BFF2-4F56-BA06-04C0A08D2CA9}"/>
                </a:ext>
              </a:extLst>
            </p:cNvPr>
            <p:cNvSpPr/>
            <p:nvPr/>
          </p:nvSpPr>
          <p:spPr>
            <a:xfrm rot="5400000">
              <a:off x="127823" y="2512601"/>
              <a:ext cx="2944518" cy="91251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1801B12-22D9-4781-8BD6-962CDE084ACD}"/>
                </a:ext>
              </a:extLst>
            </p:cNvPr>
            <p:cNvSpPr/>
            <p:nvPr/>
          </p:nvSpPr>
          <p:spPr>
            <a:xfrm rot="-2220000">
              <a:off x="90193" y="2512601"/>
              <a:ext cx="2944518" cy="91251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2D61DB7-19EE-4DD1-BE59-A68BDC45B6F8}"/>
                </a:ext>
              </a:extLst>
            </p:cNvPr>
            <p:cNvSpPr/>
            <p:nvPr/>
          </p:nvSpPr>
          <p:spPr>
            <a:xfrm>
              <a:off x="127823" y="2427934"/>
              <a:ext cx="2944518" cy="91251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B5E9267-9DEE-4E54-9240-78D1DBA4A319}"/>
                </a:ext>
              </a:extLst>
            </p:cNvPr>
            <p:cNvSpPr/>
            <p:nvPr/>
          </p:nvSpPr>
          <p:spPr>
            <a:xfrm rot="1920000">
              <a:off x="127822" y="2427934"/>
              <a:ext cx="2944518" cy="91251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FEBCE1C-CA46-467C-8A8F-747F597F3A86}"/>
                </a:ext>
              </a:extLst>
            </p:cNvPr>
            <p:cNvSpPr/>
            <p:nvPr/>
          </p:nvSpPr>
          <p:spPr>
            <a:xfrm>
              <a:off x="3014133" y="2830689"/>
              <a:ext cx="112889" cy="1411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C2A29E-9C04-4620-BD95-5F3788223D8B}"/>
              </a:ext>
            </a:extLst>
          </p:cNvPr>
          <p:cNvGrpSpPr/>
          <p:nvPr/>
        </p:nvGrpSpPr>
        <p:grpSpPr>
          <a:xfrm>
            <a:off x="1907588" y="4866216"/>
            <a:ext cx="1450621" cy="632178"/>
            <a:chOff x="1888773" y="4254735"/>
            <a:chExt cx="1450621" cy="632178"/>
          </a:xfrm>
        </p:grpSpPr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D32DE7A7-A5F3-4C54-BEED-53FCA856F61C}"/>
                </a:ext>
              </a:extLst>
            </p:cNvPr>
            <p:cNvCxnSpPr/>
            <p:nvPr/>
          </p:nvCxnSpPr>
          <p:spPr>
            <a:xfrm flipV="1">
              <a:off x="1888773" y="4256617"/>
              <a:ext cx="726252" cy="628413"/>
            </a:xfrm>
            <a:prstGeom prst="curved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or: Curved 12">
              <a:extLst>
                <a:ext uri="{FF2B5EF4-FFF2-40B4-BE49-F238E27FC236}">
                  <a16:creationId xmlns:a16="http://schemas.microsoft.com/office/drawing/2014/main" id="{E61C1501-779D-4771-A736-B8D5A0DFD909}"/>
                </a:ext>
              </a:extLst>
            </p:cNvPr>
            <p:cNvCxnSpPr>
              <a:cxnSpLocks/>
            </p:cNvCxnSpPr>
            <p:nvPr/>
          </p:nvCxnSpPr>
          <p:spPr>
            <a:xfrm>
              <a:off x="2613141" y="4254735"/>
              <a:ext cx="726253" cy="632178"/>
            </a:xfrm>
            <a:prstGeom prst="curved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997812C-7E99-4374-8247-E3ED57F3BD41}"/>
              </a:ext>
            </a:extLst>
          </p:cNvPr>
          <p:cNvSpPr txBox="1"/>
          <p:nvPr/>
        </p:nvSpPr>
        <p:spPr>
          <a:xfrm>
            <a:off x="3503199" y="398756"/>
            <a:ext cx="3505199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 err="1"/>
              <a:t>Στο</a:t>
            </a:r>
            <a:r>
              <a:rPr lang="en-GB" sz="2000" dirty="0"/>
              <a:t> πα</a:t>
            </a:r>
            <a:r>
              <a:rPr lang="en-GB" sz="2000" dirty="0" err="1"/>
              <a:t>ράδειγμ</a:t>
            </a:r>
            <a:r>
              <a:rPr lang="en-GB" sz="2000" dirty="0"/>
              <a:t>α </a:t>
            </a:r>
            <a:r>
              <a:rPr lang="en-GB" sz="2000" dirty="0" err="1"/>
              <a:t>του</a:t>
            </a:r>
            <a:r>
              <a:rPr lang="en-GB" sz="2000" dirty="0"/>
              <a:t> α</a:t>
            </a:r>
            <a:r>
              <a:rPr lang="en-GB" sz="2000" dirty="0" err="1"/>
              <a:t>τόμου</a:t>
            </a:r>
            <a:r>
              <a:rPr lang="en-GB" sz="2000" dirty="0"/>
              <a:t>:</a:t>
            </a:r>
            <a:endParaRPr lang="en-GB" sz="2000" dirty="0">
              <a:cs typeface="Calibri"/>
            </a:endParaRPr>
          </a:p>
          <a:p>
            <a:endParaRPr lang="en-GB" sz="2000" dirty="0">
              <a:cs typeface="Calibri"/>
            </a:endParaRPr>
          </a:p>
          <a:p>
            <a:pPr marL="342900" indent="-342900">
              <a:buAutoNum type="arabicPeriod"/>
            </a:pPr>
            <a:r>
              <a:rPr lang="el-GR" sz="2000" dirty="0">
                <a:cs typeface="Calibri"/>
              </a:rPr>
              <a:t>Το </a:t>
            </a:r>
            <a:r>
              <a:rPr lang="en-GB" sz="2000" dirty="0" err="1">
                <a:cs typeface="Calibri"/>
              </a:rPr>
              <a:t>ηλεκτρόνιο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κινείτ</a:t>
            </a:r>
            <a:r>
              <a:rPr lang="en-GB" sz="2000" dirty="0">
                <a:cs typeface="Calibri"/>
              </a:rPr>
              <a:t>αι ως </a:t>
            </a:r>
            <a:r>
              <a:rPr lang="en-GB" sz="2000" b="1" dirty="0">
                <a:cs typeface="Calibri"/>
              </a:rPr>
              <a:t>κύμα</a:t>
            </a:r>
          </a:p>
          <a:p>
            <a:pPr marL="342900" indent="-342900">
              <a:buAutoNum type="arabicPeriod"/>
            </a:pPr>
            <a:r>
              <a:rPr lang="en-GB" sz="2000" dirty="0" err="1">
                <a:cs typeface="Calibri"/>
              </a:rPr>
              <a:t>Έχουμε</a:t>
            </a:r>
            <a:r>
              <a:rPr lang="en-GB" sz="2000" dirty="0">
                <a:cs typeface="Calibri"/>
              </a:rPr>
              <a:t> </a:t>
            </a:r>
            <a:r>
              <a:rPr lang="en-GB" sz="2000" b="1" dirty="0" err="1">
                <a:cs typeface="Calibri"/>
              </a:rPr>
              <a:t>συνορι</a:t>
            </a:r>
            <a:r>
              <a:rPr lang="en-GB" sz="2000" b="1" dirty="0">
                <a:cs typeface="Calibri"/>
              </a:rPr>
              <a:t>ακές συνθήκες</a:t>
            </a:r>
            <a:r>
              <a:rPr lang="en-GB" sz="2000" dirty="0">
                <a:cs typeface="Calibri"/>
              </a:rPr>
              <a:t>, καθώς το ηλεκτρόνιο δεν μπορεί ούτε να πέσει πάνω στον πυρήνα αλλά ούτε να φύγει απ</a:t>
            </a:r>
            <a:r>
              <a:rPr lang="el-GR" sz="2000" dirty="0">
                <a:cs typeface="Calibri"/>
              </a:rPr>
              <a:t>ό</a:t>
            </a:r>
            <a:r>
              <a:rPr lang="en-GB" sz="2000" dirty="0">
                <a:cs typeface="Calibri"/>
              </a:rPr>
              <a:t> το άτομο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EECEEA38-92BA-438A-99E9-52E1A646B24A}"/>
              </a:ext>
            </a:extLst>
          </p:cNvPr>
          <p:cNvSpPr/>
          <p:nvPr/>
        </p:nvSpPr>
        <p:spPr>
          <a:xfrm>
            <a:off x="5112261" y="3910524"/>
            <a:ext cx="282223" cy="11947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C68F00-A6A6-44B3-876E-689433C8D95B}"/>
              </a:ext>
            </a:extLst>
          </p:cNvPr>
          <p:cNvSpPr txBox="1"/>
          <p:nvPr/>
        </p:nvSpPr>
        <p:spPr>
          <a:xfrm>
            <a:off x="3868326" y="5495807"/>
            <a:ext cx="32417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/>
              <a:t>Επ</a:t>
            </a:r>
            <a:r>
              <a:rPr lang="en-GB" sz="2000" dirty="0" err="1"/>
              <a:t>ομένως</a:t>
            </a:r>
            <a:r>
              <a:rPr lang="en-GB" sz="2000" dirty="0"/>
              <a:t>, η </a:t>
            </a:r>
            <a:r>
              <a:rPr lang="en-GB" sz="2000" dirty="0" err="1"/>
              <a:t>ενέργει</a:t>
            </a:r>
            <a:r>
              <a:rPr lang="el-GR" sz="2000" dirty="0"/>
              <a:t>ά</a:t>
            </a:r>
            <a:r>
              <a:rPr lang="en-GB" sz="2000" dirty="0"/>
              <a:t> του είναι κβαντισμένη</a:t>
            </a:r>
            <a:endParaRPr lang="en-GB" sz="2000" dirty="0">
              <a:cs typeface="Calibri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34A1623-9BB0-4E2A-9C27-59BF72A16840}"/>
              </a:ext>
            </a:extLst>
          </p:cNvPr>
          <p:cNvSpPr/>
          <p:nvPr/>
        </p:nvSpPr>
        <p:spPr>
          <a:xfrm>
            <a:off x="69616" y="64912"/>
            <a:ext cx="7083775" cy="662281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04374AC-9224-4B80-BA8D-B16F1CA1D0FD}"/>
              </a:ext>
            </a:extLst>
          </p:cNvPr>
          <p:cNvCxnSpPr/>
          <p:nvPr/>
        </p:nvCxnSpPr>
        <p:spPr>
          <a:xfrm flipH="1">
            <a:off x="1894653" y="2162763"/>
            <a:ext cx="18814" cy="2558813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A9C6BF7-2018-4E9F-A44C-83BF83BB2239}"/>
              </a:ext>
            </a:extLst>
          </p:cNvPr>
          <p:cNvCxnSpPr>
            <a:cxnSpLocks/>
          </p:cNvCxnSpPr>
          <p:nvPr/>
        </p:nvCxnSpPr>
        <p:spPr>
          <a:xfrm flipH="1">
            <a:off x="3343394" y="2153356"/>
            <a:ext cx="18814" cy="2558813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85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4E41-1FE7-44DD-81C5-F03D34967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" y="-1764"/>
            <a:ext cx="10515600" cy="1325563"/>
          </a:xfrm>
        </p:spPr>
        <p:txBody>
          <a:bodyPr/>
          <a:lstStyle/>
          <a:p>
            <a:r>
              <a:rPr lang="en-GB" b="1" u="sng" dirty="0" err="1">
                <a:cs typeface="Calibri Light"/>
              </a:rPr>
              <a:t>Χρωστικές</a:t>
            </a:r>
            <a:r>
              <a:rPr lang="en-GB" b="1" u="sng" dirty="0">
                <a:cs typeface="Calibri Light"/>
              </a:rPr>
              <a:t> </a:t>
            </a:r>
            <a:r>
              <a:rPr lang="en-GB" b="1" u="sng" dirty="0" err="1">
                <a:cs typeface="Calibri Light"/>
              </a:rPr>
              <a:t>ενώσεις</a:t>
            </a:r>
            <a:endParaRPr lang="en-GB" b="1" u="sng" dirty="0">
              <a:cs typeface="Calibri Ligh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F8AA11-426D-44D2-B72B-03A25C0E38F2}"/>
              </a:ext>
            </a:extLst>
          </p:cNvPr>
          <p:cNvGrpSpPr/>
          <p:nvPr/>
        </p:nvGrpSpPr>
        <p:grpSpPr>
          <a:xfrm>
            <a:off x="5031591" y="4292481"/>
            <a:ext cx="6960377" cy="1631216"/>
            <a:chOff x="5031591" y="4292481"/>
            <a:chExt cx="6960377" cy="1631216"/>
          </a:xfrm>
        </p:grpSpPr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C96BFA84-CD2C-452A-B6C5-94B6964D9B0F}"/>
                </a:ext>
              </a:extLst>
            </p:cNvPr>
            <p:cNvSpPr/>
            <p:nvPr/>
          </p:nvSpPr>
          <p:spPr>
            <a:xfrm rot="16200000">
              <a:off x="5713627" y="4162526"/>
              <a:ext cx="244593" cy="1608666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4DE034-BA72-4FCB-912F-3A44D09D88A9}"/>
                </a:ext>
              </a:extLst>
            </p:cNvPr>
            <p:cNvSpPr txBox="1"/>
            <p:nvPr/>
          </p:nvSpPr>
          <p:spPr>
            <a:xfrm>
              <a:off x="7207361" y="4292481"/>
              <a:ext cx="4784607" cy="16312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l-GR" sz="2000" dirty="0"/>
                <a:t>Η ενέργεια </a:t>
              </a:r>
              <a:r>
                <a:rPr lang="en-GB" sz="2000" dirty="0"/>
                <a:t>κβα</a:t>
              </a:r>
              <a:r>
                <a:rPr lang="en-GB" sz="2000" dirty="0" err="1"/>
                <a:t>ντισμένη</a:t>
              </a:r>
              <a:r>
                <a:rPr lang="en-GB" sz="2000" dirty="0"/>
                <a:t>, καθώς: </a:t>
              </a:r>
              <a:endParaRPr lang="en-US" sz="2000" dirty="0">
                <a:cs typeface="Calibri" panose="020F0502020204030204"/>
              </a:endParaRPr>
            </a:p>
            <a:p>
              <a:pPr marL="457200" indent="-457200">
                <a:buAutoNum type="arabicPeriod"/>
              </a:pPr>
              <a:r>
                <a:rPr lang="en-GB" sz="2000" dirty="0">
                  <a:cs typeface="Calibri" panose="020F0502020204030204"/>
                </a:rPr>
                <a:t>Τα </a:t>
              </a:r>
              <a:r>
                <a:rPr lang="en-GB" sz="2000" dirty="0" err="1">
                  <a:cs typeface="Calibri" panose="020F0502020204030204"/>
                </a:rPr>
                <a:t>ηλεκτρόνι</a:t>
              </a:r>
              <a:r>
                <a:rPr lang="en-GB" sz="2000" dirty="0">
                  <a:cs typeface="Calibri" panose="020F0502020204030204"/>
                </a:rPr>
                <a:t>α </a:t>
              </a:r>
              <a:r>
                <a:rPr lang="en-GB" sz="2000" dirty="0" err="1">
                  <a:cs typeface="Calibri" panose="020F0502020204030204"/>
                </a:rPr>
                <a:t>κινούντ</a:t>
              </a:r>
              <a:r>
                <a:rPr lang="en-GB" sz="2000" dirty="0">
                  <a:cs typeface="Calibri" panose="020F0502020204030204"/>
                </a:rPr>
                <a:t>αι </a:t>
              </a:r>
              <a:r>
                <a:rPr lang="en-GB" sz="2000" dirty="0" err="1">
                  <a:cs typeface="Calibri" panose="020F0502020204030204"/>
                </a:rPr>
                <a:t>ως</a:t>
              </a:r>
              <a:r>
                <a:rPr lang="en-GB" sz="2000" dirty="0">
                  <a:cs typeface="Calibri" panose="020F0502020204030204"/>
                </a:rPr>
                <a:t> </a:t>
              </a:r>
              <a:r>
                <a:rPr lang="en-GB" sz="2000" b="1" dirty="0" err="1">
                  <a:cs typeface="Calibri" panose="020F0502020204030204"/>
                </a:rPr>
                <a:t>κύμ</a:t>
              </a:r>
              <a:r>
                <a:rPr lang="en-GB" sz="2000" b="1" dirty="0">
                  <a:cs typeface="Calibri" panose="020F0502020204030204"/>
                </a:rPr>
                <a:t>ατα</a:t>
              </a:r>
            </a:p>
            <a:p>
              <a:pPr marL="457200" indent="-457200">
                <a:buAutoNum type="arabicPeriod"/>
              </a:pPr>
              <a:r>
                <a:rPr lang="en-GB" sz="2000" dirty="0" err="1">
                  <a:cs typeface="Calibri" panose="020F0502020204030204"/>
                </a:rPr>
                <a:t>Έχουμε</a:t>
              </a:r>
              <a:r>
                <a:rPr lang="en-GB" sz="2000" dirty="0">
                  <a:cs typeface="Calibri" panose="020F0502020204030204"/>
                </a:rPr>
                <a:t> </a:t>
              </a:r>
              <a:r>
                <a:rPr lang="en-GB" sz="2000" b="1" dirty="0" err="1">
                  <a:cs typeface="Calibri" panose="020F0502020204030204"/>
                </a:rPr>
                <a:t>συνορι</a:t>
              </a:r>
              <a:r>
                <a:rPr lang="en-GB" sz="2000" b="1" dirty="0">
                  <a:cs typeface="Calibri" panose="020F0502020204030204"/>
                </a:rPr>
                <a:t>α</a:t>
              </a:r>
              <a:r>
                <a:rPr lang="en-GB" sz="2000" b="1" dirty="0" err="1">
                  <a:cs typeface="Calibri" panose="020F0502020204030204"/>
                </a:rPr>
                <a:t>κές</a:t>
              </a:r>
              <a:r>
                <a:rPr lang="en-GB" sz="2000" b="1" dirty="0">
                  <a:cs typeface="Calibri" panose="020F0502020204030204"/>
                </a:rPr>
                <a:t> </a:t>
              </a:r>
              <a:r>
                <a:rPr lang="en-GB" sz="2000" b="1" dirty="0" err="1">
                  <a:cs typeface="Calibri" panose="020F0502020204030204"/>
                </a:rPr>
                <a:t>συνθήκες</a:t>
              </a:r>
              <a:r>
                <a:rPr lang="en-GB" sz="2000" dirty="0">
                  <a:cs typeface="Calibri" panose="020F0502020204030204"/>
                </a:rPr>
                <a:t>, </a:t>
              </a:r>
              <a:r>
                <a:rPr lang="en-GB" sz="2000" dirty="0" err="1">
                  <a:cs typeface="Calibri" panose="020F0502020204030204"/>
                </a:rPr>
                <a:t>λόγω</a:t>
              </a:r>
              <a:r>
                <a:rPr lang="en-GB" sz="2000" dirty="0">
                  <a:cs typeface="Calibri" panose="020F0502020204030204"/>
                </a:rPr>
                <a:t> </a:t>
              </a:r>
              <a:r>
                <a:rPr lang="en-GB" sz="2000" dirty="0" err="1">
                  <a:cs typeface="Calibri" panose="020F0502020204030204"/>
                </a:rPr>
                <a:t>του</a:t>
              </a:r>
              <a:r>
                <a:rPr lang="en-GB" sz="2000" dirty="0">
                  <a:cs typeface="Calibri" panose="020F0502020204030204"/>
                </a:rPr>
                <a:t> </a:t>
              </a:r>
              <a:r>
                <a:rPr lang="en-GB" sz="2000" dirty="0" err="1">
                  <a:cs typeface="Calibri" panose="020F0502020204030204"/>
                </a:rPr>
                <a:t>μήκους</a:t>
              </a:r>
              <a:r>
                <a:rPr lang="en-GB" sz="2000" dirty="0">
                  <a:cs typeface="Calibri" panose="020F0502020204030204"/>
                </a:rPr>
                <a:t> </a:t>
              </a:r>
              <a:r>
                <a:rPr lang="en-GB" sz="2000" dirty="0" err="1">
                  <a:cs typeface="Calibri" panose="020F0502020204030204"/>
                </a:rPr>
                <a:t>του</a:t>
              </a:r>
              <a:r>
                <a:rPr lang="en-GB" sz="2000" dirty="0">
                  <a:cs typeface="Calibri" panose="020F0502020204030204"/>
                </a:rPr>
                <a:t> </a:t>
              </a:r>
              <a:r>
                <a:rPr lang="en-GB" sz="2000" dirty="0" err="1">
                  <a:cs typeface="Calibri" panose="020F0502020204030204"/>
                </a:rPr>
                <a:t>συζυγι</a:t>
              </a:r>
              <a:r>
                <a:rPr lang="en-GB" sz="2000" dirty="0">
                  <a:cs typeface="Calibri" panose="020F0502020204030204"/>
                </a:rPr>
                <a:t>α</a:t>
              </a:r>
              <a:r>
                <a:rPr lang="en-GB" sz="2000" dirty="0" err="1">
                  <a:cs typeface="Calibri" panose="020F0502020204030204"/>
                </a:rPr>
                <a:t>κού</a:t>
              </a:r>
              <a:r>
                <a:rPr lang="en-GB" sz="2000" dirty="0">
                  <a:cs typeface="Calibri" panose="020F0502020204030204"/>
                </a:rPr>
                <a:t> </a:t>
              </a:r>
              <a:r>
                <a:rPr lang="en-GB" sz="2000" dirty="0" err="1">
                  <a:cs typeface="Calibri" panose="020F0502020204030204"/>
                </a:rPr>
                <a:t>συστήμ</a:t>
              </a:r>
              <a:r>
                <a:rPr lang="en-GB" sz="2000" dirty="0">
                  <a:cs typeface="Calibri" panose="020F0502020204030204"/>
                </a:rPr>
                <a:t>α</a:t>
              </a:r>
              <a:r>
                <a:rPr lang="en-GB" sz="2000" dirty="0" err="1">
                  <a:cs typeface="Calibri" panose="020F0502020204030204"/>
                </a:rPr>
                <a:t>τος</a:t>
              </a:r>
              <a:endParaRPr lang="en-GB" sz="2000" dirty="0">
                <a:cs typeface="Calibri" panose="020F0502020204030204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F269D56-19F7-4EC2-AE37-A7270EDA7292}"/>
              </a:ext>
            </a:extLst>
          </p:cNvPr>
          <p:cNvGrpSpPr/>
          <p:nvPr/>
        </p:nvGrpSpPr>
        <p:grpSpPr>
          <a:xfrm>
            <a:off x="80787" y="4010956"/>
            <a:ext cx="11690571" cy="2408167"/>
            <a:chOff x="80787" y="4010956"/>
            <a:chExt cx="11690571" cy="240816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4FCBCDC-67FB-4A6F-A762-A8F37392057A}"/>
                </a:ext>
              </a:extLst>
            </p:cNvPr>
            <p:cNvSpPr txBox="1"/>
            <p:nvPr/>
          </p:nvSpPr>
          <p:spPr>
            <a:xfrm>
              <a:off x="416710" y="4101062"/>
              <a:ext cx="3994385" cy="16312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l-GR" sz="2000" dirty="0"/>
                <a:t>Οι χρωστικές</a:t>
              </a:r>
              <a:r>
                <a:rPr lang="en-GB" sz="2000" dirty="0"/>
                <a:t> </a:t>
              </a:r>
              <a:r>
                <a:rPr lang="el-GR" sz="2000" dirty="0"/>
                <a:t>δια</a:t>
              </a:r>
              <a:r>
                <a:rPr lang="en-GB" sz="2000" dirty="0" err="1"/>
                <a:t>φέρουν</a:t>
              </a:r>
              <a:r>
                <a:rPr lang="en-GB" sz="2000" dirty="0"/>
                <a:t> </a:t>
              </a:r>
              <a:r>
                <a:rPr lang="en-GB" sz="2000" dirty="0" err="1"/>
                <a:t>στο</a:t>
              </a:r>
              <a:r>
                <a:rPr lang="en-GB" sz="2000" dirty="0"/>
                <a:t> </a:t>
              </a:r>
              <a:r>
                <a:rPr lang="en-GB" sz="2000" dirty="0" err="1"/>
                <a:t>μήκος</a:t>
              </a:r>
              <a:r>
                <a:rPr lang="en-GB" sz="2000" dirty="0"/>
                <a:t> </a:t>
              </a:r>
              <a:r>
                <a:rPr lang="en-GB" sz="2000" dirty="0" err="1"/>
                <a:t>του</a:t>
              </a:r>
              <a:r>
                <a:rPr lang="en-GB" sz="2000" dirty="0"/>
                <a:t> </a:t>
              </a:r>
              <a:r>
                <a:rPr lang="en-GB" sz="2000" dirty="0" err="1"/>
                <a:t>συζυγι</a:t>
              </a:r>
              <a:r>
                <a:rPr lang="en-GB" sz="2000" dirty="0"/>
                <a:t>ακού συστήματος</a:t>
              </a:r>
              <a:r>
                <a:rPr lang="el-GR" sz="2000" dirty="0"/>
                <a:t>. Α</a:t>
              </a:r>
              <a:r>
                <a:rPr lang="en-GB" sz="2000" dirty="0"/>
                <a:t>π</a:t>
              </a:r>
              <a:r>
                <a:rPr lang="en-GB" sz="2000" dirty="0" err="1"/>
                <a:t>εντο</a:t>
              </a:r>
              <a:r>
                <a:rPr lang="en-GB" sz="2000" dirty="0"/>
                <a:t>πισμό</a:t>
              </a:r>
              <a:r>
                <a:rPr lang="el-GR" sz="2000" dirty="0"/>
                <a:t>ς</a:t>
              </a:r>
              <a:r>
                <a:rPr lang="en-GB" sz="2000" dirty="0"/>
                <a:t> </a:t>
              </a:r>
              <a:r>
                <a:rPr lang="en-GB" sz="2000" dirty="0" err="1"/>
                <a:t>ηλεκτρονίων</a:t>
              </a:r>
              <a:r>
                <a:rPr lang="el-GR" sz="2000" dirty="0"/>
                <a:t>,</a:t>
              </a:r>
              <a:r>
                <a:rPr lang="en-GB" sz="2000" dirty="0"/>
                <a:t> </a:t>
              </a:r>
              <a:r>
                <a:rPr lang="en-GB" sz="2000" dirty="0" err="1"/>
                <a:t>μέσω</a:t>
              </a:r>
              <a:r>
                <a:rPr lang="en-GB" sz="2000" dirty="0"/>
                <a:t> φα</a:t>
              </a:r>
              <a:r>
                <a:rPr lang="en-GB" sz="2000" dirty="0" err="1"/>
                <a:t>ινομένου</a:t>
              </a:r>
              <a:r>
                <a:rPr lang="en-GB" sz="2000" dirty="0"/>
                <a:t> </a:t>
              </a:r>
              <a:r>
                <a:rPr lang="en-GB" sz="2000" dirty="0" err="1"/>
                <a:t>συντονισμού</a:t>
              </a:r>
              <a:r>
                <a:rPr lang="en-GB" sz="2000" dirty="0"/>
                <a:t> σε όλο τους το μήκος</a:t>
              </a:r>
              <a:endParaRPr lang="en-GB" sz="2000" dirty="0">
                <a:cs typeface="Calibri" panose="020F0502020204030204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F4C9942-0276-450D-A732-717AE9004FFC}"/>
                </a:ext>
              </a:extLst>
            </p:cNvPr>
            <p:cNvSpPr/>
            <p:nvPr/>
          </p:nvSpPr>
          <p:spPr>
            <a:xfrm>
              <a:off x="80787" y="4010956"/>
              <a:ext cx="11690571" cy="2408167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9E23A7-B256-C748-BFE8-4124B5ECF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54" y="1267724"/>
            <a:ext cx="3296432" cy="1556386"/>
          </a:xfrm>
          <a:prstGeom prst="rect">
            <a:avLst/>
          </a:prstGeom>
        </p:spPr>
      </p:pic>
      <p:pic>
        <p:nvPicPr>
          <p:cNvPr id="14" name="Picture 15" descr="Arrow&#10;&#10;Description automatically generated">
            <a:extLst>
              <a:ext uri="{FF2B5EF4-FFF2-40B4-BE49-F238E27FC236}">
                <a16:creationId xmlns:a16="http://schemas.microsoft.com/office/drawing/2014/main" id="{13DCD5E0-10E6-E340-9179-1A2E8CE53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126" y="1224090"/>
            <a:ext cx="3661775" cy="1560148"/>
          </a:xfrm>
          <a:prstGeom prst="rect">
            <a:avLst/>
          </a:prstGeom>
        </p:spPr>
      </p:pic>
      <p:pic>
        <p:nvPicPr>
          <p:cNvPr id="15" name="Picture 16" descr="Shape, arrow&#10;&#10;Description automatically generated">
            <a:extLst>
              <a:ext uri="{FF2B5EF4-FFF2-40B4-BE49-F238E27FC236}">
                <a16:creationId xmlns:a16="http://schemas.microsoft.com/office/drawing/2014/main" id="{6AD8F173-8946-7E4B-B61F-3B0DA594F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0126" y="1227424"/>
            <a:ext cx="4486405" cy="15743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5763283-DD7F-DA46-9512-95D60E9329FA}"/>
              </a:ext>
            </a:extLst>
          </p:cNvPr>
          <p:cNvSpPr txBox="1"/>
          <p:nvPr/>
        </p:nvSpPr>
        <p:spPr>
          <a:xfrm>
            <a:off x="1342372" y="2991632"/>
            <a:ext cx="9999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b="1" i="1" dirty="0" err="1">
                <a:solidFill>
                  <a:srgbClr val="FF0000"/>
                </a:solidFill>
                <a:ea typeface="+mn-lt"/>
                <a:cs typeface="+mn-lt"/>
              </a:rPr>
              <a:t>Κυ</a:t>
            </a:r>
            <a:r>
              <a:rPr lang="en-GB" b="1" i="1" dirty="0">
                <a:solidFill>
                  <a:srgbClr val="FF0000"/>
                </a:solidFill>
                <a:ea typeface="+mn-lt"/>
                <a:cs typeface="+mn-lt"/>
              </a:rPr>
              <a:t>α</a:t>
            </a:r>
            <a:r>
              <a:rPr lang="en-GB" b="1" i="1" dirty="0" err="1">
                <a:solidFill>
                  <a:srgbClr val="FF0000"/>
                </a:solidFill>
                <a:ea typeface="+mn-lt"/>
                <a:cs typeface="+mn-lt"/>
              </a:rPr>
              <a:t>νίνη</a:t>
            </a:r>
            <a:endParaRPr lang="en-US" b="1" i="1" dirty="0" err="1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BDD432-2928-1C45-9597-B71921026523}"/>
              </a:ext>
            </a:extLst>
          </p:cNvPr>
          <p:cNvSpPr txBox="1"/>
          <p:nvPr/>
        </p:nvSpPr>
        <p:spPr>
          <a:xfrm>
            <a:off x="4710700" y="2977932"/>
            <a:ext cx="15741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i="1" dirty="0">
                <a:solidFill>
                  <a:schemeClr val="accent1"/>
                </a:solidFill>
                <a:ea typeface="+mn-lt"/>
                <a:cs typeface="+mn-lt"/>
              </a:rPr>
              <a:t>Καρβ</a:t>
            </a:r>
            <a:r>
              <a:rPr lang="en-GB" b="1" i="1" dirty="0" err="1">
                <a:solidFill>
                  <a:schemeClr val="accent1"/>
                </a:solidFill>
                <a:ea typeface="+mn-lt"/>
                <a:cs typeface="+mn-lt"/>
              </a:rPr>
              <a:t>οκυ</a:t>
            </a:r>
            <a:r>
              <a:rPr lang="en-GB" b="1" i="1" dirty="0">
                <a:solidFill>
                  <a:schemeClr val="accent1"/>
                </a:solidFill>
                <a:ea typeface="+mn-lt"/>
                <a:cs typeface="+mn-lt"/>
              </a:rPr>
              <a:t>α</a:t>
            </a:r>
            <a:r>
              <a:rPr lang="en-GB" b="1" i="1" dirty="0" err="1">
                <a:solidFill>
                  <a:schemeClr val="accent1"/>
                </a:solidFill>
                <a:ea typeface="+mn-lt"/>
                <a:cs typeface="+mn-lt"/>
              </a:rPr>
              <a:t>νίνη</a:t>
            </a:r>
            <a:endParaRPr lang="en-US" b="1" i="1" dirty="0" err="1">
              <a:solidFill>
                <a:schemeClr val="accent1"/>
              </a:solidFill>
              <a:ea typeface="+mn-lt"/>
              <a:cs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6FBDFF-E9BA-9945-B825-3CD62E0163C9}"/>
              </a:ext>
            </a:extLst>
          </p:cNvPr>
          <p:cNvSpPr txBox="1"/>
          <p:nvPr/>
        </p:nvSpPr>
        <p:spPr>
          <a:xfrm>
            <a:off x="8805798" y="2981195"/>
            <a:ext cx="18246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i="1" dirty="0" err="1">
                <a:solidFill>
                  <a:schemeClr val="accent6"/>
                </a:solidFill>
                <a:ea typeface="+mn-lt"/>
                <a:cs typeface="+mn-lt"/>
              </a:rPr>
              <a:t>Δικ</a:t>
            </a:r>
            <a:r>
              <a:rPr lang="en-GB" b="1" i="1" dirty="0">
                <a:solidFill>
                  <a:schemeClr val="accent6"/>
                </a:solidFill>
                <a:ea typeface="+mn-lt"/>
                <a:cs typeface="+mn-lt"/>
              </a:rPr>
              <a:t>αρβ</a:t>
            </a:r>
            <a:r>
              <a:rPr lang="en-GB" b="1" i="1" dirty="0" err="1">
                <a:solidFill>
                  <a:schemeClr val="accent6"/>
                </a:solidFill>
                <a:ea typeface="+mn-lt"/>
                <a:cs typeface="+mn-lt"/>
              </a:rPr>
              <a:t>οκυ</a:t>
            </a:r>
            <a:r>
              <a:rPr lang="en-GB" b="1" i="1" dirty="0">
                <a:solidFill>
                  <a:schemeClr val="accent6"/>
                </a:solidFill>
                <a:ea typeface="+mn-lt"/>
                <a:cs typeface="+mn-lt"/>
              </a:rPr>
              <a:t>α</a:t>
            </a:r>
            <a:r>
              <a:rPr lang="en-GB" b="1" i="1" dirty="0" err="1">
                <a:solidFill>
                  <a:schemeClr val="accent6"/>
                </a:solidFill>
                <a:ea typeface="+mn-lt"/>
                <a:cs typeface="+mn-lt"/>
              </a:rPr>
              <a:t>νίνη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0233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4E41-1FE7-44DD-81C5-F03D34967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" y="-1764"/>
            <a:ext cx="10515600" cy="1325563"/>
          </a:xfrm>
        </p:spPr>
        <p:txBody>
          <a:bodyPr/>
          <a:lstStyle/>
          <a:p>
            <a:r>
              <a:rPr lang="en-GB" b="1" u="sng" dirty="0" err="1">
                <a:cs typeface="Calibri Light"/>
              </a:rPr>
              <a:t>Χρωστικές</a:t>
            </a:r>
            <a:r>
              <a:rPr lang="en-GB" b="1" u="sng" dirty="0">
                <a:cs typeface="Calibri Light"/>
              </a:rPr>
              <a:t> </a:t>
            </a:r>
            <a:r>
              <a:rPr lang="en-GB" b="1" u="sng" dirty="0" err="1">
                <a:cs typeface="Calibri Light"/>
              </a:rPr>
              <a:t>ενώσεις</a:t>
            </a:r>
            <a:endParaRPr lang="en-GB" b="1" u="sng" dirty="0">
              <a:cs typeface="Calibri Ligh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6C721D-42B6-420A-B359-06EA391FF633}"/>
              </a:ext>
            </a:extLst>
          </p:cNvPr>
          <p:cNvGrpSpPr/>
          <p:nvPr/>
        </p:nvGrpSpPr>
        <p:grpSpPr>
          <a:xfrm>
            <a:off x="132978" y="4543312"/>
            <a:ext cx="11627942" cy="1667044"/>
            <a:chOff x="132978" y="4543312"/>
            <a:chExt cx="11627942" cy="166704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F8FB6A6-2D11-46D5-A5CD-DCC748FD57B8}"/>
                </a:ext>
              </a:extLst>
            </p:cNvPr>
            <p:cNvSpPr txBox="1"/>
            <p:nvPr/>
          </p:nvSpPr>
          <p:spPr>
            <a:xfrm>
              <a:off x="528568" y="4720534"/>
              <a:ext cx="11134607" cy="132343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000" dirty="0" err="1">
                  <a:cs typeface="Calibri"/>
                </a:rPr>
                <a:t>Οι</a:t>
              </a:r>
              <a:r>
                <a:rPr lang="en-GB" sz="2000" dirty="0">
                  <a:cs typeface="Calibri"/>
                </a:rPr>
                <a:t> τα</a:t>
              </a:r>
              <a:r>
                <a:rPr lang="en-GB" sz="2000" dirty="0" err="1">
                  <a:cs typeface="Calibri"/>
                </a:rPr>
                <a:t>ινίες</a:t>
              </a:r>
              <a:r>
                <a:rPr lang="en-GB" sz="2000" dirty="0">
                  <a:cs typeface="Calibri"/>
                </a:rPr>
                <a:t> απ</a:t>
              </a:r>
              <a:r>
                <a:rPr lang="en-GB" sz="2000" dirty="0" err="1">
                  <a:cs typeface="Calibri"/>
                </a:rPr>
                <a:t>ορρόφησης</a:t>
              </a:r>
              <a:r>
                <a:rPr lang="en-GB" sz="2000" dirty="0">
                  <a:cs typeface="Calibri"/>
                </a:rPr>
                <a:t> </a:t>
              </a:r>
              <a:r>
                <a:rPr lang="en-GB" sz="2000" dirty="0" err="1">
                  <a:cs typeface="Calibri"/>
                </a:rPr>
                <a:t>των</a:t>
              </a:r>
              <a:r>
                <a:rPr lang="en-GB" sz="2000" dirty="0">
                  <a:cs typeface="Calibri"/>
                </a:rPr>
                <a:t> παραπ</a:t>
              </a:r>
              <a:r>
                <a:rPr lang="en-GB" sz="2000" dirty="0" err="1">
                  <a:cs typeface="Calibri"/>
                </a:rPr>
                <a:t>άνω</a:t>
              </a:r>
              <a:r>
                <a:rPr lang="en-GB" sz="2000" dirty="0">
                  <a:cs typeface="Calibri"/>
                </a:rPr>
                <a:t> </a:t>
              </a:r>
              <a:r>
                <a:rPr lang="en-GB" sz="2000" dirty="0" err="1">
                  <a:cs typeface="Calibri"/>
                </a:rPr>
                <a:t>χρωστικών</a:t>
              </a:r>
              <a:r>
                <a:rPr lang="en-GB" sz="2000" dirty="0">
                  <a:cs typeface="Calibri"/>
                </a:rPr>
                <a:t> β</a:t>
              </a:r>
              <a:r>
                <a:rPr lang="en-GB" sz="2000" dirty="0" err="1">
                  <a:cs typeface="Calibri"/>
                </a:rPr>
                <a:t>ρίσκετ</a:t>
              </a:r>
              <a:r>
                <a:rPr lang="en-GB" sz="2000" dirty="0">
                  <a:cs typeface="Calibri"/>
                </a:rPr>
                <a:t>αι </a:t>
              </a:r>
              <a:r>
                <a:rPr lang="en-GB" sz="2000" dirty="0" err="1">
                  <a:cs typeface="Calibri"/>
                </a:rPr>
                <a:t>στο</a:t>
              </a:r>
              <a:r>
                <a:rPr lang="en-GB" sz="2000" dirty="0">
                  <a:cs typeface="Calibri"/>
                </a:rPr>
                <a:t> </a:t>
              </a:r>
              <a:r>
                <a:rPr lang="en-GB" sz="2000" dirty="0" err="1">
                  <a:cs typeface="Calibri"/>
                </a:rPr>
                <a:t>ορ</a:t>
              </a:r>
              <a:r>
                <a:rPr lang="en-GB" sz="2000" dirty="0">
                  <a:cs typeface="Calibri"/>
                </a:rPr>
                <a:t>α</a:t>
              </a:r>
              <a:r>
                <a:rPr lang="en-GB" sz="2000" dirty="0" err="1">
                  <a:cs typeface="Calibri"/>
                </a:rPr>
                <a:t>τό</a:t>
              </a:r>
              <a:r>
                <a:rPr lang="en-GB" sz="2000" dirty="0">
                  <a:cs typeface="Calibri"/>
                </a:rPr>
                <a:t> </a:t>
              </a:r>
              <a:r>
                <a:rPr lang="en-GB" sz="2000" dirty="0" err="1">
                  <a:cs typeface="Calibri"/>
                </a:rPr>
                <a:t>κομμάτι</a:t>
              </a:r>
              <a:r>
                <a:rPr lang="en-GB" sz="2000" dirty="0">
                  <a:cs typeface="Calibri"/>
                </a:rPr>
                <a:t> </a:t>
              </a:r>
              <a:r>
                <a:rPr lang="en-GB" sz="2000" dirty="0" err="1">
                  <a:cs typeface="Calibri"/>
                </a:rPr>
                <a:t>του</a:t>
              </a:r>
              <a:r>
                <a:rPr lang="en-GB" sz="2000" dirty="0">
                  <a:cs typeface="Calibri"/>
                </a:rPr>
                <a:t> </a:t>
              </a:r>
              <a:r>
                <a:rPr lang="en-GB" sz="2000" dirty="0" err="1">
                  <a:cs typeface="Calibri"/>
                </a:rPr>
                <a:t>φάσμ</a:t>
              </a:r>
              <a:r>
                <a:rPr lang="en-GB" sz="2000" dirty="0">
                  <a:cs typeface="Calibri"/>
                </a:rPr>
                <a:t>α</a:t>
              </a:r>
              <a:r>
                <a:rPr lang="en-GB" sz="2000" dirty="0" err="1">
                  <a:cs typeface="Calibri"/>
                </a:rPr>
                <a:t>τος</a:t>
              </a:r>
              <a:r>
                <a:rPr lang="en-GB" sz="2000" dirty="0">
                  <a:cs typeface="Calibri"/>
                </a:rPr>
                <a:t>, </a:t>
              </a:r>
              <a:r>
                <a:rPr lang="en-GB" sz="2000" dirty="0" err="1">
                  <a:cs typeface="Calibri"/>
                </a:rPr>
                <a:t>διότι</a:t>
              </a:r>
              <a:r>
                <a:rPr lang="en-GB" sz="2000" dirty="0">
                  <a:cs typeface="Calibri"/>
                </a:rPr>
                <a:t>:</a:t>
              </a:r>
            </a:p>
            <a:p>
              <a:pPr marL="342900" indent="-342900">
                <a:buAutoNum type="arabicPeriod"/>
              </a:pPr>
              <a:r>
                <a:rPr lang="en-GB" sz="2000" dirty="0">
                  <a:cs typeface="Calibri"/>
                </a:rPr>
                <a:t>Η </a:t>
              </a:r>
              <a:r>
                <a:rPr lang="en-GB" sz="2000" dirty="0" err="1">
                  <a:cs typeface="Calibri"/>
                </a:rPr>
                <a:t>δι</a:t>
              </a:r>
              <a:r>
                <a:rPr lang="en-GB" sz="2000" dirty="0">
                  <a:cs typeface="Calibri"/>
                </a:rPr>
                <a:t>α</a:t>
              </a:r>
              <a:r>
                <a:rPr lang="en-GB" sz="2000" dirty="0" err="1">
                  <a:cs typeface="Calibri"/>
                </a:rPr>
                <a:t>φορά</a:t>
              </a:r>
              <a:r>
                <a:rPr lang="en-GB" sz="2000" dirty="0">
                  <a:cs typeface="Calibri"/>
                </a:rPr>
                <a:t> </a:t>
              </a:r>
              <a:r>
                <a:rPr lang="en-GB" sz="2000" dirty="0" err="1">
                  <a:cs typeface="Calibri"/>
                </a:rPr>
                <a:t>των</a:t>
              </a:r>
              <a:r>
                <a:rPr lang="en-GB" sz="2000" dirty="0">
                  <a:cs typeface="Calibri"/>
                </a:rPr>
                <a:t> </a:t>
              </a:r>
              <a:r>
                <a:rPr lang="en-GB" sz="2000" dirty="0" err="1">
                  <a:cs typeface="Calibri"/>
                </a:rPr>
                <a:t>ενεργει</a:t>
              </a:r>
              <a:r>
                <a:rPr lang="en-GB" sz="2000" dirty="0">
                  <a:cs typeface="Calibri"/>
                </a:rPr>
                <a:t>α</a:t>
              </a:r>
              <a:r>
                <a:rPr lang="en-GB" sz="2000" dirty="0" err="1">
                  <a:cs typeface="Calibri"/>
                </a:rPr>
                <a:t>κών</a:t>
              </a:r>
              <a:r>
                <a:rPr lang="en-GB" sz="2000" dirty="0">
                  <a:cs typeface="Calibri"/>
                </a:rPr>
                <a:t> επιπ</a:t>
              </a:r>
              <a:r>
                <a:rPr lang="en-GB" sz="2000" dirty="0" err="1">
                  <a:cs typeface="Calibri"/>
                </a:rPr>
                <a:t>έδων</a:t>
              </a:r>
              <a:r>
                <a:rPr lang="en-GB" sz="2000" dirty="0">
                  <a:cs typeface="Calibri"/>
                </a:rPr>
                <a:t> </a:t>
              </a:r>
              <a:r>
                <a:rPr lang="en-GB" sz="2000" dirty="0" err="1">
                  <a:cs typeface="Calibri"/>
                </a:rPr>
                <a:t>είν</a:t>
              </a:r>
              <a:r>
                <a:rPr lang="en-GB" sz="2000" dirty="0">
                  <a:cs typeface="Calibri"/>
                </a:rPr>
                <a:t>αι </a:t>
              </a:r>
              <a:r>
                <a:rPr lang="en-GB" sz="2000" dirty="0" err="1">
                  <a:cs typeface="Calibri"/>
                </a:rPr>
                <a:t>μικρή</a:t>
              </a:r>
              <a:endParaRPr lang="en-GB" sz="2000" dirty="0">
                <a:cs typeface="Calibri"/>
              </a:endParaRPr>
            </a:p>
            <a:p>
              <a:pPr marL="342900" indent="-342900">
                <a:buAutoNum type="arabicPeriod"/>
              </a:pPr>
              <a:r>
                <a:rPr lang="en-GB" sz="2000" dirty="0" err="1">
                  <a:cs typeface="Calibri"/>
                </a:rPr>
                <a:t>Λόγω</a:t>
              </a:r>
              <a:r>
                <a:rPr lang="en-GB" sz="2000" dirty="0">
                  <a:cs typeface="Calibri"/>
                </a:rPr>
                <a:t> απ</a:t>
              </a:r>
              <a:r>
                <a:rPr lang="en-GB" sz="2000" dirty="0" err="1">
                  <a:cs typeface="Calibri"/>
                </a:rPr>
                <a:t>εντο</a:t>
              </a:r>
              <a:r>
                <a:rPr lang="en-GB" sz="2000" dirty="0">
                  <a:cs typeface="Calibri"/>
                </a:rPr>
                <a:t>π</a:t>
              </a:r>
              <a:r>
                <a:rPr lang="en-GB" sz="2000" dirty="0" err="1">
                  <a:cs typeface="Calibri"/>
                </a:rPr>
                <a:t>ισμού</a:t>
              </a:r>
              <a:r>
                <a:rPr lang="en-GB" sz="2000" dirty="0">
                  <a:cs typeface="Calibri"/>
                </a:rPr>
                <a:t> </a:t>
              </a:r>
              <a:r>
                <a:rPr lang="en-GB" sz="2000" dirty="0" err="1">
                  <a:cs typeface="Calibri"/>
                </a:rPr>
                <a:t>των</a:t>
              </a:r>
              <a:r>
                <a:rPr lang="en-GB" sz="2000" dirty="0">
                  <a:cs typeface="Calibri"/>
                </a:rPr>
                <a:t> </a:t>
              </a:r>
              <a:r>
                <a:rPr lang="en-GB" sz="2000" dirty="0" err="1">
                  <a:cs typeface="Calibri"/>
                </a:rPr>
                <a:t>ηλεκτρονίων</a:t>
              </a:r>
              <a:r>
                <a:rPr lang="en-GB" sz="2000" dirty="0">
                  <a:cs typeface="Calibri"/>
                </a:rPr>
                <a:t>, η </a:t>
              </a:r>
              <a:r>
                <a:rPr lang="en-GB" sz="2000" dirty="0" err="1">
                  <a:cs typeface="Calibri"/>
                </a:rPr>
                <a:t>έλξη</a:t>
              </a:r>
              <a:r>
                <a:rPr lang="en-GB" sz="2000" dirty="0">
                  <a:cs typeface="Calibri"/>
                </a:rPr>
                <a:t> </a:t>
              </a:r>
              <a:r>
                <a:rPr lang="en-GB" sz="2000" dirty="0" err="1">
                  <a:cs typeface="Calibri"/>
                </a:rPr>
                <a:t>τους</a:t>
              </a:r>
              <a:r>
                <a:rPr lang="en-GB" sz="2000" dirty="0">
                  <a:cs typeface="Calibri"/>
                </a:rPr>
                <a:t> από </a:t>
              </a:r>
              <a:r>
                <a:rPr lang="en-GB" sz="2000" dirty="0" err="1">
                  <a:cs typeface="Calibri"/>
                </a:rPr>
                <a:t>τον</a:t>
              </a:r>
              <a:r>
                <a:rPr lang="en-GB" sz="2000" dirty="0">
                  <a:cs typeface="Calibri"/>
                </a:rPr>
                <a:t> π</a:t>
              </a:r>
              <a:r>
                <a:rPr lang="en-GB" sz="2000" dirty="0" err="1">
                  <a:cs typeface="Calibri"/>
                </a:rPr>
                <a:t>υρήν</a:t>
              </a:r>
              <a:r>
                <a:rPr lang="en-GB" sz="2000" dirty="0">
                  <a:cs typeface="Calibri"/>
                </a:rPr>
                <a:t>α </a:t>
              </a:r>
              <a:r>
                <a:rPr lang="en-GB" sz="2000" dirty="0" err="1">
                  <a:cs typeface="Calibri"/>
                </a:rPr>
                <a:t>είν</a:t>
              </a:r>
              <a:r>
                <a:rPr lang="en-GB" sz="2000" dirty="0">
                  <a:cs typeface="Calibri"/>
                </a:rPr>
                <a:t>αι </a:t>
              </a:r>
              <a:r>
                <a:rPr lang="en-GB" sz="2000" dirty="0" err="1">
                  <a:cs typeface="Calibri"/>
                </a:rPr>
                <a:t>λιγότερη</a:t>
              </a:r>
              <a:r>
                <a:rPr lang="en-GB" sz="2000" dirty="0">
                  <a:cs typeface="Calibri"/>
                </a:rPr>
                <a:t> και </a:t>
              </a:r>
              <a:r>
                <a:rPr lang="en-GB" sz="2000" dirty="0" err="1">
                  <a:cs typeface="Calibri"/>
                </a:rPr>
                <a:t>άρ</a:t>
              </a:r>
              <a:r>
                <a:rPr lang="en-GB" sz="2000" dirty="0">
                  <a:cs typeface="Calibri"/>
                </a:rPr>
                <a:t>α απα</a:t>
              </a:r>
              <a:r>
                <a:rPr lang="en-GB" sz="2000" dirty="0" err="1">
                  <a:cs typeface="Calibri"/>
                </a:rPr>
                <a:t>ιτείτ</a:t>
              </a:r>
              <a:r>
                <a:rPr lang="en-GB" sz="2000" dirty="0">
                  <a:cs typeface="Calibri"/>
                </a:rPr>
                <a:t>αι </a:t>
              </a:r>
              <a:r>
                <a:rPr lang="en-GB" sz="2000" dirty="0" err="1">
                  <a:cs typeface="Calibri"/>
                </a:rPr>
                <a:t>λιγότερη</a:t>
              </a:r>
              <a:r>
                <a:rPr lang="en-GB" sz="2000" dirty="0">
                  <a:cs typeface="Calibri"/>
                </a:rPr>
                <a:t> </a:t>
              </a:r>
              <a:r>
                <a:rPr lang="en-GB" sz="2000" dirty="0" err="1">
                  <a:cs typeface="Calibri"/>
                </a:rPr>
                <a:t>ενέργει</a:t>
              </a:r>
              <a:r>
                <a:rPr lang="en-GB" sz="2000" dirty="0">
                  <a:cs typeface="Calibri"/>
                </a:rPr>
                <a:t>α, </a:t>
              </a:r>
              <a:r>
                <a:rPr lang="en-GB" sz="2000" dirty="0" err="1">
                  <a:cs typeface="Calibri"/>
                </a:rPr>
                <a:t>γι</a:t>
              </a:r>
              <a:r>
                <a:rPr lang="en-GB" sz="2000" dirty="0">
                  <a:cs typeface="Calibri"/>
                </a:rPr>
                <a:t>α να </a:t>
              </a:r>
              <a:r>
                <a:rPr lang="en-GB" sz="2000" dirty="0" err="1">
                  <a:cs typeface="Calibri"/>
                </a:rPr>
                <a:t>μετ</a:t>
              </a:r>
              <a:r>
                <a:rPr lang="en-GB" sz="2000" dirty="0">
                  <a:cs typeface="Calibri"/>
                </a:rPr>
                <a:t>αβ</a:t>
              </a:r>
              <a:r>
                <a:rPr lang="en-GB" sz="2000" dirty="0" err="1">
                  <a:cs typeface="Calibri"/>
                </a:rPr>
                <a:t>ούν</a:t>
              </a:r>
              <a:r>
                <a:rPr lang="en-GB" sz="2000" dirty="0">
                  <a:cs typeface="Calibri"/>
                </a:rPr>
                <a:t> </a:t>
              </a:r>
              <a:r>
                <a:rPr lang="en-GB" sz="2000" dirty="0" err="1">
                  <a:cs typeface="Calibri"/>
                </a:rPr>
                <a:t>σε</a:t>
              </a:r>
              <a:r>
                <a:rPr lang="en-GB" sz="2000" dirty="0">
                  <a:cs typeface="Calibri"/>
                </a:rPr>
                <a:t> </a:t>
              </a:r>
              <a:r>
                <a:rPr lang="en-GB" sz="2000" dirty="0" err="1">
                  <a:cs typeface="Calibri"/>
                </a:rPr>
                <a:t>διεγερμένη</a:t>
              </a:r>
              <a:r>
                <a:rPr lang="en-GB" sz="2000" dirty="0">
                  <a:cs typeface="Calibri"/>
                </a:rPr>
                <a:t> κα</a:t>
              </a:r>
              <a:r>
                <a:rPr lang="en-GB" sz="2000" dirty="0" err="1">
                  <a:cs typeface="Calibri"/>
                </a:rPr>
                <a:t>τάστ</a:t>
              </a:r>
              <a:r>
                <a:rPr lang="en-GB" sz="2000" dirty="0">
                  <a:cs typeface="Calibri"/>
                </a:rPr>
                <a:t>α</a:t>
              </a:r>
              <a:r>
                <a:rPr lang="en-GB" sz="2000" dirty="0" err="1">
                  <a:cs typeface="Calibri"/>
                </a:rPr>
                <a:t>ση</a:t>
              </a:r>
              <a:endParaRPr lang="en-GB" sz="2000" dirty="0">
                <a:cs typeface="Calibri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4690742-3DBC-43B6-A6D9-1E63C441EAE7}"/>
                </a:ext>
              </a:extLst>
            </p:cNvPr>
            <p:cNvSpPr/>
            <p:nvPr/>
          </p:nvSpPr>
          <p:spPr>
            <a:xfrm>
              <a:off x="132978" y="4543312"/>
              <a:ext cx="11627942" cy="1667044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CD234BE0-5D72-9349-8B1F-0D9306A89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54" y="1267724"/>
            <a:ext cx="3296432" cy="1556386"/>
          </a:xfrm>
          <a:prstGeom prst="rect">
            <a:avLst/>
          </a:prstGeom>
        </p:spPr>
      </p:pic>
      <p:pic>
        <p:nvPicPr>
          <p:cNvPr id="10" name="Picture 15" descr="Arrow&#10;&#10;Description automatically generated">
            <a:extLst>
              <a:ext uri="{FF2B5EF4-FFF2-40B4-BE49-F238E27FC236}">
                <a16:creationId xmlns:a16="http://schemas.microsoft.com/office/drawing/2014/main" id="{32BA4194-0C82-264C-A7D1-E093A751F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126" y="1224090"/>
            <a:ext cx="3661775" cy="1560148"/>
          </a:xfrm>
          <a:prstGeom prst="rect">
            <a:avLst/>
          </a:prstGeom>
        </p:spPr>
      </p:pic>
      <p:pic>
        <p:nvPicPr>
          <p:cNvPr id="11" name="Picture 16" descr="Shape, arrow&#10;&#10;Description automatically generated">
            <a:extLst>
              <a:ext uri="{FF2B5EF4-FFF2-40B4-BE49-F238E27FC236}">
                <a16:creationId xmlns:a16="http://schemas.microsoft.com/office/drawing/2014/main" id="{ED84594B-8B32-0447-B0D9-024426106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0126" y="1227424"/>
            <a:ext cx="4486405" cy="15743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00596E-BF6D-4D44-9C18-8BBFA9374075}"/>
              </a:ext>
            </a:extLst>
          </p:cNvPr>
          <p:cNvSpPr txBox="1"/>
          <p:nvPr/>
        </p:nvSpPr>
        <p:spPr>
          <a:xfrm>
            <a:off x="1342372" y="2991632"/>
            <a:ext cx="9999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b="1" i="1" dirty="0" err="1">
                <a:solidFill>
                  <a:srgbClr val="FF0000"/>
                </a:solidFill>
                <a:ea typeface="+mn-lt"/>
                <a:cs typeface="+mn-lt"/>
              </a:rPr>
              <a:t>Κυ</a:t>
            </a:r>
            <a:r>
              <a:rPr lang="en-GB" b="1" i="1" dirty="0">
                <a:solidFill>
                  <a:srgbClr val="FF0000"/>
                </a:solidFill>
                <a:ea typeface="+mn-lt"/>
                <a:cs typeface="+mn-lt"/>
              </a:rPr>
              <a:t>α</a:t>
            </a:r>
            <a:r>
              <a:rPr lang="en-GB" b="1" i="1" dirty="0" err="1">
                <a:solidFill>
                  <a:srgbClr val="FF0000"/>
                </a:solidFill>
                <a:ea typeface="+mn-lt"/>
                <a:cs typeface="+mn-lt"/>
              </a:rPr>
              <a:t>νίνη</a:t>
            </a:r>
            <a:endParaRPr lang="en-US" b="1" i="1" dirty="0" err="1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8F49A6-B14B-8646-88E3-3F392AF2E52F}"/>
              </a:ext>
            </a:extLst>
          </p:cNvPr>
          <p:cNvSpPr txBox="1"/>
          <p:nvPr/>
        </p:nvSpPr>
        <p:spPr>
          <a:xfrm>
            <a:off x="4710700" y="2977932"/>
            <a:ext cx="15741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i="1" dirty="0">
                <a:solidFill>
                  <a:schemeClr val="accent1"/>
                </a:solidFill>
                <a:ea typeface="+mn-lt"/>
                <a:cs typeface="+mn-lt"/>
              </a:rPr>
              <a:t>Καρβ</a:t>
            </a:r>
            <a:r>
              <a:rPr lang="en-GB" b="1" i="1" dirty="0" err="1">
                <a:solidFill>
                  <a:schemeClr val="accent1"/>
                </a:solidFill>
                <a:ea typeface="+mn-lt"/>
                <a:cs typeface="+mn-lt"/>
              </a:rPr>
              <a:t>οκυ</a:t>
            </a:r>
            <a:r>
              <a:rPr lang="en-GB" b="1" i="1" dirty="0">
                <a:solidFill>
                  <a:schemeClr val="accent1"/>
                </a:solidFill>
                <a:ea typeface="+mn-lt"/>
                <a:cs typeface="+mn-lt"/>
              </a:rPr>
              <a:t>α</a:t>
            </a:r>
            <a:r>
              <a:rPr lang="en-GB" b="1" i="1" dirty="0" err="1">
                <a:solidFill>
                  <a:schemeClr val="accent1"/>
                </a:solidFill>
                <a:ea typeface="+mn-lt"/>
                <a:cs typeface="+mn-lt"/>
              </a:rPr>
              <a:t>νίνη</a:t>
            </a:r>
            <a:endParaRPr lang="en-US" b="1" i="1" dirty="0" err="1">
              <a:solidFill>
                <a:schemeClr val="accent1"/>
              </a:solidFill>
              <a:ea typeface="+mn-lt"/>
              <a:cs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1ACCAF-0A8B-7E41-8D3B-6A282D3ACC2F}"/>
              </a:ext>
            </a:extLst>
          </p:cNvPr>
          <p:cNvSpPr txBox="1"/>
          <p:nvPr/>
        </p:nvSpPr>
        <p:spPr>
          <a:xfrm>
            <a:off x="8805798" y="2981195"/>
            <a:ext cx="18246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i="1" dirty="0" err="1">
                <a:solidFill>
                  <a:schemeClr val="accent6"/>
                </a:solidFill>
                <a:ea typeface="+mn-lt"/>
                <a:cs typeface="+mn-lt"/>
              </a:rPr>
              <a:t>Δικ</a:t>
            </a:r>
            <a:r>
              <a:rPr lang="en-GB" b="1" i="1" dirty="0">
                <a:solidFill>
                  <a:schemeClr val="accent6"/>
                </a:solidFill>
                <a:ea typeface="+mn-lt"/>
                <a:cs typeface="+mn-lt"/>
              </a:rPr>
              <a:t>αρβ</a:t>
            </a:r>
            <a:r>
              <a:rPr lang="en-GB" b="1" i="1" dirty="0" err="1">
                <a:solidFill>
                  <a:schemeClr val="accent6"/>
                </a:solidFill>
                <a:ea typeface="+mn-lt"/>
                <a:cs typeface="+mn-lt"/>
              </a:rPr>
              <a:t>οκυ</a:t>
            </a:r>
            <a:r>
              <a:rPr lang="en-GB" b="1" i="1" dirty="0">
                <a:solidFill>
                  <a:schemeClr val="accent6"/>
                </a:solidFill>
                <a:ea typeface="+mn-lt"/>
                <a:cs typeface="+mn-lt"/>
              </a:rPr>
              <a:t>α</a:t>
            </a:r>
            <a:r>
              <a:rPr lang="en-GB" b="1" i="1" dirty="0" err="1">
                <a:solidFill>
                  <a:schemeClr val="accent6"/>
                </a:solidFill>
                <a:ea typeface="+mn-lt"/>
                <a:cs typeface="+mn-lt"/>
              </a:rPr>
              <a:t>νίνη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60793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FDEE5-59CC-44C9-B1B1-4A5683FAD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" y="-1764"/>
            <a:ext cx="10515600" cy="1325563"/>
          </a:xfrm>
        </p:spPr>
        <p:txBody>
          <a:bodyPr/>
          <a:lstStyle/>
          <a:p>
            <a:r>
              <a:rPr lang="en-GB" b="1" u="sng" dirty="0" err="1">
                <a:cs typeface="Calibri Light"/>
              </a:rPr>
              <a:t>Αν</a:t>
            </a:r>
            <a:r>
              <a:rPr lang="en-GB" b="1" u="sng" dirty="0">
                <a:cs typeface="Calibri Light"/>
              </a:rPr>
              <a:t>α</a:t>
            </a:r>
            <a:r>
              <a:rPr lang="en-GB" b="1" u="sng" dirty="0" err="1">
                <a:cs typeface="Calibri Light"/>
              </a:rPr>
              <a:t>μενόμενη</a:t>
            </a:r>
            <a:r>
              <a:rPr lang="en-GB" b="1" u="sng" dirty="0">
                <a:cs typeface="Calibri Light"/>
              </a:rPr>
              <a:t> </a:t>
            </a:r>
            <a:r>
              <a:rPr lang="en-GB" b="1" u="sng" dirty="0" err="1">
                <a:cs typeface="Calibri Light"/>
              </a:rPr>
              <a:t>μορφή</a:t>
            </a:r>
            <a:r>
              <a:rPr lang="en-GB" b="1" u="sng" dirty="0">
                <a:cs typeface="Calibri Light"/>
              </a:rPr>
              <a:t> </a:t>
            </a:r>
            <a:r>
              <a:rPr lang="en-GB" b="1" u="sng" dirty="0" err="1">
                <a:cs typeface="Calibri Light"/>
              </a:rPr>
              <a:t>φάσμ</a:t>
            </a:r>
            <a:r>
              <a:rPr lang="en-GB" b="1" u="sng" dirty="0">
                <a:cs typeface="Calibri Light"/>
              </a:rPr>
              <a:t>α</a:t>
            </a:r>
            <a:r>
              <a:rPr lang="en-GB" b="1" u="sng" dirty="0" err="1">
                <a:cs typeface="Calibri Light"/>
              </a:rPr>
              <a:t>τος</a:t>
            </a:r>
            <a:endParaRPr lang="en-GB" b="1" u="sng" dirty="0">
              <a:cs typeface="Calibri Ligh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234FD24-FC27-4B55-B2A6-FD0012416640}"/>
              </a:ext>
            </a:extLst>
          </p:cNvPr>
          <p:cNvSpPr txBox="1"/>
          <p:nvPr/>
        </p:nvSpPr>
        <p:spPr>
          <a:xfrm>
            <a:off x="230598" y="2450748"/>
            <a:ext cx="69294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1600" i="1" dirty="0">
                <a:cs typeface="Calibri"/>
              </a:rPr>
              <a:t>Ό</a:t>
            </a:r>
            <a:r>
              <a:rPr lang="en-GB" sz="1600" i="1" dirty="0">
                <a:cs typeface="Calibri"/>
              </a:rPr>
              <a:t>π</a:t>
            </a:r>
            <a:r>
              <a:rPr lang="en-GB" sz="1600" i="1" dirty="0" err="1">
                <a:cs typeface="Calibri"/>
              </a:rPr>
              <a:t>ου</a:t>
            </a:r>
            <a:r>
              <a:rPr lang="en-GB" sz="1600" i="1" dirty="0">
                <a:cs typeface="Calibri"/>
              </a:rPr>
              <a:t>, h, η </a:t>
            </a:r>
            <a:r>
              <a:rPr lang="en-GB" sz="1600" i="1" dirty="0" err="1">
                <a:cs typeface="Calibri"/>
              </a:rPr>
              <a:t>στ</a:t>
            </a:r>
            <a:r>
              <a:rPr lang="en-GB" sz="1600" i="1" dirty="0">
                <a:cs typeface="Calibri"/>
              </a:rPr>
              <a:t>αθερά του Planck, m η μάζα ενός ηλεκτρονίου, Ν τα π-ηλεκτρόνια του συστήματος και L το μήκος του δεσμού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65C1A62-6223-4DCE-8B1F-879D2C8F4573}"/>
              </a:ext>
            </a:extLst>
          </p:cNvPr>
          <p:cNvSpPr txBox="1"/>
          <p:nvPr/>
        </p:nvSpPr>
        <p:spPr>
          <a:xfrm>
            <a:off x="4202641" y="1227484"/>
            <a:ext cx="293134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/>
              <a:t>        Ν                        ΔΕ</a:t>
            </a:r>
          </a:p>
          <a:p>
            <a:endParaRPr lang="en-GB" sz="2000" dirty="0">
              <a:cs typeface="Calibri"/>
            </a:endParaRPr>
          </a:p>
          <a:p>
            <a:r>
              <a:rPr lang="en-GB" sz="2000" dirty="0">
                <a:cs typeface="Calibri"/>
              </a:rPr>
              <a:t>        L                         ΔΕ    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CE20891-80D8-4F53-AC6E-8F3AFF83921D}"/>
              </a:ext>
            </a:extLst>
          </p:cNvPr>
          <p:cNvGrpSpPr/>
          <p:nvPr/>
        </p:nvGrpSpPr>
        <p:grpSpPr>
          <a:xfrm>
            <a:off x="5089054" y="1125715"/>
            <a:ext cx="1657586" cy="1023526"/>
            <a:chOff x="5089054" y="1125715"/>
            <a:chExt cx="1657586" cy="1023526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A2956BD-3E59-4312-8473-0A259E4D85A5}"/>
                </a:ext>
              </a:extLst>
            </p:cNvPr>
            <p:cNvCxnSpPr/>
            <p:nvPr/>
          </p:nvCxnSpPr>
          <p:spPr>
            <a:xfrm flipV="1">
              <a:off x="5089054" y="1125715"/>
              <a:ext cx="1882" cy="41204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B7EBBCE-E966-4D5D-BE2A-C51A9184C5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9054" y="1737196"/>
              <a:ext cx="1882" cy="41204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1363D163-36D1-41E0-AFFE-9AFA2AE85F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44758" y="1125715"/>
              <a:ext cx="1882" cy="41204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B4329A28-98C0-4276-B7B9-C994CCA74282}"/>
                </a:ext>
              </a:extLst>
            </p:cNvPr>
            <p:cNvCxnSpPr>
              <a:cxnSpLocks/>
            </p:cNvCxnSpPr>
            <p:nvPr/>
          </p:nvCxnSpPr>
          <p:spPr>
            <a:xfrm>
              <a:off x="6744757" y="1735316"/>
              <a:ext cx="1882" cy="39699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Arrow: Right 64">
              <a:extLst>
                <a:ext uri="{FF2B5EF4-FFF2-40B4-BE49-F238E27FC236}">
                  <a16:creationId xmlns:a16="http://schemas.microsoft.com/office/drawing/2014/main" id="{C1DDAAAC-6F46-475F-B716-15D1EE3A0FFC}"/>
                </a:ext>
              </a:extLst>
            </p:cNvPr>
            <p:cNvSpPr/>
            <p:nvPr/>
          </p:nvSpPr>
          <p:spPr>
            <a:xfrm>
              <a:off x="5444518" y="1331072"/>
              <a:ext cx="639704" cy="15992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Arrow: Right 66">
              <a:extLst>
                <a:ext uri="{FF2B5EF4-FFF2-40B4-BE49-F238E27FC236}">
                  <a16:creationId xmlns:a16="http://schemas.microsoft.com/office/drawing/2014/main" id="{2843687A-4876-434C-ACF7-6317DCCC2DE0}"/>
                </a:ext>
              </a:extLst>
            </p:cNvPr>
            <p:cNvSpPr/>
            <p:nvPr/>
          </p:nvSpPr>
          <p:spPr>
            <a:xfrm>
              <a:off x="5444518" y="1933146"/>
              <a:ext cx="639704" cy="15992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852D22-0D84-410C-A6F8-A0E652843173}"/>
              </a:ext>
            </a:extLst>
          </p:cNvPr>
          <p:cNvGrpSpPr/>
          <p:nvPr/>
        </p:nvGrpSpPr>
        <p:grpSpPr>
          <a:xfrm>
            <a:off x="7590836" y="5683368"/>
            <a:ext cx="4523434" cy="969053"/>
            <a:chOff x="7590836" y="5683368"/>
            <a:chExt cx="4523434" cy="969053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0A32BD86-2503-428A-802B-E156CD557825}"/>
                </a:ext>
              </a:extLst>
            </p:cNvPr>
            <p:cNvCxnSpPr/>
            <p:nvPr/>
          </p:nvCxnSpPr>
          <p:spPr>
            <a:xfrm>
              <a:off x="7590836" y="6099765"/>
              <a:ext cx="4470401" cy="112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EAF62E1-2F12-4C3F-B7F1-EEBE4AE499AA}"/>
                </a:ext>
              </a:extLst>
            </p:cNvPr>
            <p:cNvSpPr txBox="1"/>
            <p:nvPr/>
          </p:nvSpPr>
          <p:spPr>
            <a:xfrm>
              <a:off x="7649516" y="5683368"/>
              <a:ext cx="107808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dirty="0" err="1">
                  <a:solidFill>
                    <a:srgbClr val="FF0000"/>
                  </a:solidFill>
                </a:rPr>
                <a:t>Κυ</a:t>
              </a:r>
              <a:r>
                <a:rPr lang="en-GB" dirty="0">
                  <a:solidFill>
                    <a:srgbClr val="FF0000"/>
                  </a:solidFill>
                </a:rPr>
                <a:t>α</a:t>
              </a:r>
              <a:r>
                <a:rPr lang="en-GB" dirty="0" err="1">
                  <a:solidFill>
                    <a:srgbClr val="FF0000"/>
                  </a:solidFill>
                </a:rPr>
                <a:t>νίνη</a:t>
              </a:r>
              <a:endParaRPr lang="en-US">
                <a:solidFill>
                  <a:srgbClr val="FF0000"/>
                </a:solidFill>
                <a:cs typeface="Calibri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D3731F7-6C4F-485E-B0BF-EE59D7102E5A}"/>
                </a:ext>
              </a:extLst>
            </p:cNvPr>
            <p:cNvSpPr txBox="1"/>
            <p:nvPr/>
          </p:nvSpPr>
          <p:spPr>
            <a:xfrm>
              <a:off x="8731368" y="5683368"/>
              <a:ext cx="157668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dirty="0">
                  <a:solidFill>
                    <a:srgbClr val="0070C0"/>
                  </a:solidFill>
                </a:rPr>
                <a:t>Καρβ</a:t>
              </a:r>
              <a:r>
                <a:rPr lang="en-GB" dirty="0" err="1">
                  <a:solidFill>
                    <a:srgbClr val="0070C0"/>
                  </a:solidFill>
                </a:rPr>
                <a:t>οκυ</a:t>
              </a:r>
              <a:r>
                <a:rPr lang="en-GB" dirty="0">
                  <a:solidFill>
                    <a:srgbClr val="0070C0"/>
                  </a:solidFill>
                </a:rPr>
                <a:t>α</a:t>
              </a:r>
              <a:r>
                <a:rPr lang="en-GB" dirty="0" err="1">
                  <a:solidFill>
                    <a:srgbClr val="0070C0"/>
                  </a:solidFill>
                </a:rPr>
                <a:t>νίνη</a:t>
              </a:r>
              <a:endParaRPr lang="en-US">
                <a:solidFill>
                  <a:srgbClr val="0070C0"/>
                </a:solidFill>
                <a:cs typeface="Calibri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544144C-4D6E-4F61-AC26-73A1124DD69C}"/>
                </a:ext>
              </a:extLst>
            </p:cNvPr>
            <p:cNvSpPr txBox="1"/>
            <p:nvPr/>
          </p:nvSpPr>
          <p:spPr>
            <a:xfrm>
              <a:off x="10311813" y="5683368"/>
              <a:ext cx="1802457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dirty="0" err="1">
                  <a:solidFill>
                    <a:srgbClr val="00B050"/>
                  </a:solidFill>
                </a:rPr>
                <a:t>Δικ</a:t>
              </a:r>
              <a:r>
                <a:rPr lang="en-GB" dirty="0">
                  <a:solidFill>
                    <a:srgbClr val="00B050"/>
                  </a:solidFill>
                </a:rPr>
                <a:t>αρβ</a:t>
              </a:r>
              <a:r>
                <a:rPr lang="en-GB" dirty="0" err="1">
                  <a:solidFill>
                    <a:srgbClr val="00B050"/>
                  </a:solidFill>
                </a:rPr>
                <a:t>οκυ</a:t>
              </a:r>
              <a:r>
                <a:rPr lang="en-GB" dirty="0">
                  <a:solidFill>
                    <a:srgbClr val="00B050"/>
                  </a:solidFill>
                </a:rPr>
                <a:t>α</a:t>
              </a:r>
              <a:r>
                <a:rPr lang="en-GB" dirty="0" err="1">
                  <a:solidFill>
                    <a:srgbClr val="00B050"/>
                  </a:solidFill>
                </a:rPr>
                <a:t>νίνη</a:t>
              </a:r>
              <a:endParaRPr lang="en-US" dirty="0">
                <a:solidFill>
                  <a:srgbClr val="00B050"/>
                </a:solidFill>
                <a:cs typeface="Calibri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72A745F-738C-4381-8572-698267D96450}"/>
                </a:ext>
              </a:extLst>
            </p:cNvPr>
            <p:cNvSpPr txBox="1"/>
            <p:nvPr/>
          </p:nvSpPr>
          <p:spPr>
            <a:xfrm>
              <a:off x="11344275" y="6283089"/>
              <a:ext cx="72060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i="1" dirty="0" err="1"/>
                <a:t>λ</a:t>
              </a:r>
              <a:r>
                <a:rPr lang="en-GB" sz="1600" baseline="-25000" dirty="0" err="1"/>
                <a:t>max</a:t>
              </a:r>
              <a:endParaRPr lang="en-US" sz="1600" baseline="-25000" dirty="0" err="1"/>
            </a:p>
          </p:txBody>
        </p:sp>
      </p:grp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3C375282-AD7A-4643-9C2F-01687DF6E370}"/>
              </a:ext>
            </a:extLst>
          </p:cNvPr>
          <p:cNvSpPr/>
          <p:nvPr/>
        </p:nvSpPr>
        <p:spPr>
          <a:xfrm>
            <a:off x="40216" y="1060920"/>
            <a:ext cx="7300147" cy="2276592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D4F77A-416F-4F9A-B8D0-36CEFBE1D206}"/>
              </a:ext>
            </a:extLst>
          </p:cNvPr>
          <p:cNvGrpSpPr/>
          <p:nvPr/>
        </p:nvGrpSpPr>
        <p:grpSpPr>
          <a:xfrm>
            <a:off x="-633" y="3431586"/>
            <a:ext cx="7340997" cy="3358444"/>
            <a:chOff x="-633" y="3431586"/>
            <a:chExt cx="7340997" cy="3358444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019495B-20AD-4EFA-B1F8-71D06A7B6E68}"/>
                </a:ext>
              </a:extLst>
            </p:cNvPr>
            <p:cNvGrpSpPr/>
            <p:nvPr/>
          </p:nvGrpSpPr>
          <p:grpSpPr>
            <a:xfrm>
              <a:off x="458847" y="4753328"/>
              <a:ext cx="6077183" cy="1674518"/>
              <a:chOff x="345958" y="4894439"/>
              <a:chExt cx="6077183" cy="1674518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54CC3DCD-0099-4DE9-B174-802A5609DB1A}"/>
                  </a:ext>
                </a:extLst>
              </p:cNvPr>
              <p:cNvCxnSpPr/>
              <p:nvPr/>
            </p:nvCxnSpPr>
            <p:spPr>
              <a:xfrm flipH="1">
                <a:off x="402402" y="4894439"/>
                <a:ext cx="818444" cy="73377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F1BF92BF-AA39-4A10-A98E-2A28BC2790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3588" y="4894440"/>
                <a:ext cx="1721552" cy="160866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267C3F82-52C1-464E-9D9B-AA0FE8EF96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2255" y="5035550"/>
                <a:ext cx="1627479" cy="1533406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97BFE19F-7EB0-49BB-A2F1-6A6FAF50BD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36180" y="5430661"/>
                <a:ext cx="1241777" cy="1138296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03537E45-631B-492F-B041-DE13908F00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68920" y="5835179"/>
                <a:ext cx="818444" cy="73377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1A13DC7C-A292-48AD-B381-C34FAB669B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5958" y="4941475"/>
                <a:ext cx="404519" cy="33866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A827DCA4-4B71-43DA-BD9B-F0A6F0E701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2995" y="4941476"/>
                <a:ext cx="1213554" cy="116651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28305C6A-B927-43FE-9270-E0614B94F6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66105" y="5440068"/>
                <a:ext cx="9406" cy="1100665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62EF3968-6691-4A0D-A83B-B234C200DC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93957" y="5440068"/>
                <a:ext cx="9406" cy="1100665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2B0D9004-B556-4C55-A927-A92312FD8E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72697" y="5430660"/>
                <a:ext cx="9406" cy="1100665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85EEA1EC-7ECB-46D0-8DF6-FE8D92BB28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79660" y="5449475"/>
                <a:ext cx="9406" cy="1100665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3B12FB4B-6250-4738-8ED3-B5390843FA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7216" y="5440068"/>
                <a:ext cx="9406" cy="1100665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063DD8DB-CF63-4C91-B55A-3891DDB2FE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4771" y="5440067"/>
                <a:ext cx="9406" cy="1100665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15CDDC00-2F4B-42A0-9D1D-175E219541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54252" y="5449474"/>
                <a:ext cx="9406" cy="1100665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1F9585D9-0E11-4D6C-B857-7BAAF37C6C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2401" y="5449475"/>
                <a:ext cx="9406" cy="1100665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3359A585-0195-472A-8DAE-1AAEB428B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8178" y="5449475"/>
                <a:ext cx="9406" cy="1100665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3741A96C-5BA0-4A9E-9E39-437655B3B5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80400" y="5430660"/>
                <a:ext cx="9406" cy="1100665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05895193-1904-48F5-9E6E-92446C497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73438" y="5430660"/>
                <a:ext cx="9406" cy="1100665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5C5C442D-5409-451E-A668-4841B0B8CB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8549" y="5430660"/>
                <a:ext cx="9406" cy="1100665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BB8256EB-EEA9-4DBA-AA59-EB0CA35C88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6105" y="5449475"/>
                <a:ext cx="9406" cy="1100665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6C74A18E-1A88-45E3-A0F8-7B6C01FD4A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31290" y="5430661"/>
                <a:ext cx="9406" cy="1100665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61259023-C607-4CD6-9639-EF9492774E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7067" y="5449475"/>
                <a:ext cx="9406" cy="1100665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9764A25E-1625-4AE3-AB80-8F994173DE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1586" y="5440067"/>
                <a:ext cx="9406" cy="1100665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BC1B4467-8360-47BB-9D85-5DFDC7B27D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4623" y="5449475"/>
                <a:ext cx="9406" cy="1100665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77466E51-B3B4-407C-88AE-7042B58210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6475" y="5449475"/>
                <a:ext cx="9406" cy="1100665"/>
              </a:xfrm>
              <a:prstGeom prst="straightConnector1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6CA4ABE9-2850-495F-BA00-DB1F1E1C8D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3584" y="6051549"/>
                <a:ext cx="6039557" cy="37628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BBBC63CA-F384-4623-B7EB-04B35E46F9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4176" y="6305549"/>
                <a:ext cx="6039557" cy="37628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55BA53CC-BFC5-4C1E-83AF-DA9857BF15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3584" y="6437253"/>
                <a:ext cx="6039557" cy="37628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C51B4101-9791-4250-A345-BA17AE5E59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4176" y="6173844"/>
                <a:ext cx="6039557" cy="37628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55A93A5-E47F-4450-A6F9-165F5DAD506E}"/>
                </a:ext>
              </a:extLst>
            </p:cNvPr>
            <p:cNvSpPr txBox="1"/>
            <p:nvPr/>
          </p:nvSpPr>
          <p:spPr>
            <a:xfrm>
              <a:off x="800923" y="4319294"/>
              <a:ext cx="107808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dirty="0" err="1">
                  <a:solidFill>
                    <a:srgbClr val="FF0000"/>
                  </a:solidFill>
                </a:rPr>
                <a:t>Κυ</a:t>
              </a:r>
              <a:r>
                <a:rPr lang="en-GB" dirty="0">
                  <a:solidFill>
                    <a:srgbClr val="FF0000"/>
                  </a:solidFill>
                </a:rPr>
                <a:t>α</a:t>
              </a:r>
              <a:r>
                <a:rPr lang="en-GB" dirty="0" err="1">
                  <a:solidFill>
                    <a:srgbClr val="FF0000"/>
                  </a:solidFill>
                </a:rPr>
                <a:t>νίνη</a:t>
              </a:r>
              <a:endParaRPr lang="en-US">
                <a:solidFill>
                  <a:srgbClr val="FF0000"/>
                </a:solidFill>
                <a:cs typeface="Calibri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B4D708-BA85-4E6D-91B3-F20D918D8E5D}"/>
                </a:ext>
              </a:extLst>
            </p:cNvPr>
            <p:cNvSpPr txBox="1"/>
            <p:nvPr/>
          </p:nvSpPr>
          <p:spPr>
            <a:xfrm>
              <a:off x="2625961" y="4836701"/>
              <a:ext cx="157668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dirty="0">
                  <a:solidFill>
                    <a:srgbClr val="0070C0"/>
                  </a:solidFill>
                </a:rPr>
                <a:t>Καρβ</a:t>
              </a:r>
              <a:r>
                <a:rPr lang="en-GB" dirty="0" err="1">
                  <a:solidFill>
                    <a:srgbClr val="0070C0"/>
                  </a:solidFill>
                </a:rPr>
                <a:t>οκυ</a:t>
              </a:r>
              <a:r>
                <a:rPr lang="en-GB" dirty="0">
                  <a:solidFill>
                    <a:srgbClr val="0070C0"/>
                  </a:solidFill>
                </a:rPr>
                <a:t>α</a:t>
              </a:r>
              <a:r>
                <a:rPr lang="en-GB" dirty="0" err="1">
                  <a:solidFill>
                    <a:srgbClr val="0070C0"/>
                  </a:solidFill>
                </a:rPr>
                <a:t>νίνη</a:t>
              </a:r>
              <a:endParaRPr lang="en-US">
                <a:solidFill>
                  <a:srgbClr val="0070C0"/>
                </a:solidFill>
                <a:cs typeface="Calibri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BC56A7D-6C6D-4183-9F1C-FACA21FEA657}"/>
                </a:ext>
              </a:extLst>
            </p:cNvPr>
            <p:cNvSpPr txBox="1"/>
            <p:nvPr/>
          </p:nvSpPr>
          <p:spPr>
            <a:xfrm>
              <a:off x="4601517" y="5410553"/>
              <a:ext cx="1802457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dirty="0" err="1">
                  <a:solidFill>
                    <a:srgbClr val="00B050"/>
                  </a:solidFill>
                </a:rPr>
                <a:t>Δικ</a:t>
              </a:r>
              <a:r>
                <a:rPr lang="en-GB" dirty="0">
                  <a:solidFill>
                    <a:srgbClr val="00B050"/>
                  </a:solidFill>
                </a:rPr>
                <a:t>αρβ</a:t>
              </a:r>
              <a:r>
                <a:rPr lang="en-GB" dirty="0" err="1">
                  <a:solidFill>
                    <a:srgbClr val="00B050"/>
                  </a:solidFill>
                </a:rPr>
                <a:t>οκυ</a:t>
              </a:r>
              <a:r>
                <a:rPr lang="en-GB" dirty="0">
                  <a:solidFill>
                    <a:srgbClr val="00B050"/>
                  </a:solidFill>
                </a:rPr>
                <a:t>α</a:t>
              </a:r>
              <a:r>
                <a:rPr lang="en-GB" dirty="0" err="1">
                  <a:solidFill>
                    <a:srgbClr val="00B050"/>
                  </a:solidFill>
                </a:rPr>
                <a:t>νίνη</a:t>
              </a:r>
              <a:endParaRPr lang="en-US" dirty="0">
                <a:solidFill>
                  <a:srgbClr val="00B050"/>
                </a:solidFill>
                <a:cs typeface="Calibri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BC6C10F-C5F1-4A65-8966-98820EBEA40F}"/>
                </a:ext>
              </a:extLst>
            </p:cNvPr>
            <p:cNvSpPr txBox="1"/>
            <p:nvPr/>
          </p:nvSpPr>
          <p:spPr>
            <a:xfrm rot="16200000">
              <a:off x="-1187567" y="4880210"/>
              <a:ext cx="274320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dirty="0" err="1"/>
                <a:t>Ενεργει</a:t>
              </a:r>
              <a:r>
                <a:rPr lang="en-GB" dirty="0"/>
                <a:t>α</a:t>
              </a:r>
              <a:r>
                <a:rPr lang="en-GB" dirty="0" err="1"/>
                <a:t>κά</a:t>
              </a:r>
              <a:r>
                <a:rPr lang="en-GB" dirty="0"/>
                <a:t> επίπ</a:t>
              </a:r>
              <a:r>
                <a:rPr lang="en-GB" dirty="0" err="1"/>
                <a:t>εδ</a:t>
              </a:r>
              <a:r>
                <a:rPr lang="en-GB" dirty="0"/>
                <a:t>α</a:t>
              </a:r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74A8095-0783-4835-A4E7-25C5315C6D0D}"/>
                </a:ext>
              </a:extLst>
            </p:cNvPr>
            <p:cNvSpPr txBox="1"/>
            <p:nvPr/>
          </p:nvSpPr>
          <p:spPr>
            <a:xfrm>
              <a:off x="4844345" y="6377751"/>
              <a:ext cx="1736608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dirty="0" err="1"/>
                <a:t>Μήκος</a:t>
              </a:r>
              <a:r>
                <a:rPr lang="en-GB" dirty="0"/>
                <a:t> </a:t>
              </a:r>
              <a:r>
                <a:rPr lang="en-GB" dirty="0" err="1"/>
                <a:t>κουτιού</a:t>
              </a:r>
              <a:endParaRPr lang="en-US" dirty="0" err="1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93864CF-0DD3-47AC-A6FB-4480E57B0AAC}"/>
                </a:ext>
              </a:extLst>
            </p:cNvPr>
            <p:cNvGrpSpPr/>
            <p:nvPr/>
          </p:nvGrpSpPr>
          <p:grpSpPr>
            <a:xfrm>
              <a:off x="455318" y="4204170"/>
              <a:ext cx="6060134" cy="2220146"/>
              <a:chOff x="455318" y="4204170"/>
              <a:chExt cx="6060134" cy="2220146"/>
            </a:xfrm>
          </p:grpSpPr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FB87540C-28D5-422D-A592-A40B26372DFD}"/>
                  </a:ext>
                </a:extLst>
              </p:cNvPr>
              <p:cNvCxnSpPr/>
              <p:nvPr/>
            </p:nvCxnSpPr>
            <p:spPr>
              <a:xfrm>
                <a:off x="455318" y="4204170"/>
                <a:ext cx="9408" cy="220133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023D7DF5-B189-4A5A-8C15-6D4FD30591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59096" y="4204170"/>
                <a:ext cx="9408" cy="220133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8F6756DF-3E7B-49AE-8BB7-C9A72E508F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4725" y="6367875"/>
                <a:ext cx="6039556" cy="5644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1C75C392-60EC-45CF-A7A5-C20F7E158E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2874" y="4778020"/>
                <a:ext cx="9408" cy="162748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9BC01ED5-A611-4E28-85CD-C286A39B1D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04282" y="5427132"/>
                <a:ext cx="9408" cy="96896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B115AD36-F28F-461D-BCEF-585269D2B1F0}"/>
                  </a:ext>
                </a:extLst>
              </p:cNvPr>
              <p:cNvCxnSpPr/>
              <p:nvPr/>
            </p:nvCxnSpPr>
            <p:spPr>
              <a:xfrm>
                <a:off x="457083" y="4770378"/>
                <a:ext cx="2003777" cy="940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FBB2A70B-9AAA-4CF0-AB4F-CF0B269EBB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60861" y="5287786"/>
                <a:ext cx="2003778" cy="940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C5FF1E82-E5B2-4EDB-93B8-9F4BEB1229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64639" y="5833415"/>
                <a:ext cx="2050813" cy="1881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CB2C13EF-A578-44A5-B2DF-6451A1D1B5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083" y="5287785"/>
                <a:ext cx="2003777" cy="940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AAC63B8C-0E33-4006-91B4-C0F127C12F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17305" y="5842822"/>
                <a:ext cx="2003777" cy="940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1636C36B-F3D2-46E6-A77E-AD0E3A3D3A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6490" y="5833414"/>
                <a:ext cx="2003777" cy="940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AD39130-A72E-4F13-AA21-185223F34FBE}"/>
                </a:ext>
              </a:extLst>
            </p:cNvPr>
            <p:cNvSpPr txBox="1"/>
            <p:nvPr/>
          </p:nvSpPr>
          <p:spPr>
            <a:xfrm>
              <a:off x="3057" y="3690761"/>
              <a:ext cx="274320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dirty="0"/>
                <a:t>'Η </a:t>
              </a:r>
              <a:r>
                <a:rPr lang="en-GB" dirty="0" err="1"/>
                <a:t>δι</a:t>
              </a:r>
              <a:r>
                <a:rPr lang="en-GB" dirty="0"/>
                <a:t>α</a:t>
              </a:r>
              <a:r>
                <a:rPr lang="en-GB" dirty="0" err="1"/>
                <a:t>φορετικά</a:t>
              </a:r>
              <a:r>
                <a:rPr lang="en-GB" dirty="0"/>
                <a:t>:</a:t>
              </a:r>
              <a:endParaRPr lang="en-US" dirty="0" err="1"/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AA068544-4F4F-458F-944A-17D8FA8E9B54}"/>
                </a:ext>
              </a:extLst>
            </p:cNvPr>
            <p:cNvSpPr/>
            <p:nvPr/>
          </p:nvSpPr>
          <p:spPr>
            <a:xfrm>
              <a:off x="40216" y="3431586"/>
              <a:ext cx="7300148" cy="3358444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80A3A21-71C9-4C54-9F13-950386B72735}"/>
              </a:ext>
            </a:extLst>
          </p:cNvPr>
          <p:cNvGrpSpPr/>
          <p:nvPr/>
        </p:nvGrpSpPr>
        <p:grpSpPr>
          <a:xfrm>
            <a:off x="854075" y="1318918"/>
            <a:ext cx="1889243" cy="673570"/>
            <a:chOff x="1945334" y="1121362"/>
            <a:chExt cx="1315391" cy="457200"/>
          </a:xfrm>
        </p:grpSpPr>
        <p:pic>
          <p:nvPicPr>
            <p:cNvPr id="83" name="Picture 83">
              <a:extLst>
                <a:ext uri="{FF2B5EF4-FFF2-40B4-BE49-F238E27FC236}">
                  <a16:creationId xmlns:a16="http://schemas.microsoft.com/office/drawing/2014/main" id="{1443D122-8ADE-4756-85E1-82073FD72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7275" y="1121362"/>
              <a:ext cx="933450" cy="457200"/>
            </a:xfrm>
            <a:prstGeom prst="rect">
              <a:avLst/>
            </a:prstGeom>
          </p:spPr>
        </p:pic>
        <p:pic>
          <p:nvPicPr>
            <p:cNvPr id="84" name="Picture 84">
              <a:extLst>
                <a:ext uri="{FF2B5EF4-FFF2-40B4-BE49-F238E27FC236}">
                  <a16:creationId xmlns:a16="http://schemas.microsoft.com/office/drawing/2014/main" id="{EDCC941F-EE5D-4AD4-BBB7-A7FA689DE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5334" y="1201855"/>
              <a:ext cx="323850" cy="371475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C49090C-698C-4731-A462-EB0216384A8A}"/>
              </a:ext>
            </a:extLst>
          </p:cNvPr>
          <p:cNvGrpSpPr/>
          <p:nvPr/>
        </p:nvGrpSpPr>
        <p:grpSpPr>
          <a:xfrm>
            <a:off x="7679501" y="1759108"/>
            <a:ext cx="4511793" cy="1893685"/>
            <a:chOff x="7679501" y="1759108"/>
            <a:chExt cx="4511793" cy="1893685"/>
          </a:xfrm>
        </p:grpSpPr>
        <p:sp>
          <p:nvSpPr>
            <p:cNvPr id="69" name="Arrow: Right 68">
              <a:extLst>
                <a:ext uri="{FF2B5EF4-FFF2-40B4-BE49-F238E27FC236}">
                  <a16:creationId xmlns:a16="http://schemas.microsoft.com/office/drawing/2014/main" id="{B78D15B8-547B-486C-A212-B96F6E9E2878}"/>
                </a:ext>
              </a:extLst>
            </p:cNvPr>
            <p:cNvSpPr/>
            <p:nvPr/>
          </p:nvSpPr>
          <p:spPr>
            <a:xfrm rot="5400000">
              <a:off x="9202779" y="2078960"/>
              <a:ext cx="809037" cy="169333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27DAE5B-0505-4DC7-9BBD-65FA8C8502D9}"/>
                </a:ext>
              </a:extLst>
            </p:cNvPr>
            <p:cNvSpPr txBox="1"/>
            <p:nvPr/>
          </p:nvSpPr>
          <p:spPr>
            <a:xfrm>
              <a:off x="7679501" y="2618316"/>
              <a:ext cx="4511793" cy="10344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000" dirty="0" err="1">
                  <a:cs typeface="Calibri"/>
                </a:rPr>
                <a:t>Όσο</a:t>
              </a:r>
              <a:r>
                <a:rPr lang="en-GB" sz="2000" dirty="0">
                  <a:cs typeface="Calibri"/>
                </a:rPr>
                <a:t> α</a:t>
              </a:r>
              <a:r>
                <a:rPr lang="en-GB" sz="2000" dirty="0" err="1">
                  <a:cs typeface="Calibri"/>
                </a:rPr>
                <a:t>υξάνετ</a:t>
              </a:r>
              <a:r>
                <a:rPr lang="en-GB" sz="2000" dirty="0">
                  <a:cs typeface="Calibri"/>
                </a:rPr>
                <a:t>αι το μήκος του κουτιού (ή αλλιώς το μήκος του συζυγιακού συστήματος)</a:t>
              </a:r>
              <a:r>
                <a:rPr lang="el-GR" sz="2000" dirty="0">
                  <a:cs typeface="Calibri"/>
                </a:rPr>
                <a:t>,</a:t>
              </a:r>
              <a:r>
                <a:rPr lang="en-GB" sz="2000" dirty="0">
                  <a:cs typeface="Calibri"/>
                </a:rPr>
                <a:t> </a:t>
              </a:r>
              <a:r>
                <a:rPr lang="en-GB" sz="2000" dirty="0" err="1">
                  <a:cs typeface="Calibri"/>
                </a:rPr>
                <a:t>μειώνετ</a:t>
              </a:r>
              <a:r>
                <a:rPr lang="en-GB" sz="2000" dirty="0">
                  <a:cs typeface="Calibri"/>
                </a:rPr>
                <a:t>αι το ΔΕ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F1E3484-C49B-4A1D-98C3-FAE843D30E63}"/>
              </a:ext>
            </a:extLst>
          </p:cNvPr>
          <p:cNvGrpSpPr/>
          <p:nvPr/>
        </p:nvGrpSpPr>
        <p:grpSpPr>
          <a:xfrm>
            <a:off x="7425031" y="816327"/>
            <a:ext cx="4764498" cy="4440295"/>
            <a:chOff x="7425031" y="816327"/>
            <a:chExt cx="4764498" cy="4440295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2F63F07-D4D8-4BB5-80AC-DDCDA0491C16}"/>
                </a:ext>
              </a:extLst>
            </p:cNvPr>
            <p:cNvSpPr txBox="1"/>
            <p:nvPr/>
          </p:nvSpPr>
          <p:spPr>
            <a:xfrm>
              <a:off x="7677738" y="998478"/>
              <a:ext cx="4511791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l-GR" sz="2000" b="1" dirty="0"/>
                <a:t>Σημείωση</a:t>
              </a:r>
              <a:r>
                <a:rPr lang="el-GR" sz="2000" dirty="0"/>
                <a:t>: Το </a:t>
              </a:r>
              <a:r>
                <a:rPr lang="en-GB" sz="2000" dirty="0"/>
                <a:t>L </a:t>
              </a:r>
              <a:r>
                <a:rPr lang="en-GB" sz="2000" dirty="0" err="1"/>
                <a:t>στο</a:t>
              </a:r>
              <a:r>
                <a:rPr lang="en-GB" sz="2000" dirty="0"/>
                <a:t> </a:t>
              </a:r>
              <a:r>
                <a:rPr lang="en-GB" sz="2000" dirty="0" err="1"/>
                <a:t>τετράγωνο</a:t>
              </a:r>
              <a:r>
                <a:rPr lang="en-GB" sz="2000" dirty="0"/>
                <a:t> </a:t>
              </a:r>
              <a:endParaRPr lang="el-GR" sz="2000" dirty="0"/>
            </a:p>
            <a:p>
              <a:r>
                <a:rPr lang="el-GR" sz="2000" i="1" dirty="0">
                  <a:cs typeface="Calibri"/>
                </a:rPr>
                <a:t>Μεγαλύτερη Επίδραση</a:t>
              </a:r>
              <a:endParaRPr lang="en-US" sz="2000" i="1" dirty="0">
                <a:cs typeface="Calibri"/>
              </a:endParaRPr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063A47FE-0BD8-4E39-BE72-BDE35470A5A1}"/>
                </a:ext>
              </a:extLst>
            </p:cNvPr>
            <p:cNvSpPr/>
            <p:nvPr/>
          </p:nvSpPr>
          <p:spPr>
            <a:xfrm>
              <a:off x="7425031" y="816327"/>
              <a:ext cx="4515555" cy="4440295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15BF49C-6767-4C4C-BC49-3B117EEE9E23}"/>
              </a:ext>
            </a:extLst>
          </p:cNvPr>
          <p:cNvGrpSpPr/>
          <p:nvPr/>
        </p:nvGrpSpPr>
        <p:grpSpPr>
          <a:xfrm>
            <a:off x="7681266" y="3649998"/>
            <a:ext cx="4521199" cy="1512413"/>
            <a:chOff x="7681266" y="3649998"/>
            <a:chExt cx="4521199" cy="1512413"/>
          </a:xfrm>
        </p:grpSpPr>
        <p:sp>
          <p:nvSpPr>
            <p:cNvPr id="73" name="Arrow: Right 72">
              <a:extLst>
                <a:ext uri="{FF2B5EF4-FFF2-40B4-BE49-F238E27FC236}">
                  <a16:creationId xmlns:a16="http://schemas.microsoft.com/office/drawing/2014/main" id="{99ED75AF-AFD1-48BB-836A-D6A2FF51B4B1}"/>
                </a:ext>
              </a:extLst>
            </p:cNvPr>
            <p:cNvSpPr/>
            <p:nvPr/>
          </p:nvSpPr>
          <p:spPr>
            <a:xfrm rot="5400000">
              <a:off x="9202779" y="3969850"/>
              <a:ext cx="809037" cy="169333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5ACAA6C-B52C-43BD-A7B5-37684524862C}"/>
                </a:ext>
              </a:extLst>
            </p:cNvPr>
            <p:cNvSpPr txBox="1"/>
            <p:nvPr/>
          </p:nvSpPr>
          <p:spPr>
            <a:xfrm>
              <a:off x="7681266" y="4454525"/>
              <a:ext cx="4521199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000" dirty="0">
                  <a:cs typeface="Calibri"/>
                </a:rPr>
                <a:t>Πα</a:t>
              </a:r>
              <a:r>
                <a:rPr lang="en-GB" sz="2000" dirty="0" err="1">
                  <a:cs typeface="Calibri"/>
                </a:rPr>
                <a:t>ράλληλ</a:t>
              </a:r>
              <a:r>
                <a:rPr lang="en-GB" sz="2000" dirty="0">
                  <a:cs typeface="Calibri"/>
                </a:rPr>
                <a:t>α το </a:t>
              </a:r>
              <a:r>
                <a:rPr lang="en-GB" sz="2000" i="1" dirty="0">
                  <a:cs typeface="Calibri"/>
                </a:rPr>
                <a:t>λ</a:t>
              </a:r>
              <a:r>
                <a:rPr lang="en-GB" baseline="-25000" dirty="0">
                  <a:cs typeface="Calibri"/>
                </a:rPr>
                <a:t>max</a:t>
              </a:r>
              <a:r>
                <a:rPr lang="en-GB" sz="2000" dirty="0">
                  <a:cs typeface="Calibri"/>
                </a:rPr>
                <a:t> κάθε ένωσης </a:t>
              </a:r>
              <a:r>
                <a:rPr lang="en-GB" sz="2000" b="1" dirty="0">
                  <a:cs typeface="Calibri"/>
                </a:rPr>
                <a:t>αυξάνεται αντίστροφα</a:t>
              </a:r>
            </a:p>
          </p:txBody>
        </p:sp>
        <p:pic>
          <p:nvPicPr>
            <p:cNvPr id="88" name="Picture 88">
              <a:extLst>
                <a:ext uri="{FF2B5EF4-FFF2-40B4-BE49-F238E27FC236}">
                  <a16:creationId xmlns:a16="http://schemas.microsoft.com/office/drawing/2014/main" id="{33742BEA-4710-4C2C-86FC-C32B31B86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79705" y="3694348"/>
              <a:ext cx="911107" cy="626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552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EAD5FE-A7D6-AC47-ADEB-63F1D2CB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322" y="-159498"/>
            <a:ext cx="3911600" cy="1325563"/>
          </a:xfrm>
        </p:spPr>
        <p:txBody>
          <a:bodyPr>
            <a:normAutofit/>
          </a:bodyPr>
          <a:lstStyle/>
          <a:p>
            <a:r>
              <a:rPr lang="el-GR" b="1" u="sng" dirty="0"/>
              <a:t>Οργανολογία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B001BD9-96AF-AC4C-BD8C-E5CA5CC48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00" y="35866"/>
            <a:ext cx="5435600" cy="6809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EDF31F5-3D1E-9649-B050-F88F247491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72" b="10741"/>
          <a:stretch/>
        </p:blipFill>
        <p:spPr>
          <a:xfrm>
            <a:off x="5588000" y="3416300"/>
            <a:ext cx="5163889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Ελεύθερη σχεδίαση 14">
            <a:extLst>
              <a:ext uri="{FF2B5EF4-FFF2-40B4-BE49-F238E27FC236}">
                <a16:creationId xmlns:a16="http://schemas.microsoft.com/office/drawing/2014/main" id="{58D0216A-03CF-504B-B7E7-89090F31C969}"/>
              </a:ext>
            </a:extLst>
          </p:cNvPr>
          <p:cNvSpPr/>
          <p:nvPr/>
        </p:nvSpPr>
        <p:spPr>
          <a:xfrm>
            <a:off x="4648200" y="4888093"/>
            <a:ext cx="1846299" cy="790641"/>
          </a:xfrm>
          <a:custGeom>
            <a:avLst/>
            <a:gdLst>
              <a:gd name="connsiteX0" fmla="*/ 0 w 1846299"/>
              <a:gd name="connsiteY0" fmla="*/ 369707 h 790641"/>
              <a:gd name="connsiteX1" fmla="*/ 228600 w 1846299"/>
              <a:gd name="connsiteY1" fmla="*/ 369707 h 790641"/>
              <a:gd name="connsiteX2" fmla="*/ 317500 w 1846299"/>
              <a:gd name="connsiteY2" fmla="*/ 153807 h 790641"/>
              <a:gd name="connsiteX3" fmla="*/ 520700 w 1846299"/>
              <a:gd name="connsiteY3" fmla="*/ 484007 h 790641"/>
              <a:gd name="connsiteX4" fmla="*/ 711200 w 1846299"/>
              <a:gd name="connsiteY4" fmla="*/ 103007 h 790641"/>
              <a:gd name="connsiteX5" fmla="*/ 876300 w 1846299"/>
              <a:gd name="connsiteY5" fmla="*/ 572907 h 790641"/>
              <a:gd name="connsiteX6" fmla="*/ 1206500 w 1846299"/>
              <a:gd name="connsiteY6" fmla="*/ 1407 h 790641"/>
              <a:gd name="connsiteX7" fmla="*/ 1562100 w 1846299"/>
              <a:gd name="connsiteY7" fmla="*/ 776107 h 790641"/>
              <a:gd name="connsiteX8" fmla="*/ 1816100 w 1846299"/>
              <a:gd name="connsiteY8" fmla="*/ 509407 h 790641"/>
              <a:gd name="connsiteX9" fmla="*/ 1841500 w 1846299"/>
              <a:gd name="connsiteY9" fmla="*/ 534807 h 790641"/>
              <a:gd name="connsiteX10" fmla="*/ 1841500 w 1846299"/>
              <a:gd name="connsiteY10" fmla="*/ 534807 h 79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6299" h="790641">
                <a:moveTo>
                  <a:pt x="0" y="369707"/>
                </a:moveTo>
                <a:cubicBezTo>
                  <a:pt x="87841" y="387698"/>
                  <a:pt x="175683" y="405690"/>
                  <a:pt x="228600" y="369707"/>
                </a:cubicBezTo>
                <a:cubicBezTo>
                  <a:pt x="281517" y="333724"/>
                  <a:pt x="268817" y="134757"/>
                  <a:pt x="317500" y="153807"/>
                </a:cubicBezTo>
                <a:cubicBezTo>
                  <a:pt x="366183" y="172857"/>
                  <a:pt x="455083" y="492474"/>
                  <a:pt x="520700" y="484007"/>
                </a:cubicBezTo>
                <a:cubicBezTo>
                  <a:pt x="586317" y="475540"/>
                  <a:pt x="651933" y="88190"/>
                  <a:pt x="711200" y="103007"/>
                </a:cubicBezTo>
                <a:cubicBezTo>
                  <a:pt x="770467" y="117824"/>
                  <a:pt x="793750" y="589840"/>
                  <a:pt x="876300" y="572907"/>
                </a:cubicBezTo>
                <a:cubicBezTo>
                  <a:pt x="958850" y="555974"/>
                  <a:pt x="1092200" y="-32460"/>
                  <a:pt x="1206500" y="1407"/>
                </a:cubicBezTo>
                <a:cubicBezTo>
                  <a:pt x="1320800" y="35274"/>
                  <a:pt x="1460500" y="691440"/>
                  <a:pt x="1562100" y="776107"/>
                </a:cubicBezTo>
                <a:cubicBezTo>
                  <a:pt x="1663700" y="860774"/>
                  <a:pt x="1769533" y="549624"/>
                  <a:pt x="1816100" y="509407"/>
                </a:cubicBezTo>
                <a:cubicBezTo>
                  <a:pt x="1862667" y="469190"/>
                  <a:pt x="1841500" y="534807"/>
                  <a:pt x="1841500" y="534807"/>
                </a:cubicBezTo>
                <a:lnTo>
                  <a:pt x="1841500" y="534807"/>
                </a:lnTo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49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F9DD0B-8159-0647-B34A-E1D9043B9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" y="-217"/>
            <a:ext cx="10515600" cy="1325563"/>
          </a:xfrm>
        </p:spPr>
        <p:txBody>
          <a:bodyPr/>
          <a:lstStyle/>
          <a:p>
            <a:r>
              <a:rPr lang="el-GR" b="1" u="sng" dirty="0">
                <a:cs typeface="Calibri Light"/>
              </a:rPr>
              <a:t>Πειραματική διαδικασία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E609553-2E9B-3E45-BDD4-AE4E285CB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941" y="1903463"/>
            <a:ext cx="9513563" cy="39750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Ø"/>
            </a:pPr>
            <a:r>
              <a:rPr lang="el-GR" sz="2500" dirty="0">
                <a:cs typeface="Calibri"/>
              </a:rPr>
              <a:t>1ο μέρος πειράματος:</a:t>
            </a:r>
            <a:r>
              <a:rPr lang="el-GR" dirty="0">
                <a:cs typeface="Calibri"/>
              </a:rPr>
              <a:t> </a:t>
            </a:r>
          </a:p>
          <a:p>
            <a:pPr lvl="8"/>
            <a:r>
              <a:rPr lang="el-GR" sz="2000" dirty="0"/>
              <a:t>Λήψη φασμάτων για δύο κυψελίδες</a:t>
            </a:r>
            <a:endParaRPr lang="el-GR" sz="2000" dirty="0">
              <a:cs typeface="Calibri"/>
            </a:endParaRPr>
          </a:p>
          <a:p>
            <a:pPr lvl="8"/>
            <a:r>
              <a:rPr lang="el-GR" sz="2000" dirty="0"/>
              <a:t>Λήψη φάσματος </a:t>
            </a:r>
            <a:r>
              <a:rPr lang="el-GR" sz="2000" dirty="0" err="1"/>
              <a:t>μεθανόλης</a:t>
            </a:r>
            <a:endParaRPr lang="el-GR" sz="2000" dirty="0">
              <a:cs typeface="Calibri"/>
            </a:endParaRPr>
          </a:p>
          <a:p>
            <a:pPr lvl="8"/>
            <a:r>
              <a:rPr lang="el-GR" sz="2000" dirty="0"/>
              <a:t>Λήψη φασμάτων διαλύματος, το οποίο περιέχει και τις τρεις χρωστικές</a:t>
            </a:r>
            <a:endParaRPr lang="el-GR" sz="2000" dirty="0">
              <a:cs typeface="Calibri"/>
            </a:endParaRPr>
          </a:p>
          <a:p>
            <a:pPr lvl="8"/>
            <a:r>
              <a:rPr lang="el-GR" sz="2000" dirty="0"/>
              <a:t>Λήψη φασμάτων για κάθε χρωστική ξεχωριστά</a:t>
            </a:r>
            <a:endParaRPr lang="el-GR" sz="2000" dirty="0">
              <a:cs typeface="Calibri" panose="020F0502020204030204"/>
            </a:endParaRPr>
          </a:p>
          <a:p>
            <a:endParaRPr lang="el-GR" dirty="0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l-GR" sz="2500" dirty="0">
                <a:cs typeface="Calibri" panose="020F0502020204030204"/>
              </a:rPr>
              <a:t>2ο μέρος πειράματος:</a:t>
            </a:r>
          </a:p>
          <a:p>
            <a:pPr lvl="8"/>
            <a:r>
              <a:rPr lang="el-GR" sz="2000" dirty="0">
                <a:ea typeface="+mn-lt"/>
                <a:cs typeface="+mn-lt"/>
              </a:rPr>
              <a:t>Λήψη τριών φασμάτων της ίδιας χρωστικής σε τρεις διαφορετικές συγκεντρώσεις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43D9B6-1B79-4CD1-83E0-95ABF880A464}"/>
              </a:ext>
            </a:extLst>
          </p:cNvPr>
          <p:cNvSpPr/>
          <p:nvPr/>
        </p:nvSpPr>
        <p:spPr>
          <a:xfrm>
            <a:off x="891522" y="1775753"/>
            <a:ext cx="10406010" cy="4245704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048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7CA6DB5D-0A8C-C44D-9733-04168BF474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4" y="2446329"/>
            <a:ext cx="5574633" cy="4040909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2B35EB5B-6B9E-AD4D-8645-A94AF3BA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" y="-217"/>
            <a:ext cx="10581452" cy="1325563"/>
          </a:xfrm>
        </p:spPr>
        <p:txBody>
          <a:bodyPr/>
          <a:lstStyle/>
          <a:p>
            <a:r>
              <a:rPr lang="el-GR" b="1" u="sng" dirty="0">
                <a:cs typeface="Calibri Light"/>
              </a:rPr>
              <a:t>Φάσμα κυψελίδας – κυψελίδας και διαλύτη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34FF9B7-0415-AE4F-B2D8-A62A04943E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/>
              <a:t>Τυπικό φάσμα δυο άδειων </a:t>
            </a:r>
            <a:r>
              <a:rPr lang="el-GR" dirty="0" err="1"/>
              <a:t>κυψελιδών</a:t>
            </a:r>
            <a:endParaRPr lang="el-GR" dirty="0"/>
          </a:p>
        </p:txBody>
      </p:sp>
      <p:sp>
        <p:nvSpPr>
          <p:cNvPr id="7" name="Θέση κειμένου 6">
            <a:extLst>
              <a:ext uri="{FF2B5EF4-FFF2-40B4-BE49-F238E27FC236}">
                <a16:creationId xmlns:a16="http://schemas.microsoft.com/office/drawing/2014/main" id="{693C814D-B4D1-3B4C-9B72-B0C7964BDE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/>
              <a:t>Τυπικό φάσμα </a:t>
            </a:r>
            <a:r>
              <a:rPr lang="el-GR" dirty="0" err="1"/>
              <a:t>μεθανόλης</a:t>
            </a:r>
            <a:endParaRPr lang="el-GR" dirty="0"/>
          </a:p>
        </p:txBody>
      </p:sp>
      <p:pic>
        <p:nvPicPr>
          <p:cNvPr id="4" name="Εικόνα 3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41F14250-58BC-8748-83E3-CD0FFA8638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t="3451" r="244"/>
          <a:stretch/>
        </p:blipFill>
        <p:spPr>
          <a:xfrm>
            <a:off x="6019801" y="2632946"/>
            <a:ext cx="5458327" cy="3874050"/>
          </a:xfrm>
          <a:prstGeom prst="rect">
            <a:avLst/>
          </a:prstGeom>
        </p:spPr>
      </p:pic>
      <p:sp>
        <p:nvSpPr>
          <p:cNvPr id="9" name="Έλλειψη 8">
            <a:extLst>
              <a:ext uri="{FF2B5EF4-FFF2-40B4-BE49-F238E27FC236}">
                <a16:creationId xmlns:a16="http://schemas.microsoft.com/office/drawing/2014/main" id="{8974D841-B742-BC44-9BEB-9B3D79940902}"/>
              </a:ext>
            </a:extLst>
          </p:cNvPr>
          <p:cNvSpPr/>
          <p:nvPr/>
        </p:nvSpPr>
        <p:spPr>
          <a:xfrm>
            <a:off x="3190081" y="5031288"/>
            <a:ext cx="457200" cy="3871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Έλλειψη 9">
            <a:extLst>
              <a:ext uri="{FF2B5EF4-FFF2-40B4-BE49-F238E27FC236}">
                <a16:creationId xmlns:a16="http://schemas.microsoft.com/office/drawing/2014/main" id="{D4D282D0-BF14-2F41-98C6-3BFEAC8C1A3F}"/>
              </a:ext>
            </a:extLst>
          </p:cNvPr>
          <p:cNvSpPr/>
          <p:nvPr/>
        </p:nvSpPr>
        <p:spPr>
          <a:xfrm>
            <a:off x="8596564" y="5452394"/>
            <a:ext cx="457200" cy="3871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047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950</Words>
  <Application>Microsoft Macintosh PowerPoint</Application>
  <PresentationFormat>Ευρεία οθόνη</PresentationFormat>
  <Paragraphs>221</Paragraphs>
  <Slides>20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Chalkboard</vt:lpstr>
      <vt:lpstr>Wingdings</vt:lpstr>
      <vt:lpstr>Θέμα του Office</vt:lpstr>
      <vt:lpstr>B16: Φάσμα απορρόφησης χρωστικής  με συζυγιακούς δεσμούς</vt:lpstr>
      <vt:lpstr>Κβάντωση της Ενέργειας</vt:lpstr>
      <vt:lpstr>Παρουσίαση του PowerPoint</vt:lpstr>
      <vt:lpstr>Χρωστικές ενώσεις</vt:lpstr>
      <vt:lpstr>Χρωστικές ενώσεις</vt:lpstr>
      <vt:lpstr>Αναμενόμενη μορφή φάσματος</vt:lpstr>
      <vt:lpstr>Οργανολογία</vt:lpstr>
      <vt:lpstr>Πειραματική διαδικασία</vt:lpstr>
      <vt:lpstr>Φάσμα κυψελίδας – κυψελίδας και διαλύτη</vt:lpstr>
      <vt:lpstr>Φάσμα μίξης χρωστικών</vt:lpstr>
      <vt:lpstr>Φάσματα των τριών χρωστικών</vt:lpstr>
      <vt:lpstr>Συνολικό φάσμα των χρωστικών</vt:lpstr>
      <vt:lpstr>Αρχή  Franck-Condon</vt:lpstr>
      <vt:lpstr>Αρχή Franck-Condon</vt:lpstr>
      <vt:lpstr>Παρουσίαση του PowerPoint</vt:lpstr>
      <vt:lpstr>Νόμος Beer-Lambert</vt:lpstr>
      <vt:lpstr>Φάσματα  χρωστικής σε 3 διαφορετικές c</vt:lpstr>
      <vt:lpstr>Συμπληρωματικά Χρώματα</vt:lpstr>
      <vt:lpstr>Πλάτος κορυφών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Vassileios Papadimitriou</dc:creator>
  <cp:lastModifiedBy>aggeliki cht</cp:lastModifiedBy>
  <cp:revision>1292</cp:revision>
  <dcterms:created xsi:type="dcterms:W3CDTF">2021-01-04T13:45:23Z</dcterms:created>
  <dcterms:modified xsi:type="dcterms:W3CDTF">2021-01-29T09:04:55Z</dcterms:modified>
</cp:coreProperties>
</file>