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8" r:id="rId3"/>
    <p:sldId id="350" r:id="rId4"/>
    <p:sldId id="379" r:id="rId5"/>
    <p:sldId id="349" r:id="rId6"/>
    <p:sldId id="367" r:id="rId7"/>
    <p:sldId id="351" r:id="rId8"/>
    <p:sldId id="352" r:id="rId9"/>
    <p:sldId id="353" r:id="rId10"/>
    <p:sldId id="354" r:id="rId11"/>
    <p:sldId id="388" r:id="rId12"/>
    <p:sldId id="355" r:id="rId13"/>
    <p:sldId id="357" r:id="rId14"/>
    <p:sldId id="389" r:id="rId15"/>
    <p:sldId id="358" r:id="rId16"/>
    <p:sldId id="382" r:id="rId17"/>
    <p:sldId id="363" r:id="rId18"/>
    <p:sldId id="364" r:id="rId19"/>
    <p:sldId id="365" r:id="rId20"/>
    <p:sldId id="359" r:id="rId21"/>
    <p:sldId id="366" r:id="rId22"/>
    <p:sldId id="362" r:id="rId23"/>
    <p:sldId id="386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1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46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4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6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5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28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92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65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44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08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6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1F67-55ED-450D-9015-AEAD6350F7F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95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51.png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6.emf"/><Relationship Id="rId3" Type="http://schemas.openxmlformats.org/officeDocument/2006/relationships/image" Target="../media/image51.png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12520" y="190259"/>
            <a:ext cx="9144000" cy="905255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Πυρηνικός Μαγνητικός Συντονισμός</a:t>
            </a:r>
            <a:b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2520" y="5072743"/>
            <a:ext cx="9144000" cy="1328057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Χημική μετατόπιση και σύζευξη πυρηνικών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Δρ. Μάριος Κυδωνάκης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46" y="962683"/>
            <a:ext cx="3448050" cy="36861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22662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 txBox="1">
            <a:spLocks/>
          </p:cNvSpPr>
          <p:nvPr/>
        </p:nvSpPr>
        <p:spPr>
          <a:xfrm>
            <a:off x="1143000" y="100743"/>
            <a:ext cx="91572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την χημική μετατόπιση: αλκένια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218" y="1282624"/>
            <a:ext cx="1985917" cy="2010037"/>
          </a:xfrm>
          <a:prstGeom prst="rect">
            <a:avLst/>
          </a:prstGeom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08192"/>
              </p:ext>
            </p:extLst>
          </p:nvPr>
        </p:nvGraphicFramePr>
        <p:xfrm>
          <a:off x="3264308" y="2287643"/>
          <a:ext cx="4569815" cy="2768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CS ChemDraw Drawing" r:id="rId4" imgW="1770959" imgH="1072833" progId="ChemDraw.Document.6.0">
                  <p:embed/>
                </p:oleObj>
              </mc:Choice>
              <mc:Fallback>
                <p:oleObj name="CS ChemDraw Drawing" r:id="rId4" imgW="1770959" imgH="10728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64308" y="2287643"/>
                        <a:ext cx="4569815" cy="2768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6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598427" y="880413"/>
            <a:ext cx="10483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πρωτόνιο ενός τριπλού δεσμού συντονίζονται σε υψηλότερες τιμές πεδίου (δ ~ 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ppm)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Το πρωτόνιο βρίσκεται στην περιοχή θωράκισης.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98427" y="1558528"/>
            <a:ext cx="10474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↑↓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1143000" y="100743"/>
            <a:ext cx="91572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την χημική μετατόπιση: </a:t>
            </a:r>
            <a:r>
              <a:rPr lang="el-G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αλκύνια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84" y="1680925"/>
            <a:ext cx="7345037" cy="5042137"/>
          </a:xfrm>
          <a:prstGeom prst="rect">
            <a:avLst/>
          </a:prstGeom>
        </p:spPr>
      </p:pic>
      <p:graphicFrame>
        <p:nvGraphicFramePr>
          <p:cNvPr id="9" name="Αντικείμενο 8"/>
          <p:cNvGraphicFramePr>
            <a:graphicFrameLocks noChangeAspect="1"/>
          </p:cNvGraphicFramePr>
          <p:nvPr>
            <p:extLst/>
          </p:nvPr>
        </p:nvGraphicFramePr>
        <p:xfrm>
          <a:off x="7169150" y="2306638"/>
          <a:ext cx="17129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CS ChemDraw Drawing" r:id="rId4" imgW="683886" imgH="150947" progId="ChemDraw.Document.6.0">
                  <p:embed/>
                </p:oleObj>
              </mc:Choice>
              <mc:Fallback>
                <p:oleObj name="CS ChemDraw Drawing" r:id="rId4" imgW="683886" imgH="150947" progId="ChemDraw.Document.6.0">
                  <p:embed/>
                  <p:pic>
                    <p:nvPicPr>
                      <p:cNvPr id="9" name="Αντικείμενο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9150" y="2306638"/>
                        <a:ext cx="171291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Εικόνα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7252" y="4229425"/>
            <a:ext cx="3033574" cy="205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630" y="1203579"/>
            <a:ext cx="7686675" cy="5572125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598427" y="880413"/>
            <a:ext cx="10483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αλδεϋδικά πρωτόνια συντονίζονται σε ακόμη χαμηλότερες συχνότητες λόγω και του –Ι του καρβονυλίου.</a:t>
            </a: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394210"/>
              </p:ext>
            </p:extLst>
          </p:nvPr>
        </p:nvGraphicFramePr>
        <p:xfrm>
          <a:off x="308269" y="1980248"/>
          <a:ext cx="1695861" cy="159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CS ChemDraw Drawing" r:id="rId4" imgW="454223" imgH="426831" progId="ChemDraw.Document.6.0">
                  <p:embed/>
                </p:oleObj>
              </mc:Choice>
              <mc:Fallback>
                <p:oleObj name="CS ChemDraw Drawing" r:id="rId4" imgW="454223" imgH="4268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8269" y="1980248"/>
                        <a:ext cx="1695861" cy="1595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Τίτλος 1"/>
          <p:cNvSpPr txBox="1">
            <a:spLocks/>
          </p:cNvSpPr>
          <p:nvPr/>
        </p:nvSpPr>
        <p:spPr>
          <a:xfrm>
            <a:off x="1143000" y="100743"/>
            <a:ext cx="91572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την χημική μετατόπιση: αλδεΰδες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598427" y="880413"/>
            <a:ext cx="10483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αρωματικές ενώσεις έχουμε την δημιουργία ρεύματος δακτυλίου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λόγω του απεντοπισμού των π ηλεκτρονίων. Αποτέλεσμα αυτού είναι η παραγωγή δευτερογενούς μαγνητικού πεδίου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(κανόνας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Lenz)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αντίθετης φοράς με το εφαρμοζόμενο πεδίο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030" y="1803743"/>
            <a:ext cx="5833873" cy="4995768"/>
          </a:xfrm>
          <a:prstGeom prst="rect">
            <a:avLst/>
          </a:prstGeom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135410"/>
              </p:ext>
            </p:extLst>
          </p:nvPr>
        </p:nvGraphicFramePr>
        <p:xfrm>
          <a:off x="9458963" y="2018846"/>
          <a:ext cx="1403794" cy="160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CS ChemDraw Drawing" r:id="rId4" imgW="771073" imgH="880525" progId="ChemDraw.Document.6.0">
                  <p:embed/>
                </p:oleObj>
              </mc:Choice>
              <mc:Fallback>
                <p:oleObj name="CS ChemDraw Drawing" r:id="rId4" imgW="771073" imgH="8805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58963" y="2018846"/>
                        <a:ext cx="1403794" cy="1603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116332" y="2414444"/>
            <a:ext cx="25562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Πρωτόνια εκτός του χώρου θωράκισης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αποπροστατεύονται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απορροφούν στα ~7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Τίτλος 1"/>
          <p:cNvSpPr txBox="1">
            <a:spLocks/>
          </p:cNvSpPr>
          <p:nvPr/>
        </p:nvSpPr>
        <p:spPr>
          <a:xfrm>
            <a:off x="1143000" y="100743"/>
            <a:ext cx="91572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την χημική μετατόπιση: αρωματικές ενώσεις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 txBox="1">
            <a:spLocks/>
          </p:cNvSpPr>
          <p:nvPr/>
        </p:nvSpPr>
        <p:spPr>
          <a:xfrm>
            <a:off x="1143000" y="100743"/>
            <a:ext cx="91572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την χημική μετατόπιση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111016"/>
              </p:ext>
            </p:extLst>
          </p:nvPr>
        </p:nvGraphicFramePr>
        <p:xfrm>
          <a:off x="896112" y="1657414"/>
          <a:ext cx="9186863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CS ChemDraw Drawing" r:id="rId3" imgW="5603783" imgH="2154620" progId="ChemDraw.Document.6.0">
                  <p:embed/>
                </p:oleObj>
              </mc:Choice>
              <mc:Fallback>
                <p:oleObj name="CS ChemDraw Drawing" r:id="rId3" imgW="5603783" imgH="2154620" progId="ChemDraw.Document.6.0">
                  <p:embed/>
                  <p:pic>
                    <p:nvPicPr>
                      <p:cNvPr id="10" name="Αντικείμενο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6112" y="1657414"/>
                        <a:ext cx="9186863" cy="353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6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62636" y="1280588"/>
            <a:ext cx="25562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Πρωτόνια εκτός του χώρου θωράκισης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αποπροστατεύονται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απορροφούν στα ~9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Πρωτόνια εντός του δακτυλίου βρίσκονται σε πολύ ισχυρό πεδίο, ισχυρότερο από αυτό που απαιτείται για το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TMS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495" y="1044130"/>
            <a:ext cx="4667250" cy="4714875"/>
          </a:xfrm>
          <a:prstGeom prst="rect">
            <a:avLst/>
          </a:prstGeom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1143000" y="100743"/>
            <a:ext cx="91572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την χημική μετατόπιση: [18]</a:t>
            </a:r>
            <a:r>
              <a:rPr lang="el-G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αννουλένιο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Χημική μετατόπιση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19" y="1114234"/>
            <a:ext cx="10611959" cy="41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 txBox="1">
            <a:spLocks/>
          </p:cNvSpPr>
          <p:nvPr/>
        </p:nvSpPr>
        <p:spPr>
          <a:xfrm>
            <a:off x="1179576" y="0"/>
            <a:ext cx="91572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την χημική μετατόπιση: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880413"/>
            <a:ext cx="10483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Ηλεκτραρνητικότητα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αύξηση της ανθρακικής αλυσίδας επιφέρει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αποπροστασία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38" y="1329646"/>
            <a:ext cx="7153275" cy="129540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0" y="3193845"/>
            <a:ext cx="10483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Επαγωγικά φαινόμενα και φαινόμενα </a:t>
            </a:r>
            <a:r>
              <a:rPr lang="el-G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μεσομέρειας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(συντονισμού)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+Ι και +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επιφέρουν θωράκιση και άρα χαμηλές τιμές χημικής μετατόπισης.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-I, -R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επιφέρουν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αποθωράκιση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άρα υψηλές τιμές χημικής μετατόπισης.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8" y="4117175"/>
            <a:ext cx="8575128" cy="2585377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8945880" y="4685974"/>
            <a:ext cx="3246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Υδρογόνα ενωμένα στον ίδιο άνθρακα λέγονται γειτονικά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geminal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 txBox="1">
            <a:spLocks/>
          </p:cNvSpPr>
          <p:nvPr/>
        </p:nvSpPr>
        <p:spPr>
          <a:xfrm>
            <a:off x="1179576" y="-219456"/>
            <a:ext cx="91572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την χημική μετατόπιση: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880413"/>
            <a:ext cx="10483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(&gt;-I)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0" y="3193845"/>
            <a:ext cx="10483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-I, -R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1030357"/>
            <a:ext cx="6265925" cy="215267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869" y="1138475"/>
            <a:ext cx="1891400" cy="1936433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" y="3929283"/>
            <a:ext cx="6522910" cy="2395687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8790" y="4322707"/>
            <a:ext cx="1830458" cy="19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 txBox="1">
            <a:spLocks/>
          </p:cNvSpPr>
          <p:nvPr/>
        </p:nvSpPr>
        <p:spPr>
          <a:xfrm>
            <a:off x="1207008" y="79901"/>
            <a:ext cx="91572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την χημική μετατόπιση: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Δεσμοί υδρογόνου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73736" y="1136445"/>
            <a:ext cx="10483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-ΟΗ, -ΝΗ, 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ομάδες: η συμμετοχή ενός τέτοιου τύπου πρωτονίου σε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δεσμό 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επιφέρει σημαντική </a:t>
            </a:r>
            <a:r>
              <a:rPr lang="el-G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αποθωράκιση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άρα απορροφά σε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χαμηλότερες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τιμές χημικής μετατόπισης.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244149"/>
              </p:ext>
            </p:extLst>
          </p:nvPr>
        </p:nvGraphicFramePr>
        <p:xfrm>
          <a:off x="2210052" y="2339973"/>
          <a:ext cx="5928108" cy="764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CS ChemDraw Drawing" r:id="rId3" imgW="2988599" imgH="385469" progId="ChemDraw.Document.6.0">
                  <p:embed/>
                </p:oleObj>
              </mc:Choice>
              <mc:Fallback>
                <p:oleObj name="CS ChemDraw Drawing" r:id="rId3" imgW="2988599" imgH="3854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0052" y="2339973"/>
                        <a:ext cx="5928108" cy="764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6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Χημική μετατόπιση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27987" y="850843"/>
            <a:ext cx="105530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Χημική μετατόπιση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περιοχή στο φάσμα όπου ένας πυρήνας απορροφάει.</a:t>
            </a: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φάσματα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βαθμονομούνται με την χρήση μιας αυθαίρετης κλίμακας, την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κλίμακα δ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δ = 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της συχνότητας λειτουργίας του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φασματομέτρου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Συνήθως χρησιμοποιούμε κάποιες ενώσεις ως σημεία αναφοράς. Συνηθέστερη ένωση είναι το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TMS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οποίου τα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λόγω της θωράκισης από το ογκώδες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απορροφούν σε περιοχές υψηλού πεδίου. Κατά σύμβαση θεωρούμε ότι απορροφούν στα  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(0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δ).</a:t>
            </a: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πλειονότητα τους, οι απορροφήσεις των πυρήνων πραγματοποιούνται σε χαμηλότερα πεδία.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715739" y="3841155"/>
            <a:ext cx="52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= 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3236976" y="4025821"/>
            <a:ext cx="3538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6976" y="3713814"/>
            <a:ext cx="359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Παρατηρούμενη χημική μετατόπιση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6976" y="4025821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Συχνότητα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φασματομέτρου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240342"/>
              </p:ext>
            </p:extLst>
          </p:nvPr>
        </p:nvGraphicFramePr>
        <p:xfrm>
          <a:off x="10771188" y="2707627"/>
          <a:ext cx="772391" cy="84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CS ChemDraw Drawing" r:id="rId3" imgW="594147" imgH="652398" progId="ChemDraw.Document.6.0">
                  <p:embed/>
                </p:oleObj>
              </mc:Choice>
              <mc:Fallback>
                <p:oleObj name="CS ChemDraw Drawing" r:id="rId3" imgW="594147" imgH="6523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71188" y="2707627"/>
                        <a:ext cx="772391" cy="84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Ορθογώνιο 15"/>
          <p:cNvSpPr/>
          <p:nvPr/>
        </p:nvSpPr>
        <p:spPr>
          <a:xfrm>
            <a:off x="547926" y="4865230"/>
            <a:ext cx="62819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Επιλογή σημείου αναφοράς: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μην αντιδράει με την ουσία μου.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απομακρύνεται εύκολα από το δείγμα.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είναι συμμετρική.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απορροφά σε συγκεκριμένο σημείο.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249563" y="3898533"/>
            <a:ext cx="52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= 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Ευθεία γραμμή σύνδεσης 21"/>
          <p:cNvCxnSpPr/>
          <p:nvPr/>
        </p:nvCxnSpPr>
        <p:spPr>
          <a:xfrm>
            <a:off x="7770800" y="4083199"/>
            <a:ext cx="8681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70800" y="3713866"/>
            <a:ext cx="86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5607" y="4083199"/>
            <a:ext cx="39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7107816" y="4563687"/>
            <a:ext cx="4288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συχνότητα δείγματος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συχνότητα σημείου αναφοράς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συχνότητα οργάνου 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Συμμετρία και 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00652" y="740664"/>
            <a:ext cx="10360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χημικώς ισοδύναμοι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πυρήνες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λέγονται αυτοί που βρίσκονται στο ίδιο χημικό περιβάλλον και δεν μπορούν να διακριθούν μεταξύ τους στην φασματοσκοπία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Καλούνται επίσης και ισόχρονοι.</a:t>
            </a: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χημική ισοδυναμία απορρέει από: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Την μοριακή συμμετρία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Την ελεύθερη περιστροφή σ δεσμών και την αναστροφή ανακλίντρων.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200652" y="2911704"/>
            <a:ext cx="80380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Ομομετωπικοί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πυρήνες οι οποίοι σχετίζονται με άξονα συμμετρίας. Βρίσκονται σε ίδιο χημικό περιβάλλον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είναι χημικώς ταυτόσημοι.</a:t>
            </a: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Εναντι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τοπικοί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πυρήνες οι οποίοι εναλλάσσονται με επίπεδο συμμετρίας. Αν και δεν είναι ταυτόσημοι, είναι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ηλεκτρονιακά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ισοδύναμοι και άρα έχουν την ίδια απορρόφηση.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917" y="2404544"/>
            <a:ext cx="2216638" cy="150949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556" y="4640254"/>
            <a:ext cx="1895288" cy="1576150"/>
          </a:xfrm>
          <a:prstGeom prst="rect">
            <a:avLst/>
          </a:prstGeom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063032"/>
              </p:ext>
            </p:extLst>
          </p:nvPr>
        </p:nvGraphicFramePr>
        <p:xfrm>
          <a:off x="1787000" y="5333079"/>
          <a:ext cx="6929961" cy="1307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CS ChemDraw Drawing" r:id="rId5" imgW="5330739" imgH="1005887" progId="ChemDraw.Document.6.0">
                  <p:embed/>
                </p:oleObj>
              </mc:Choice>
              <mc:Fallback>
                <p:oleObj name="CS ChemDraw Drawing" r:id="rId5" imgW="5330739" imgH="10058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7000" y="5333079"/>
                        <a:ext cx="6929961" cy="1307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2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Συμμετρία και 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09212" y="878704"/>
            <a:ext cx="11147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Διαστερεοτοπικοί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πυρήνες οι οποίοι δεν σχετίζονται μεταξύ τους με κάποιο στοιχείο συμμετρίας. Τα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διαστερεοτοπικά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υδρογόνα δεν είναι ούτε χημικώς ούτε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ηλεκτρονιακώς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ισοδύναμα. Απορροφούν σε διαφορετικές περιοχές.</a:t>
            </a:r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923260"/>
              </p:ext>
            </p:extLst>
          </p:nvPr>
        </p:nvGraphicFramePr>
        <p:xfrm>
          <a:off x="4559860" y="2396490"/>
          <a:ext cx="1903412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CS ChemDraw Drawing" r:id="rId3" imgW="1045393" imgH="653678" progId="ChemDraw.Document.6.0">
                  <p:embed/>
                </p:oleObj>
              </mc:Choice>
              <mc:Fallback>
                <p:oleObj name="CS ChemDraw Drawing" r:id="rId3" imgW="1045393" imgH="653678" progId="ChemDraw.Document.6.0">
                  <p:embed/>
                  <p:pic>
                    <p:nvPicPr>
                      <p:cNvPr id="11" name="Αντικείμενο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9860" y="2396490"/>
                        <a:ext cx="1903412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109212" y="4161029"/>
            <a:ext cx="111470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Ενάντιοτοπικοί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πυρήνες που βρίσκονται σε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οπτικώς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ενεργό περιβάλλον (π.χ.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οπτικώς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ενεργός διαλύτης ή ένζυμο) καθίστανται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διαστερεοτοπικοί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18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Περιοχή απορρόφησης και ολοκλήρωση κορυφών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1404" y="1106424"/>
            <a:ext cx="113340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εμφάνιση διαφορετικών σημάτων σε φάσμα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υποδηλώνει και τον αριθμό των διαφορετικών (μη ισοδύναμων) πυρήνων.</a:t>
            </a: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θέση στην οποία ένας πυρήνας απορροφάει εξαρτάται από την προστασία/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αποπροστασία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το περιβάλλον του.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426" y="2409825"/>
            <a:ext cx="5753100" cy="4448175"/>
          </a:xfrm>
          <a:prstGeom prst="rect">
            <a:avLst/>
          </a:prstGeom>
        </p:spPr>
      </p:pic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847838"/>
              </p:ext>
            </p:extLst>
          </p:nvPr>
        </p:nvGraphicFramePr>
        <p:xfrm>
          <a:off x="8024875" y="3024866"/>
          <a:ext cx="2137729" cy="104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CS ChemDraw Drawing" r:id="rId4" imgW="1244860" imgH="609332" progId="ChemDraw.Document.6.0">
                  <p:embed/>
                </p:oleObj>
              </mc:Choice>
              <mc:Fallback>
                <p:oleObj name="CS ChemDraw Drawing" r:id="rId4" imgW="1244860" imgH="6093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24875" y="3024866"/>
                        <a:ext cx="2137729" cy="1047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251404" y="3148489"/>
            <a:ext cx="4896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φάσμα παρατηρούνται 3 κορυφές. Συνεπώς η ένωση έχει 3 διαφορετικά είδη πρωτονίων.</a:t>
            </a: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κορυφές δεν έχουν το ίδιο εμβαδόν γιατί δεν αντιστοιχεί ίδιος αριθμός πρωτονίων σε κάθε κορυφή.</a:t>
            </a:r>
          </a:p>
        </p:txBody>
      </p:sp>
    </p:spTree>
    <p:extLst>
      <p:ext uri="{BB962C8B-B14F-4D97-AF65-F5344CB8AC3E}">
        <p14:creationId xmlns:p14="http://schemas.microsoft.com/office/powerpoint/2010/main" val="21013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Συμμετρία και 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NMR: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μερικά παραδείγματα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371557"/>
              </p:ext>
            </p:extLst>
          </p:nvPr>
        </p:nvGraphicFramePr>
        <p:xfrm>
          <a:off x="310855" y="965260"/>
          <a:ext cx="108346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CS ChemDraw Drawing" r:id="rId3" imgW="6109893" imgH="498466" progId="ChemDraw.Document.6.0">
                  <p:embed/>
                </p:oleObj>
              </mc:Choice>
              <mc:Fallback>
                <p:oleObj name="CS ChemDraw Drawing" r:id="rId3" imgW="6109893" imgH="498466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855" y="965260"/>
                        <a:ext cx="10834688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852097"/>
              </p:ext>
            </p:extLst>
          </p:nvPr>
        </p:nvGraphicFramePr>
        <p:xfrm>
          <a:off x="640261" y="4725606"/>
          <a:ext cx="101758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CS ChemDraw Drawing" r:id="rId5" imgW="5182734" imgH="454120" progId="ChemDraw.Document.6.0">
                  <p:embed/>
                </p:oleObj>
              </mc:Choice>
              <mc:Fallback>
                <p:oleObj name="CS ChemDraw Drawing" r:id="rId5" imgW="5182734" imgH="454120" progId="ChemDraw.Document.6.0">
                  <p:embed/>
                  <p:pic>
                    <p:nvPicPr>
                      <p:cNvPr id="3" name="Αντικείμενο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261" y="4725606"/>
                        <a:ext cx="10175875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99605"/>
              </p:ext>
            </p:extLst>
          </p:nvPr>
        </p:nvGraphicFramePr>
        <p:xfrm>
          <a:off x="442618" y="2692888"/>
          <a:ext cx="10571162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CS ChemDraw Drawing" r:id="rId7" imgW="5884483" imgH="698024" progId="ChemDraw.Document.6.0">
                  <p:embed/>
                </p:oleObj>
              </mc:Choice>
              <mc:Fallback>
                <p:oleObj name="CS ChemDraw Drawing" r:id="rId7" imgW="5884483" imgH="6980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618" y="2692888"/>
                        <a:ext cx="10571162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136389" y="1976521"/>
            <a:ext cx="203962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 σήμα</a:t>
            </a:r>
          </a:p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 σήμα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108189" y="1976521"/>
            <a:ext cx="253365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 σήμα</a:t>
            </a:r>
          </a:p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σήματα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381741" y="1976521"/>
            <a:ext cx="253365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σήματα</a:t>
            </a:r>
          </a:p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σήματα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9243813" y="1976521"/>
            <a:ext cx="253365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σήματα</a:t>
            </a:r>
          </a:p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σήματα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36389" y="3917569"/>
            <a:ext cx="22410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σήματα</a:t>
            </a:r>
          </a:p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σήματα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3108189" y="3917569"/>
            <a:ext cx="22410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σήματα</a:t>
            </a:r>
          </a:p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σήματα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392701" y="3917569"/>
            <a:ext cx="22410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 σήματα</a:t>
            </a:r>
          </a:p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σήματα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9078958" y="3917569"/>
            <a:ext cx="22410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σήματα</a:t>
            </a:r>
          </a:p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σήματα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136389" y="5733181"/>
            <a:ext cx="22410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σήματα</a:t>
            </a:r>
          </a:p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σήματα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2586981" y="5733181"/>
            <a:ext cx="22410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σήματα</a:t>
            </a:r>
          </a:p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σήματα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5349240" y="5733181"/>
            <a:ext cx="22410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σήματα</a:t>
            </a:r>
          </a:p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σήματα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8772729" y="5733181"/>
            <a:ext cx="22410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σήματα</a:t>
            </a:r>
          </a:p>
          <a:p>
            <a:pPr algn="just">
              <a:lnSpc>
                <a:spcPct val="90000"/>
              </a:lnSpc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σήματα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Σχάση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Spin-Spin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371" y="665310"/>
            <a:ext cx="7449658" cy="2956941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0" y="3511295"/>
            <a:ext cx="121066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απορρόφηση μιας κορυφής μπορεί να διασπάται σε μια συστοιχία κορυφών. Το φαινόμενο αυτό καλείται σχάση.</a:t>
            </a: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Προκαλείται από την σύζευξη (αλληλεπίδραση) των γειτονικών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(πρωτονίων). Ουσιαστικά, το μικροσκοπικό μαγνητικό πεδίο ενός πυρήνα επηρεάζει το μαγνητικό πεδίο ενός γειτονικού πυρήνα.</a:t>
            </a: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απόσταση των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υπο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-κορυφών οι οποίες συνιστούν μια πολλαπλή κορυφή καλείται σταθερά σύζευξης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J)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εξαρτάται: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την στερεοχημεία του μορίου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τις αλληλεπιδράσεις με το περιβάλλον 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πολλαπλότητα μιας απορροφήσεις μας πληροφορεί για το πλήθος των γειτονικών πρωτονίων.</a:t>
            </a:r>
          </a:p>
        </p:txBody>
      </p:sp>
    </p:spTree>
    <p:extLst>
      <p:ext uri="{BB962C8B-B14F-4D97-AF65-F5344CB8AC3E}">
        <p14:creationId xmlns:p14="http://schemas.microsoft.com/office/powerpoint/2010/main" val="2095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274320" y="-126058"/>
            <a:ext cx="3094728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Σχάση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Spin-Spin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18872" y="832103"/>
            <a:ext cx="384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πολλαπλότητα μιας κορυφής προκύπτει από τον κανόνα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ν+1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όπου ν: αριθμός γειτονικών Η.</a:t>
            </a:r>
            <a:endParaRPr lang="el-G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72" y="55072"/>
            <a:ext cx="6723888" cy="2509424"/>
          </a:xfrm>
          <a:prstGeom prst="rect">
            <a:avLst/>
          </a:prstGeom>
        </p:spPr>
      </p:pic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693118"/>
              </p:ext>
            </p:extLst>
          </p:nvPr>
        </p:nvGraphicFramePr>
        <p:xfrm>
          <a:off x="8720138" y="2688273"/>
          <a:ext cx="2657475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8" name="CS ChemDraw Drawing" r:id="rId4" imgW="1246561" imgH="1164083" progId="ChemDraw.Document.6.0">
                  <p:embed/>
                </p:oleObj>
              </mc:Choice>
              <mc:Fallback>
                <p:oleObj name="CS ChemDraw Drawing" r:id="rId4" imgW="1246561" imgH="1164083" progId="ChemDraw.Document.6.0">
                  <p:embed/>
                  <p:pic>
                    <p:nvPicPr>
                      <p:cNvPr id="6" name="Αντικείμενο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20138" y="2688273"/>
                        <a:ext cx="2657475" cy="248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9067466" y="5170176"/>
            <a:ext cx="2680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Αντίρροπα με το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Άρα, Β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ελαττώνεται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Δηλαδή λιγότερη ενέργεια για να συντονιστεί, άρα δεξιά.</a:t>
            </a:r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70278"/>
              </p:ext>
            </p:extLst>
          </p:nvPr>
        </p:nvGraphicFramePr>
        <p:xfrm>
          <a:off x="5565743" y="2608129"/>
          <a:ext cx="2892425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9" name="CS ChemDraw Drawing" r:id="rId6" imgW="1357990" imgH="1202033" progId="ChemDraw.Document.6.0">
                  <p:embed/>
                </p:oleObj>
              </mc:Choice>
              <mc:Fallback>
                <p:oleObj name="CS ChemDraw Drawing" r:id="rId6" imgW="1357990" imgH="1202033" progId="ChemDraw.Document.6.0">
                  <p:embed/>
                  <p:pic>
                    <p:nvPicPr>
                      <p:cNvPr id="8" name="Αντικείμενο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5743" y="2608129"/>
                        <a:ext cx="2892425" cy="25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772644"/>
              </p:ext>
            </p:extLst>
          </p:nvPr>
        </p:nvGraphicFramePr>
        <p:xfrm>
          <a:off x="2813812" y="2550415"/>
          <a:ext cx="2654300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0" name="CS ChemDraw Drawing" r:id="rId8" imgW="1244860" imgH="1164083" progId="ChemDraw.Document.6.0">
                  <p:embed/>
                </p:oleObj>
              </mc:Choice>
              <mc:Fallback>
                <p:oleObj name="CS ChemDraw Drawing" r:id="rId8" imgW="1244860" imgH="1164083" progId="ChemDraw.Document.6.0">
                  <p:embed/>
                  <p:pic>
                    <p:nvPicPr>
                      <p:cNvPr id="8" name="Αντικείμενο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13812" y="2550415"/>
                        <a:ext cx="2654300" cy="248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Ορθογώνιο 12"/>
          <p:cNvSpPr/>
          <p:nvPr/>
        </p:nvSpPr>
        <p:spPr>
          <a:xfrm>
            <a:off x="3104824" y="5031677"/>
            <a:ext cx="2363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Ομόρροπα με το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Άρα, Β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αυξάνει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Δηλαδή περισσότερη ενέργεια για να συντονιστεί, άρα αριστερά.</a:t>
            </a:r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25185"/>
              </p:ext>
            </p:extLst>
          </p:nvPr>
        </p:nvGraphicFramePr>
        <p:xfrm>
          <a:off x="28575" y="2551113"/>
          <a:ext cx="2652713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1" name="CS ChemDraw Drawing" r:id="rId10" imgW="1244860" imgH="1164083" progId="ChemDraw.Document.6.0">
                  <p:embed/>
                </p:oleObj>
              </mc:Choice>
              <mc:Fallback>
                <p:oleObj name="CS ChemDraw Drawing" r:id="rId10" imgW="1244860" imgH="1164083" progId="ChemDraw.Document.6.0">
                  <p:embed/>
                  <p:pic>
                    <p:nvPicPr>
                      <p:cNvPr id="6" name="Αντικείμενο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575" y="2551113"/>
                        <a:ext cx="2652713" cy="248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47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-192024" y="-327226"/>
            <a:ext cx="3094728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Σχάση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Spin-Spin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112" y="40991"/>
            <a:ext cx="6723888" cy="2509424"/>
          </a:xfrm>
          <a:prstGeom prst="rect">
            <a:avLst/>
          </a:prstGeom>
        </p:spPr>
      </p:pic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121158"/>
              </p:ext>
            </p:extLst>
          </p:nvPr>
        </p:nvGraphicFramePr>
        <p:xfrm>
          <a:off x="0" y="521515"/>
          <a:ext cx="475297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7" name="CS ChemDraw Drawing" r:id="rId4" imgW="2231136" imgH="935531" progId="ChemDraw.Document.6.0">
                  <p:embed/>
                </p:oleObj>
              </mc:Choice>
              <mc:Fallback>
                <p:oleObj name="CS ChemDraw Drawing" r:id="rId4" imgW="2231136" imgH="935531" progId="ChemDraw.Document.6.0">
                  <p:embed/>
                  <p:pic>
                    <p:nvPicPr>
                      <p:cNvPr id="6" name="Αντικείμενο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521515"/>
                        <a:ext cx="4752975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855341"/>
              </p:ext>
            </p:extLst>
          </p:nvPr>
        </p:nvGraphicFramePr>
        <p:xfrm>
          <a:off x="8934196" y="2969387"/>
          <a:ext cx="2655888" cy="199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8" name="CS ChemDraw Drawing" r:id="rId6" imgW="1246561" imgH="935531" progId="ChemDraw.Document.6.0">
                  <p:embed/>
                </p:oleObj>
              </mc:Choice>
              <mc:Fallback>
                <p:oleObj name="CS ChemDraw Drawing" r:id="rId6" imgW="1246561" imgH="935531" progId="ChemDraw.Document.6.0">
                  <p:embed/>
                  <p:pic>
                    <p:nvPicPr>
                      <p:cNvPr id="8" name="Αντικείμενο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34196" y="2969387"/>
                        <a:ext cx="2655888" cy="199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9020986" y="5282530"/>
            <a:ext cx="2680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Αντίρροπα με το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Άρα, Β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ελαττώνεται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Δηλαδή λιγότερη ενέργεια για να συντονιστεί, άρα δεξιά.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64922" y="5144031"/>
            <a:ext cx="2458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Ομόρροπα με το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Άρα, Β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αυξάνει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Δηλαδή περισσότερη ενέργεια για να συντονιστεί, άρα αριστερά.</a:t>
            </a:r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450255"/>
              </p:ext>
            </p:extLst>
          </p:nvPr>
        </p:nvGraphicFramePr>
        <p:xfrm>
          <a:off x="63500" y="2849563"/>
          <a:ext cx="2655888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9" name="CS ChemDraw Drawing" r:id="rId8" imgW="1246561" imgH="935531" progId="ChemDraw.Document.6.0">
                  <p:embed/>
                </p:oleObj>
              </mc:Choice>
              <mc:Fallback>
                <p:oleObj name="CS ChemDraw Drawing" r:id="rId8" imgW="1246561" imgH="935531" progId="ChemDraw.Document.6.0">
                  <p:embed/>
                  <p:pic>
                    <p:nvPicPr>
                      <p:cNvPr id="8" name="Αντικείμενο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500" y="2849563"/>
                        <a:ext cx="2655888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934161"/>
              </p:ext>
            </p:extLst>
          </p:nvPr>
        </p:nvGraphicFramePr>
        <p:xfrm>
          <a:off x="3200400" y="2849563"/>
          <a:ext cx="265747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0" name="CS ChemDraw Drawing" r:id="rId10" imgW="1246561" imgH="1586223" progId="ChemDraw.Document.6.0">
                  <p:embed/>
                </p:oleObj>
              </mc:Choice>
              <mc:Fallback>
                <p:oleObj name="CS ChemDraw Drawing" r:id="rId10" imgW="1246561" imgH="1586223" progId="ChemDraw.Document.6.0">
                  <p:embed/>
                  <p:pic>
                    <p:nvPicPr>
                      <p:cNvPr id="14" name="Αντικείμενο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00400" y="2849563"/>
                        <a:ext cx="2657475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Αντικείμενο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289057"/>
              </p:ext>
            </p:extLst>
          </p:nvPr>
        </p:nvGraphicFramePr>
        <p:xfrm>
          <a:off x="5854700" y="2884488"/>
          <a:ext cx="265747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1" name="CS ChemDraw Drawing" r:id="rId12" imgW="1246561" imgH="1586223" progId="ChemDraw.Document.6.0">
                  <p:embed/>
                </p:oleObj>
              </mc:Choice>
              <mc:Fallback>
                <p:oleObj name="CS ChemDraw Drawing" r:id="rId12" imgW="1246561" imgH="1586223" progId="ChemDraw.Document.6.0">
                  <p:embed/>
                  <p:pic>
                    <p:nvPicPr>
                      <p:cNvPr id="15" name="Αντικείμενο 1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54700" y="2884488"/>
                        <a:ext cx="2657475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2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Σχάση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Spin-Spin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47472" y="6053167"/>
            <a:ext cx="2289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v+1 =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 =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4απλή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451783"/>
              </p:ext>
            </p:extLst>
          </p:nvPr>
        </p:nvGraphicFramePr>
        <p:xfrm>
          <a:off x="1156200" y="852338"/>
          <a:ext cx="148113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CS ChemDraw Drawing" r:id="rId3" imgW="1481328" imgH="1008872" progId="ChemDraw.Document.6.0">
                  <p:embed/>
                </p:oleObj>
              </mc:Choice>
              <mc:Fallback>
                <p:oleObj name="CS ChemDraw Drawing" r:id="rId3" imgW="1481328" imgH="10088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6200" y="852338"/>
                        <a:ext cx="1481137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19" y="2113025"/>
            <a:ext cx="5276850" cy="38671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1603" y="587311"/>
            <a:ext cx="33718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Σχάση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Spin-Spin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" y="795932"/>
            <a:ext cx="11887200" cy="5667375"/>
          </a:xfrm>
          <a:prstGeom prst="rect">
            <a:avLst/>
          </a:prstGeom>
        </p:spPr>
      </p:pic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591131"/>
              </p:ext>
            </p:extLst>
          </p:nvPr>
        </p:nvGraphicFramePr>
        <p:xfrm>
          <a:off x="1970016" y="1336970"/>
          <a:ext cx="148113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name="CS ChemDraw Drawing" r:id="rId4" imgW="1481328" imgH="1008872" progId="ChemDraw.Document.6.0">
                  <p:embed/>
                </p:oleObj>
              </mc:Choice>
              <mc:Fallback>
                <p:oleObj name="CS ChemDraw Drawing" r:id="rId4" imgW="1481328" imgH="1008872" progId="ChemDraw.Document.6.0">
                  <p:embed/>
                  <p:pic>
                    <p:nvPicPr>
                      <p:cNvPr id="3" name="Αντικείμενο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0016" y="1336970"/>
                        <a:ext cx="1481137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7312276" y="4140446"/>
            <a:ext cx="405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9799444" y="795932"/>
            <a:ext cx="1109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-C</a:t>
            </a:r>
            <a:r>
              <a:rPr lang="el-GR" sz="2400" dirty="0" smtClean="0">
                <a:solidFill>
                  <a:srgbClr val="0070C0"/>
                </a:solidFill>
              </a:rPr>
              <a:t>H</a:t>
            </a:r>
            <a:r>
              <a:rPr lang="en-US" sz="2400" baseline="-25000" dirty="0" smtClean="0">
                <a:solidFill>
                  <a:srgbClr val="0070C0"/>
                </a:solidFill>
              </a:rPr>
              <a:t>3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Σχάση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Spin-Spin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3152" y="576476"/>
            <a:ext cx="7479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Κανόνες: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Χημικώς ισοδύναμα πρωτόνια δεν εμφανίζουν σχάση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spin- spin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απορρόφηση ενός πρωτονίου που συζεύγνυ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ται με ν ισοδύναμα γειτονικά πρωτόνια σχάζεται με πολλαπλότητα ν+1 και σταθερά σύζευξης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Ωστόσο, πρωτόνια που απέχουν μεταξύ τους περισσότερο από 4 δεσμούς συνήθως δεν σχάζονται.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Δύο ομάδες πρωτονίων που συζεύγνυνται έχουν την ίδια σταθερά σύζευξης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515262"/>
              </p:ext>
            </p:extLst>
          </p:nvPr>
        </p:nvGraphicFramePr>
        <p:xfrm>
          <a:off x="7430834" y="1221296"/>
          <a:ext cx="4140407" cy="144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" name="CS ChemDraw Drawing" r:id="rId3" imgW="2522468" imgH="882230" progId="ChemDraw.Document.6.0">
                  <p:embed/>
                </p:oleObj>
              </mc:Choice>
              <mc:Fallback>
                <p:oleObj name="CS ChemDraw Drawing" r:id="rId3" imgW="2522468" imgH="8822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0834" y="1221296"/>
                        <a:ext cx="4140407" cy="1448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689637"/>
              </p:ext>
            </p:extLst>
          </p:nvPr>
        </p:nvGraphicFramePr>
        <p:xfrm>
          <a:off x="7894559" y="3452028"/>
          <a:ext cx="3335067" cy="117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" name="CS ChemDraw Drawing" r:id="rId5" imgW="1519605" imgH="534711" progId="ChemDraw.Document.6.0">
                  <p:embed/>
                </p:oleObj>
              </mc:Choice>
              <mc:Fallback>
                <p:oleObj name="CS ChemDraw Drawing" r:id="rId5" imgW="1519605" imgH="5347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94559" y="3452028"/>
                        <a:ext cx="3335067" cy="1174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5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Χημική μετατόπιση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022257" y="2952425"/>
            <a:ext cx="52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= 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V="1">
            <a:off x="2543494" y="3137090"/>
            <a:ext cx="62176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72402" y="281574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5717" y="312126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60x10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126455" y="777482"/>
            <a:ext cx="108017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κλίμακα δ είναι μια αυθαίρετη κλίμακα, αλλά η απορρόφηση σε μονάδες δ είναι σταθερή και ανεξάρτητη από την συχνότητα λειτουργίας του οργάνου. Συνεπώς, είναι εφικτή η σύγκριση φασμάτων που λαμβάνονται σε διαφορετικά όργανα. </a:t>
            </a: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ένα φάσμα 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ενός δεδομένου πρωτονίου:</a:t>
            </a: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φασματόμετρο 60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συντονίζεται στα 120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</a:p>
        </p:txBody>
      </p:sp>
      <p:pic>
        <p:nvPicPr>
          <p:cNvPr id="20" name="Εικόνα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698" y="3947158"/>
            <a:ext cx="7492302" cy="2789815"/>
          </a:xfrm>
          <a:prstGeom prst="rect">
            <a:avLst/>
          </a:prstGeom>
        </p:spPr>
      </p:pic>
      <p:sp>
        <p:nvSpPr>
          <p:cNvPr id="21" name="Ορθογώνιο 20"/>
          <p:cNvSpPr/>
          <p:nvPr/>
        </p:nvSpPr>
        <p:spPr>
          <a:xfrm>
            <a:off x="3239030" y="2952425"/>
            <a:ext cx="1645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ppm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26455" y="3462073"/>
            <a:ext cx="6096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φασματόμετρο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MHz,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συντονίζεται στα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</a:p>
        </p:txBody>
      </p:sp>
      <p:sp>
        <p:nvSpPr>
          <p:cNvPr id="26" name="Ορθογώνιο 25"/>
          <p:cNvSpPr/>
          <p:nvPr/>
        </p:nvSpPr>
        <p:spPr>
          <a:xfrm>
            <a:off x="2121408" y="4131825"/>
            <a:ext cx="52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= 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Ευθεία γραμμή σύνδεσης 26"/>
          <p:cNvCxnSpPr/>
          <p:nvPr/>
        </p:nvCxnSpPr>
        <p:spPr>
          <a:xfrm flipV="1">
            <a:off x="2642645" y="4316490"/>
            <a:ext cx="62176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42645" y="394715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24868" y="430066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100x10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3338181" y="4131825"/>
            <a:ext cx="1645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ppm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713" y="1551365"/>
            <a:ext cx="51149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Πόσες απορροφήσεις αναμένετε και με τι πολλαπλότητα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18273"/>
              </p:ext>
            </p:extLst>
          </p:nvPr>
        </p:nvGraphicFramePr>
        <p:xfrm>
          <a:off x="1596298" y="1298067"/>
          <a:ext cx="8007771" cy="368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CS ChemDraw Drawing" r:id="rId3" imgW="4011452" imgH="1845477" progId="ChemDraw.Document.6.0">
                  <p:embed/>
                </p:oleObj>
              </mc:Choice>
              <mc:Fallback>
                <p:oleObj name="CS ChemDraw Drawing" r:id="rId3" imgW="4011452" imgH="18454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6298" y="1298067"/>
                        <a:ext cx="8007771" cy="3685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8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Προσεγγίζοντας ένα φάσμα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0" y="717868"/>
            <a:ext cx="3529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Προτείνετε δομή για το φάσμα του ΜΤ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0" y="1388459"/>
            <a:ext cx="4754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Υπολογίζω τον βαθμό ακορεστότητας: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Μ.Τ.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β.α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είναι: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[2m+2-(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n-r+s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)]/2</a:t>
            </a:r>
          </a:p>
          <a:p>
            <a:pPr algn="just">
              <a:lnSpc>
                <a:spcPct val="9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Δηλαδή για τον Μ.Τ.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β.α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είναι μηδέν. Δηλαδή το μόριο σίγουρα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διαθέτει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διπλό δεσμό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δακτύλιο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0" y="4296781"/>
            <a:ext cx="4754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Μ.Τ. έχει 10 Η αλλά το φάσμα δίνει δύο σήματα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άρα συμμετρία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4754880" y="4019782"/>
            <a:ext cx="74371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την τετραπλή κορυφή: αφού ν+1 = 4 τότε, ν=3 γειτονικά ισοδύναμα πρωτόνια. Η σχάση τους προκύπτει από ομάδα 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την τριπλή κορυφή: αφού ν+1=3 τότε, ν=2 γειτονικά ισοδύναμα πρωτόνια, δηλαδή γειτονεύουν με 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ομάδα.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Αφού η τετραπλή απορροφάει στα 3.5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(περιοχή χαμηλού πεδίου) τα Η που αντιστοιχούν σε αυτήν είναι αποπροστευμένα. Άρα ενωμένα με το ηλεκτραρνητικό Ο.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Σίγουρα υπάρχει το τμήμα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αφού το μόριο είναι συμμετρικό, η δομή είναι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88946"/>
              </p:ext>
            </p:extLst>
          </p:nvPr>
        </p:nvGraphicFramePr>
        <p:xfrm>
          <a:off x="4754880" y="685273"/>
          <a:ext cx="7278624" cy="301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CS ChemDraw Drawing" r:id="rId3" imgW="5759444" imgH="2584862" progId="ChemDraw.Document.6.0">
                  <p:embed/>
                </p:oleObj>
              </mc:Choice>
              <mc:Fallback>
                <p:oleObj name="CS ChemDraw Drawing" r:id="rId3" imgW="5759444" imgH="25848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4880" y="685273"/>
                        <a:ext cx="7278624" cy="3011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4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99023" y="1536434"/>
            <a:ext cx="108017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Ένα φάσμα 1Η-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παρέχει τέσσερα είδη πληροφορίας:</a:t>
            </a: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Τον αριθμό των ειδών των χημικά μη ισοδύναμων πρωτονίων.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χημικά περιβάλλοντα κάθε είδους πρωτονίων (χημική μετατόπιση).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Τον αριθμό πρωτονίων κάθε είδους.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Τον αριθμό πρωτονίων στα γειτνιάζοντα είδη.</a:t>
            </a: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Χημική μετατόπιση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27985" y="966375"/>
            <a:ext cx="10553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χημική μετατόπιση είναι ανεξάρτητη από το πεδίο του μαγνήτη. Εξαρτάται από στερεοηλεκτρονιακά φαινόμενα, τον διαλύτη και την θερμοκρασία.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27985" y="1590605"/>
            <a:ext cx="10553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 του διαφορετικού χημικού περιβάλλοντος κάθε πυρήνα, φθάνει σε αυτόν διαφορετική ένταση μαγνητικού πεδίου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Γιατί;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127984" y="2383005"/>
            <a:ext cx="7507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αντιτίθεται ένα πολύ μικρότερου μεγέθους μαγνητικό πεδίο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 οποίο επάγεται από την κίνηση των ηλεκτρονίων σθένους. Μάλιστα,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σ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σ: συντελεστής θωράκισης.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ξαρτάται από το περιβάλλον του πυρήνα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αυτό είναι που τους διαφοροποιεί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0" y="4332346"/>
            <a:ext cx="7507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Αποτέλεσμα:</a:t>
            </a: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πραγματικό πεδίο που φτάνει στον πυρήνα είναι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</a:p>
          <a:p>
            <a:pPr algn="ctr">
              <a:lnSpc>
                <a:spcPct val="90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x(1-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056" y="2548558"/>
            <a:ext cx="3075431" cy="3177545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0" y="5255676"/>
            <a:ext cx="7507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Όσο μεγαλύτερη είναι η πυκνότητα των ηλεκτρονίων, τόσο μεγαλύτερης έντασης είναι το πεδίο που παράγουν και που αντιτίθεται στο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άρα μεγαλύτερη θωράκιση. Δηλαδή η συχνότητα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Larmor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μετατοπίζεται προς υψηλότερη τιμή πεδίου και παρατηρείται χαμηλότερη χημική μετατόπιση.</a:t>
            </a:r>
          </a:p>
        </p:txBody>
      </p:sp>
    </p:spTree>
    <p:extLst>
      <p:ext uri="{BB962C8B-B14F-4D97-AF65-F5344CB8AC3E}">
        <p14:creationId xmlns:p14="http://schemas.microsoft.com/office/powerpoint/2010/main" val="10859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Χημική μετατόπιση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902007"/>
              </p:ext>
            </p:extLst>
          </p:nvPr>
        </p:nvGraphicFramePr>
        <p:xfrm>
          <a:off x="396875" y="3981450"/>
          <a:ext cx="26066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7" name="CS ChemDraw Drawing" r:id="rId3" imgW="1504294" imgH="1606264" progId="ChemDraw.Document.6.0">
                  <p:embed/>
                </p:oleObj>
              </mc:Choice>
              <mc:Fallback>
                <p:oleObj name="CS ChemDraw Drawing" r:id="rId3" imgW="1504294" imgH="16062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875" y="3981450"/>
                        <a:ext cx="2606675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2830013" y="4019399"/>
            <a:ext cx="2374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baseline="-25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endParaRPr lang="el-GR" sz="2000" b="1" baseline="-25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πρωτόνιο θωρακίζεται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Δηλαδή αισθάνεται μικρότερο πεδίο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61270"/>
              </p:ext>
            </p:extLst>
          </p:nvPr>
        </p:nvGraphicFramePr>
        <p:xfrm>
          <a:off x="113481" y="665310"/>
          <a:ext cx="2503487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8" name="CS ChemDraw Drawing" r:id="rId5" imgW="1504294" imgH="1606264" progId="ChemDraw.Document.6.0">
                  <p:embed/>
                </p:oleObj>
              </mc:Choice>
              <mc:Fallback>
                <p:oleObj name="CS ChemDraw Drawing" r:id="rId5" imgW="1504294" imgH="16062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481" y="665310"/>
                        <a:ext cx="2503487" cy="267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Ορθογώνιο 11"/>
          <p:cNvSpPr/>
          <p:nvPr/>
        </p:nvSpPr>
        <p:spPr>
          <a:xfrm>
            <a:off x="1280128" y="1032488"/>
            <a:ext cx="4027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baseline="-25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endParaRPr lang="en-US" sz="2000" b="1" baseline="-250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Αποπροστασία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858462"/>
              </p:ext>
            </p:extLst>
          </p:nvPr>
        </p:nvGraphicFramePr>
        <p:xfrm>
          <a:off x="4075113" y="665163"/>
          <a:ext cx="2503487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9" name="CS ChemDraw Drawing" r:id="rId7" imgW="1504294" imgH="1606264" progId="ChemDraw.Document.6.0">
                  <p:embed/>
                </p:oleObj>
              </mc:Choice>
              <mc:Fallback>
                <p:oleObj name="CS ChemDraw Drawing" r:id="rId7" imgW="1504294" imgH="1606264" progId="ChemDraw.Document.6.0">
                  <p:embed/>
                  <p:pic>
                    <p:nvPicPr>
                      <p:cNvPr id="4" name="Αντικείμενο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5113" y="665163"/>
                        <a:ext cx="2503487" cy="267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59318"/>
              </p:ext>
            </p:extLst>
          </p:nvPr>
        </p:nvGraphicFramePr>
        <p:xfrm>
          <a:off x="5201446" y="2035659"/>
          <a:ext cx="22764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0" name="CS ChemDraw Drawing" r:id="rId9" imgW="2277069" imgH="378220" progId="ChemDraw.Document.6.0">
                  <p:embed/>
                </p:oleObj>
              </mc:Choice>
              <mc:Fallback>
                <p:oleObj name="CS ChemDraw Drawing" r:id="rId9" imgW="2277069" imgH="378220" progId="ChemDraw.Document.6.0">
                  <p:embed/>
                  <p:pic>
                    <p:nvPicPr>
                      <p:cNvPr id="24" name="Αντικείμενο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1446" y="2035659"/>
                        <a:ext cx="22764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788158"/>
              </p:ext>
            </p:extLst>
          </p:nvPr>
        </p:nvGraphicFramePr>
        <p:xfrm>
          <a:off x="8242300" y="665163"/>
          <a:ext cx="2505075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1" name="CS ChemDraw Drawing" r:id="rId11" imgW="1504294" imgH="1606264" progId="ChemDraw.Document.6.0">
                  <p:embed/>
                </p:oleObj>
              </mc:Choice>
              <mc:Fallback>
                <p:oleObj name="CS ChemDraw Drawing" r:id="rId11" imgW="1504294" imgH="1606264" progId="ChemDraw.Document.6.0">
                  <p:embed/>
                  <p:pic>
                    <p:nvPicPr>
                      <p:cNvPr id="13" name="Αντικείμενο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42300" y="665163"/>
                        <a:ext cx="2505075" cy="267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Ορθογώνιο 15"/>
          <p:cNvSpPr/>
          <p:nvPr/>
        </p:nvSpPr>
        <p:spPr>
          <a:xfrm>
            <a:off x="5055142" y="3599167"/>
            <a:ext cx="6603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Επειδή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όμως, Β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baseline="-25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el-GR" sz="2000" b="1" baseline="-25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baseline="-25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απορροφά περισσότερη Ε.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5850953" y="3320634"/>
            <a:ext cx="3220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Αναστροφή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180</a:t>
            </a:r>
            <a:r>
              <a:rPr lang="el-GR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Αντικείμενο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369217"/>
              </p:ext>
            </p:extLst>
          </p:nvPr>
        </p:nvGraphicFramePr>
        <p:xfrm>
          <a:off x="1956816" y="5534676"/>
          <a:ext cx="22764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2" name="CS ChemDraw Drawing" r:id="rId13" imgW="2277069" imgH="378220" progId="ChemDraw.Document.6.0">
                  <p:embed/>
                </p:oleObj>
              </mc:Choice>
              <mc:Fallback>
                <p:oleObj name="CS ChemDraw Drawing" r:id="rId13" imgW="2277069" imgH="378220" progId="ChemDraw.Document.6.0">
                  <p:embed/>
                  <p:pic>
                    <p:nvPicPr>
                      <p:cNvPr id="14" name="Αντικείμενο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56816" y="5534676"/>
                        <a:ext cx="22764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Αντικείμενο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35274"/>
              </p:ext>
            </p:extLst>
          </p:nvPr>
        </p:nvGraphicFramePr>
        <p:xfrm>
          <a:off x="6174583" y="4076700"/>
          <a:ext cx="26066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3" name="CS ChemDraw Drawing" r:id="rId15" imgW="1504294" imgH="1606264" progId="ChemDraw.Document.6.0">
                  <p:embed/>
                </p:oleObj>
              </mc:Choice>
              <mc:Fallback>
                <p:oleObj name="CS ChemDraw Drawing" r:id="rId15" imgW="1504294" imgH="1606264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74583" y="4076700"/>
                        <a:ext cx="2606675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Ορθογώνιο 23"/>
          <p:cNvSpPr/>
          <p:nvPr/>
        </p:nvSpPr>
        <p:spPr>
          <a:xfrm>
            <a:off x="9071131" y="4633436"/>
            <a:ext cx="2374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Μικρότερο πεδίο</a:t>
            </a:r>
          </a:p>
          <a:p>
            <a:pPr algn="ctr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Σημαίνει απορροφά λιγότερη ενέργεια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Ποιοι παράγοντες επηρεάζουν την χημική μετατόπιση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37128" y="775796"/>
            <a:ext cx="10163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Τοπική διαμαγνητική θωράκιση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τα ηλεκτρόνια ενός ομοιοπολικού δεσμού θωρακίζουν το πρωτόνιο ενός πυρήνα από το εξωτερικό πεδίο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λόγω της δημιουργίας τοπικού μαγνητικού πεδίου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αντίθετης φοράς από το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67" y="1873620"/>
            <a:ext cx="3987229" cy="4554612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137128" y="1699126"/>
            <a:ext cx="79254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Διαμαγνητικό πεδίο: οι δυναμικές γραμμές του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αντίρροπες με το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Παραμαγνητικό πεδίο: οι δυναμικές γραμμές του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ομόρροπες του Β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μέγεθος της θωράκισης εξαρτάται από την ηλεκτρονιακή πυκνότητα που περιβάλλει τον πυρήνα.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976" y="3529203"/>
            <a:ext cx="4572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Ποιοι παράγοντες επηρεάζουν την χημική μετατόπιση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37128" y="775796"/>
            <a:ext cx="10163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Μαγνητική ανισοτροπία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ύπαρξη επαγωγικών ρευμάτων κυρίως σε μόρια που διαθέτουν π ηλεκτρόνια.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297" y="1868510"/>
            <a:ext cx="5086350" cy="224790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37128" y="4588844"/>
            <a:ext cx="10163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Ορισμένα από τα δημιουργούμενα ρεύματα είναι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παραμαγνητικά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αποθωράκιση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και ορισμένα </a:t>
            </a:r>
            <a:r>
              <a:rPr lang="el-G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διαμαγνητικά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(θωράκιση).</a:t>
            </a:r>
          </a:p>
        </p:txBody>
      </p:sp>
    </p:spTree>
    <p:extLst>
      <p:ext uri="{BB962C8B-B14F-4D97-AF65-F5344CB8AC3E}">
        <p14:creationId xmlns:p14="http://schemas.microsoft.com/office/powerpoint/2010/main" val="14557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698863" y="-230183"/>
            <a:ext cx="101346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την χημική μετατόπιση: αλκένια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82" y="570329"/>
            <a:ext cx="93059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5697</TotalTime>
  <Words>1742</Words>
  <Application>Microsoft Office PowerPoint</Application>
  <PresentationFormat>Ευρεία οθόνη</PresentationFormat>
  <Paragraphs>206</Paragraphs>
  <Slides>31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Θέμα του Office</vt:lpstr>
      <vt:lpstr>CS ChemDraw Drawing</vt:lpstr>
      <vt:lpstr>Πυρηνικός Μαγνητικός Συντονισμός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ΕΡΓΑΣΤΗΡΙΑΚΗ ΚΑΙ ΧΗΜΙΚΗ ΑΣΦΑΛΕΙΑ</dc:title>
  <dc:creator>marios kidonakis</dc:creator>
  <cp:lastModifiedBy>marios kidonakis</cp:lastModifiedBy>
  <cp:revision>788</cp:revision>
  <dcterms:created xsi:type="dcterms:W3CDTF">2019-11-09T19:19:36Z</dcterms:created>
  <dcterms:modified xsi:type="dcterms:W3CDTF">2020-03-25T13:55:29Z</dcterms:modified>
</cp:coreProperties>
</file>