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81" r:id="rId3"/>
    <p:sldId id="391" r:id="rId4"/>
    <p:sldId id="393" r:id="rId5"/>
    <p:sldId id="394" r:id="rId6"/>
    <p:sldId id="395" r:id="rId7"/>
    <p:sldId id="388" r:id="rId8"/>
    <p:sldId id="389" r:id="rId9"/>
    <p:sldId id="390" r:id="rId10"/>
    <p:sldId id="401" r:id="rId11"/>
    <p:sldId id="402" r:id="rId12"/>
    <p:sldId id="403" r:id="rId13"/>
    <p:sldId id="413" r:id="rId14"/>
    <p:sldId id="412" r:id="rId15"/>
    <p:sldId id="408" r:id="rId16"/>
    <p:sldId id="410" r:id="rId17"/>
    <p:sldId id="383" r:id="rId18"/>
    <p:sldId id="385" r:id="rId19"/>
    <p:sldId id="384" r:id="rId20"/>
    <p:sldId id="386" r:id="rId21"/>
    <p:sldId id="387" r:id="rId22"/>
    <p:sldId id="411" r:id="rId23"/>
    <p:sldId id="396" r:id="rId24"/>
    <p:sldId id="404" r:id="rId25"/>
    <p:sldId id="405" r:id="rId26"/>
    <p:sldId id="406" r:id="rId27"/>
    <p:sldId id="414" r:id="rId28"/>
    <p:sldId id="409" r:id="rId29"/>
    <p:sldId id="407" r:id="rId3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0066"/>
    <a:srgbClr val="FFFF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95116" autoAdjust="0"/>
  </p:normalViewPr>
  <p:slideViewPr>
    <p:cSldViewPr snapToGrid="0">
      <p:cViewPr varScale="1">
        <p:scale>
          <a:sx n="80" d="100"/>
          <a:sy n="80" d="100"/>
        </p:scale>
        <p:origin x="7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4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10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546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443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68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857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2280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092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765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344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908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1F67-55ED-450D-9015-AEAD6350F7F4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060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B1F67-55ED-450D-9015-AEAD6350F7F4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17EB7-9C1D-4687-BFAB-77EB2D37BB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956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21.pn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7.bin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3.png"/><Relationship Id="rId4" Type="http://schemas.openxmlformats.org/officeDocument/2006/relationships/image" Target="../media/image30.emf"/><Relationship Id="rId9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0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2.emf"/><Relationship Id="rId4" Type="http://schemas.openxmlformats.org/officeDocument/2006/relationships/oleObject" Target="../embeddings/oleObject2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7.pn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4.emf"/><Relationship Id="rId4" Type="http://schemas.openxmlformats.org/officeDocument/2006/relationships/image" Target="../media/image11.emf"/><Relationship Id="rId9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60576" y="328289"/>
            <a:ext cx="9144000" cy="905255"/>
          </a:xfrm>
        </p:spPr>
        <p:txBody>
          <a:bodyPr>
            <a:normAutofit fontScale="90000"/>
          </a:bodyPr>
          <a:lstStyle/>
          <a:p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Πυρηνικός Μαγνητικός Συντονισμός</a:t>
            </a:r>
            <a:b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459992" y="5054455"/>
            <a:ext cx="9144000" cy="1328057"/>
          </a:xfrm>
        </p:spPr>
        <p:txBody>
          <a:bodyPr>
            <a:normAutofit lnSpcReduction="10000"/>
          </a:bodyPr>
          <a:lstStyle/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Χειρομορφία και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Δρ. Μάριος Κυδωνάκης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2" y="226628"/>
            <a:ext cx="1905000" cy="19050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423" y="971549"/>
            <a:ext cx="1965852" cy="362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6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0" y="0"/>
            <a:ext cx="11715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 3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162983" y="1158989"/>
            <a:ext cx="4214283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ΜΤ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H-NMR (400 MHz, CDCl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7.97-7.94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(m, 2H)</a:t>
            </a: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7.60-7.55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1H)</a:t>
            </a: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7.48-7.44 (m, 2H)</a:t>
            </a: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4.16-4.12 (m, 1H)</a:t>
            </a: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3.17 (dd, J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17.6 Hz, J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2.8 Hz, 1H)</a:t>
            </a: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3.04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dd, J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17.6 Hz, J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8.8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Hz, 1H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1.67-1.55 (m, 2H)</a:t>
            </a: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(t, J = 7.2 Hz,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H)</a:t>
            </a:r>
          </a:p>
        </p:txBody>
      </p:sp>
      <p:pic>
        <p:nvPicPr>
          <p:cNvPr id="22" name="Εικόνα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675" y="576262"/>
            <a:ext cx="8058150" cy="6200775"/>
          </a:xfrm>
          <a:prstGeom prst="rect">
            <a:avLst/>
          </a:prstGeom>
        </p:spPr>
      </p:pic>
      <p:sp>
        <p:nvSpPr>
          <p:cNvPr id="23" name="Ορθογώνιο 22"/>
          <p:cNvSpPr/>
          <p:nvPr/>
        </p:nvSpPr>
        <p:spPr>
          <a:xfrm>
            <a:off x="162983" y="4242910"/>
            <a:ext cx="685588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en-US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13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C-NMR: 196.8, 136.5, 133.4, 128.7, 128.1, 51.7, 47.3, 32.0, 12.1</a:t>
            </a:r>
            <a:endParaRPr lang="el-GR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45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08966" y="811579"/>
            <a:ext cx="119924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 ΜΤ έχει υψηλό βαθμό ακορεστότητας. Η ύπαρξη αρωματικού δακτυλίου –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μονοϋποκατεστημένου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μαρτυρείται από την ύπαρξη 5 Η στην αρωματική περιοχή. 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Στον ΜΤ αντιστοιχεί ακόμα ένας βαθμός ακορεστότητας. Οφείλεται στην ύπαρξη καρβονυλίου και αυτό επιβεβαιώνει η απορρόφηση στα 196.8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στο φάσμα 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– NMR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08966" y="2337381"/>
            <a:ext cx="10280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Στην περιοχή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χαμηλού πεδίου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4.16-4.12 ppm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παρατηρούμε μια πολλαπλή κορυφή με εμβαδόν 1. Αντιστοιχεί σε 1 Η του τύπου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 – X (X: O, Br, I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Συνεπώς, έχουμε την ομάδα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540856"/>
              </p:ext>
            </p:extLst>
          </p:nvPr>
        </p:nvGraphicFramePr>
        <p:xfrm>
          <a:off x="9722740" y="2755161"/>
          <a:ext cx="736724" cy="566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8" name="CS ChemDraw Drawing" r:id="rId3" imgW="409991" imgH="310849" progId="ChemDraw.Document.6.0">
                  <p:embed/>
                </p:oleObj>
              </mc:Choice>
              <mc:Fallback>
                <p:oleObj name="CS ChemDraw Drawing" r:id="rId3" imgW="409991" imgH="310849" progId="ChemDraw.Document.6.0">
                  <p:embed/>
                  <p:pic>
                    <p:nvPicPr>
                      <p:cNvPr id="9" name="Αντικείμενο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22740" y="2755161"/>
                        <a:ext cx="736724" cy="566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Ορθογώνιο 10"/>
          <p:cNvSpPr/>
          <p:nvPr/>
        </p:nvSpPr>
        <p:spPr>
          <a:xfrm>
            <a:off x="108966" y="3553495"/>
            <a:ext cx="102805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 δύο διπλές των διπλών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στα 3.17 και 3.04 έχουν δύο ίσα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με μεγάλη τιμή (17.6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Hz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Προσέξτε την μορφή των δύο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dd.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Υποδηλώνουν την ύπαρξη δύο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gem – H (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πάνω στον ίδιο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δηλαδή). Ως εκ τούτου, το μόριο έχει κάποια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χειρομορφία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πιθανότατα λόγω της ομάδας που είδαμε προηγουμένως.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Κάτι αντίστοιχο συμβαίνει και με την απορρόφηση στην περιοχή 1.67-155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Έχει εμβαδόν 2, άρα πρόκειται για 2 Η αλλά λόγω της χειρομορφίας παρατηρείται πολύπλοκη σχάση.   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τριπλή απορρόφηση στα 1.10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έχει εμβαδόν 3,άρα πρόκειται για ομάδα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Γειτνιάζει με ομάδα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5134658" y="174509"/>
            <a:ext cx="121783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 3</a:t>
            </a:r>
          </a:p>
        </p:txBody>
      </p:sp>
    </p:spTree>
    <p:extLst>
      <p:ext uri="{BB962C8B-B14F-4D97-AF65-F5344CB8AC3E}">
        <p14:creationId xmlns:p14="http://schemas.microsoft.com/office/powerpoint/2010/main" val="244509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0" y="0"/>
            <a:ext cx="11715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 3</a:t>
            </a: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Εικόνα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675" y="576262"/>
            <a:ext cx="8058150" cy="6200775"/>
          </a:xfrm>
          <a:prstGeom prst="rect">
            <a:avLst/>
          </a:prstGeom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93605"/>
              </p:ext>
            </p:extLst>
          </p:nvPr>
        </p:nvGraphicFramePr>
        <p:xfrm>
          <a:off x="6088063" y="3773488"/>
          <a:ext cx="1901825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6" name="CS ChemDraw Drawing" r:id="rId4" imgW="1159799" imgH="655383" progId="ChemDraw.Document.6.0">
                  <p:embed/>
                </p:oleObj>
              </mc:Choice>
              <mc:Fallback>
                <p:oleObj name="CS ChemDraw Drawing" r:id="rId4" imgW="1159799" imgH="655383" progId="ChemDraw.Document.6.0">
                  <p:embed/>
                  <p:pic>
                    <p:nvPicPr>
                      <p:cNvPr id="3" name="Αντικείμενο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88063" y="3773488"/>
                        <a:ext cx="1901825" cy="1074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Εικόνα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3587" y="576262"/>
            <a:ext cx="10010775" cy="2638425"/>
          </a:xfrm>
          <a:prstGeom prst="rect">
            <a:avLst/>
          </a:prstGeom>
        </p:spPr>
      </p:pic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174954"/>
              </p:ext>
            </p:extLst>
          </p:nvPr>
        </p:nvGraphicFramePr>
        <p:xfrm>
          <a:off x="5459411" y="988436"/>
          <a:ext cx="1901825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07" name="CS ChemDraw Drawing" r:id="rId7" imgW="1159799" imgH="654957" progId="ChemDraw.Document.6.0">
                  <p:embed/>
                </p:oleObj>
              </mc:Choice>
              <mc:Fallback>
                <p:oleObj name="CS ChemDraw Drawing" r:id="rId7" imgW="1159799" imgH="654957" progId="ChemDraw.Document.6.0">
                  <p:embed/>
                  <p:pic>
                    <p:nvPicPr>
                      <p:cNvPr id="3" name="Αντικείμενο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59411" y="988436"/>
                        <a:ext cx="1901825" cy="1074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986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0" y="0"/>
            <a:ext cx="11715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122" y="725335"/>
            <a:ext cx="5040674" cy="5589032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966787"/>
            <a:ext cx="632460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0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0" y="0"/>
            <a:ext cx="11715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12" y="1664833"/>
            <a:ext cx="9991725" cy="4791075"/>
          </a:xfrm>
          <a:prstGeom prst="rect">
            <a:avLst/>
          </a:prstGeom>
        </p:spPr>
      </p:pic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850347"/>
              </p:ext>
            </p:extLst>
          </p:nvPr>
        </p:nvGraphicFramePr>
        <p:xfrm>
          <a:off x="2692172" y="2175327"/>
          <a:ext cx="3165702" cy="139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1" name="CS ChemDraw Drawing" r:id="rId4" imgW="1475374" imgH="647708" progId="ChemDraw.Document.6.0">
                  <p:embed/>
                </p:oleObj>
              </mc:Choice>
              <mc:Fallback>
                <p:oleObj name="CS ChemDraw Drawing" r:id="rId4" imgW="1475374" imgH="647708" progId="ChemDraw.Document.6.0">
                  <p:embed/>
                  <p:pic>
                    <p:nvPicPr>
                      <p:cNvPr id="6" name="Αντικείμενο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2172" y="2175327"/>
                        <a:ext cx="3165702" cy="1390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041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0" y="0"/>
            <a:ext cx="11715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334433" y="937647"/>
            <a:ext cx="421428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ΜΤ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H-NMR (400 MHz, CDCl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4.06 (d, J = 12.4 Hz, 1H)</a:t>
            </a: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3.93 (d, J = 12.4 Hz, 1H)</a:t>
            </a:r>
          </a:p>
        </p:txBody>
      </p:sp>
      <p:graphicFrame>
        <p:nvGraphicFramePr>
          <p:cNvPr id="10" name="Αντικείμενο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495904"/>
              </p:ext>
            </p:extLst>
          </p:nvPr>
        </p:nvGraphicFramePr>
        <p:xfrm>
          <a:off x="334433" y="2582863"/>
          <a:ext cx="3061492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5" name="CS ChemDraw Drawing" r:id="rId3" imgW="2044003" imgH="583747" progId="ChemDraw.Document.6.0">
                  <p:embed/>
                </p:oleObj>
              </mc:Choice>
              <mc:Fallback>
                <p:oleObj name="CS ChemDraw Drawing" r:id="rId3" imgW="2044003" imgH="5837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433" y="2582863"/>
                        <a:ext cx="3061492" cy="874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Εικόνα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8716" y="1390650"/>
            <a:ext cx="7372350" cy="4838700"/>
          </a:xfrm>
          <a:prstGeom prst="rect">
            <a:avLst/>
          </a:prstGeom>
        </p:spPr>
      </p:pic>
      <p:graphicFrame>
        <p:nvGraphicFramePr>
          <p:cNvPr id="17" name="Αντικείμενο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942412"/>
              </p:ext>
            </p:extLst>
          </p:nvPr>
        </p:nvGraphicFramePr>
        <p:xfrm>
          <a:off x="941951" y="3810000"/>
          <a:ext cx="1846456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6" name="CS ChemDraw Drawing" r:id="rId6" imgW="1164052" imgH="648987" progId="ChemDraw.Document.6.0">
                  <p:embed/>
                </p:oleObj>
              </mc:Choice>
              <mc:Fallback>
                <p:oleObj name="CS ChemDraw Drawing" r:id="rId6" imgW="1164052" imgH="6489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41951" y="3810000"/>
                        <a:ext cx="1846456" cy="1030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Αντικείμενο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403533"/>
              </p:ext>
            </p:extLst>
          </p:nvPr>
        </p:nvGraphicFramePr>
        <p:xfrm>
          <a:off x="334433" y="5259387"/>
          <a:ext cx="3448311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7" name="CS ChemDraw Drawing" r:id="rId8" imgW="2505456" imgH="648987" progId="ChemDraw.Document.6.0">
                  <p:embed/>
                </p:oleObj>
              </mc:Choice>
              <mc:Fallback>
                <p:oleObj name="CS ChemDraw Drawing" r:id="rId8" imgW="2505456" imgH="64898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4433" y="5259387"/>
                        <a:ext cx="3448311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578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0" y="149215"/>
            <a:ext cx="3460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969" y="518547"/>
            <a:ext cx="7427459" cy="6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5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164254" y="4665771"/>
                <a:ext cx="11933257" cy="1611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90000"/>
                  </a:lnSpc>
                </a:pP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Δεδομένα:</a:t>
                </a:r>
              </a:p>
              <a:p>
                <a:pPr marL="342900" indent="-342900" algn="just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Οι τιμές εντός παρενθέσεων αντιστοιχούν στα εμβαδά των απορροφήσεων.</a:t>
                </a:r>
              </a:p>
              <a:p>
                <a:pPr marL="342900" indent="-342900" algn="just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Απουσιάζει η απορρόφηση του διαλύτη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NMR.</a:t>
                </a:r>
              </a:p>
              <a:p>
                <a:pPr algn="just">
                  <a:lnSpc>
                    <a:spcPct val="90000"/>
                  </a:lnSpc>
                </a:pPr>
                <a:endParaRPr lang="el-G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90000"/>
                  </a:lnSpc>
                </a:pP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Βαθμός ακορεστότητας: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l-G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𝛼𝜌𝜄𝜃𝜇</m:t>
                            </m:r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ό</m:t>
                            </m:r>
                            <m:r>
                              <a:rPr lang="el-G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𝜍</m:t>
                            </m:r>
                            <m:r>
                              <a:rPr lang="el-G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+2 −(</m:t>
                        </m:r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𝛼𝜌𝜄𝜃𝜇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ό</m:t>
                        </m:r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𝜍</m:t>
                        </m:r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Η</m:t>
                        </m:r>
                        <m:r>
                          <a:rPr lang="el-GR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+2 −</m:t>
                        </m:r>
                        <m:r>
                          <a:rPr lang="el-GR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</a:t>
                </a: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54" y="4665771"/>
                <a:ext cx="11933257" cy="1611660"/>
              </a:xfrm>
              <a:prstGeom prst="rect">
                <a:avLst/>
              </a:prstGeom>
              <a:blipFill>
                <a:blip r:embed="rId2"/>
                <a:stretch>
                  <a:fillRect l="-562" t="-3774" b="-226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Ορθογώνιο 6"/>
          <p:cNvSpPr/>
          <p:nvPr/>
        </p:nvSpPr>
        <p:spPr>
          <a:xfrm>
            <a:off x="962787" y="609427"/>
            <a:ext cx="18352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172" y="65172"/>
            <a:ext cx="6351651" cy="4449694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5508865" y="3920990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(</a:t>
            </a:r>
            <a:r>
              <a:rPr lang="el-GR" dirty="0" smtClean="0">
                <a:solidFill>
                  <a:srgbClr val="C00000"/>
                </a:solidFill>
              </a:rPr>
              <a:t>1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15" name="Ορθογώνιο 14"/>
          <p:cNvSpPr/>
          <p:nvPr/>
        </p:nvSpPr>
        <p:spPr>
          <a:xfrm>
            <a:off x="6066649" y="3920990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(</a:t>
            </a:r>
            <a:r>
              <a:rPr lang="el-GR" dirty="0">
                <a:solidFill>
                  <a:srgbClr val="FF0000"/>
                </a:solidFill>
              </a:rPr>
              <a:t>2</a:t>
            </a:r>
            <a:r>
              <a:rPr lang="el-GR" dirty="0"/>
              <a:t>)</a:t>
            </a:r>
          </a:p>
        </p:txBody>
      </p:sp>
      <p:sp>
        <p:nvSpPr>
          <p:cNvPr id="22" name="Ορθογώνιο 21"/>
          <p:cNvSpPr/>
          <p:nvPr/>
        </p:nvSpPr>
        <p:spPr>
          <a:xfrm>
            <a:off x="6718409" y="3920990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(</a:t>
            </a:r>
            <a:r>
              <a:rPr lang="el-GR" dirty="0">
                <a:solidFill>
                  <a:srgbClr val="0070C0"/>
                </a:solidFill>
              </a:rPr>
              <a:t>2</a:t>
            </a:r>
            <a:r>
              <a:rPr lang="el-GR" dirty="0"/>
              <a:t>)</a:t>
            </a:r>
          </a:p>
        </p:txBody>
      </p:sp>
      <p:sp>
        <p:nvSpPr>
          <p:cNvPr id="23" name="Ορθογώνιο 22"/>
          <p:cNvSpPr/>
          <p:nvPr/>
        </p:nvSpPr>
        <p:spPr>
          <a:xfrm>
            <a:off x="8349741" y="3920990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(</a:t>
            </a:r>
            <a:r>
              <a:rPr lang="el-GR" dirty="0" smtClean="0">
                <a:solidFill>
                  <a:srgbClr val="00B050"/>
                </a:solidFill>
              </a:rPr>
              <a:t>3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24" name="Ορθογώνιο 23"/>
          <p:cNvSpPr/>
          <p:nvPr/>
        </p:nvSpPr>
        <p:spPr>
          <a:xfrm>
            <a:off x="8982932" y="3920990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(6)</a:t>
            </a:r>
            <a:endParaRPr lang="el-GR" dirty="0"/>
          </a:p>
        </p:txBody>
      </p:sp>
      <p:sp>
        <p:nvSpPr>
          <p:cNvPr id="25" name="Ορθογώνιο 24"/>
          <p:cNvSpPr/>
          <p:nvPr/>
        </p:nvSpPr>
        <p:spPr>
          <a:xfrm>
            <a:off x="4417581" y="3405594"/>
            <a:ext cx="17356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</a:rPr>
              <a:t>Τετραπλή</a:t>
            </a:r>
            <a:r>
              <a:rPr lang="el-GR" sz="1400" dirty="0" smtClean="0"/>
              <a:t> (4.70</a:t>
            </a:r>
            <a:r>
              <a:rPr lang="en-US" sz="1400" dirty="0" smtClean="0"/>
              <a:t> ppm)</a:t>
            </a:r>
            <a:endParaRPr lang="el-GR" sz="1400" dirty="0"/>
          </a:p>
        </p:txBody>
      </p:sp>
      <p:cxnSp>
        <p:nvCxnSpPr>
          <p:cNvPr id="8" name="Ευθύγραμμο βέλος σύνδεσης 7"/>
          <p:cNvCxnSpPr/>
          <p:nvPr/>
        </p:nvCxnSpPr>
        <p:spPr>
          <a:xfrm flipH="1" flipV="1">
            <a:off x="5065776" y="3675888"/>
            <a:ext cx="443089" cy="5034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Ορθογώνιο 25"/>
          <p:cNvSpPr/>
          <p:nvPr/>
        </p:nvSpPr>
        <p:spPr>
          <a:xfrm>
            <a:off x="6239672" y="3405594"/>
            <a:ext cx="16847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</a:rPr>
              <a:t>Επόμενη διαφάνεια</a:t>
            </a:r>
            <a:endParaRPr lang="el-GR" sz="1400" dirty="0">
              <a:solidFill>
                <a:srgbClr val="FF0000"/>
              </a:solidFill>
            </a:endParaRPr>
          </a:p>
        </p:txBody>
      </p:sp>
      <p:sp>
        <p:nvSpPr>
          <p:cNvPr id="29" name="Ορθογώνιο 28"/>
          <p:cNvSpPr/>
          <p:nvPr/>
        </p:nvSpPr>
        <p:spPr>
          <a:xfrm>
            <a:off x="7872717" y="3246862"/>
            <a:ext cx="10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1400" dirty="0" smtClean="0">
                <a:solidFill>
                  <a:srgbClr val="FF0000"/>
                </a:solidFill>
              </a:rPr>
              <a:t>Διπλή</a:t>
            </a:r>
          </a:p>
          <a:p>
            <a:pPr algn="ctr"/>
            <a:r>
              <a:rPr lang="el-GR" sz="1400" dirty="0" smtClean="0">
                <a:solidFill>
                  <a:srgbClr val="FF0000"/>
                </a:solidFill>
              </a:rPr>
              <a:t> (1.26 </a:t>
            </a:r>
            <a:r>
              <a:rPr lang="en-US" sz="1400" dirty="0" smtClean="0">
                <a:solidFill>
                  <a:srgbClr val="FF0000"/>
                </a:solidFill>
              </a:rPr>
              <a:t>ppm</a:t>
            </a:r>
            <a:r>
              <a:rPr lang="el-GR" sz="1400" dirty="0" smtClean="0">
                <a:solidFill>
                  <a:srgbClr val="FF0000"/>
                </a:solidFill>
              </a:rPr>
              <a:t>)</a:t>
            </a:r>
            <a:endParaRPr lang="el-GR" sz="1400" dirty="0">
              <a:solidFill>
                <a:srgbClr val="FF0000"/>
              </a:solidFill>
            </a:endParaRPr>
          </a:p>
        </p:txBody>
      </p:sp>
      <p:sp>
        <p:nvSpPr>
          <p:cNvPr id="30" name="Ορθογώνιο 29"/>
          <p:cNvSpPr/>
          <p:nvPr/>
        </p:nvSpPr>
        <p:spPr>
          <a:xfrm>
            <a:off x="9150846" y="3405594"/>
            <a:ext cx="1532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400" dirty="0" smtClean="0">
                <a:solidFill>
                  <a:srgbClr val="FF0000"/>
                </a:solidFill>
              </a:rPr>
              <a:t>Τριπλή</a:t>
            </a:r>
            <a:r>
              <a:rPr lang="en-US" sz="1400" dirty="0" smtClean="0"/>
              <a:t> (1.19 ppm)</a:t>
            </a:r>
            <a:endParaRPr lang="el-GR" sz="1400" dirty="0"/>
          </a:p>
        </p:txBody>
      </p:sp>
      <p:cxnSp>
        <p:nvCxnSpPr>
          <p:cNvPr id="11" name="Ευθύγραμμο βέλος σύνδεσης 10"/>
          <p:cNvCxnSpPr/>
          <p:nvPr/>
        </p:nvCxnSpPr>
        <p:spPr>
          <a:xfrm flipH="1" flipV="1">
            <a:off x="8571116" y="3713371"/>
            <a:ext cx="221375" cy="2076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/>
          <p:cNvCxnSpPr/>
          <p:nvPr/>
        </p:nvCxnSpPr>
        <p:spPr>
          <a:xfrm flipV="1">
            <a:off x="8981853" y="3675888"/>
            <a:ext cx="340382" cy="1883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Ευθύγραμμο βέλος σύνδεσης 31"/>
          <p:cNvCxnSpPr/>
          <p:nvPr/>
        </p:nvCxnSpPr>
        <p:spPr>
          <a:xfrm flipV="1">
            <a:off x="6830568" y="3713371"/>
            <a:ext cx="118872" cy="1509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88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64254" y="4665771"/>
            <a:ext cx="11933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Δεδομένα: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 πολλαπλές στα 3.64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3.47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τετραπλή της διπλής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dq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με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Hz, J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7 Hz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κάθε μία.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73" y="1110424"/>
            <a:ext cx="10296525" cy="2771775"/>
          </a:xfrm>
          <a:prstGeom prst="rect">
            <a:avLst/>
          </a:prstGeom>
        </p:spPr>
      </p:pic>
      <p:sp>
        <p:nvSpPr>
          <p:cNvPr id="19" name="Ορθογώνιο 18"/>
          <p:cNvSpPr/>
          <p:nvPr/>
        </p:nvSpPr>
        <p:spPr>
          <a:xfrm>
            <a:off x="3039985" y="1516118"/>
            <a:ext cx="1443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(</a:t>
            </a:r>
            <a:r>
              <a:rPr lang="el-GR" dirty="0">
                <a:solidFill>
                  <a:srgbClr val="FF0000"/>
                </a:solidFill>
              </a:rPr>
              <a:t>2</a:t>
            </a:r>
            <a:r>
              <a:rPr lang="el-GR" dirty="0" smtClean="0"/>
              <a:t>)</a:t>
            </a:r>
            <a:r>
              <a:rPr lang="en-US" dirty="0" smtClean="0"/>
              <a:t>, 3.64 ppm</a:t>
            </a:r>
            <a:endParaRPr lang="el-GR" dirty="0"/>
          </a:p>
        </p:txBody>
      </p:sp>
      <p:sp>
        <p:nvSpPr>
          <p:cNvPr id="21" name="Ορθογώνιο 20"/>
          <p:cNvSpPr/>
          <p:nvPr/>
        </p:nvSpPr>
        <p:spPr>
          <a:xfrm>
            <a:off x="7513937" y="1516118"/>
            <a:ext cx="1443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(</a:t>
            </a:r>
            <a:r>
              <a:rPr lang="el-GR" dirty="0">
                <a:solidFill>
                  <a:srgbClr val="0070C0"/>
                </a:solidFill>
              </a:rPr>
              <a:t>2</a:t>
            </a:r>
            <a:r>
              <a:rPr lang="el-GR" dirty="0" smtClean="0"/>
              <a:t>)</a:t>
            </a:r>
            <a:r>
              <a:rPr lang="en-US" dirty="0" smtClean="0"/>
              <a:t>, 3.47 ppm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562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08966" y="120997"/>
            <a:ext cx="95943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 ΜΤ δεν έχει κανέναν βαθμό ακορεστότητας, άρα δεν υπάρχει πολλαπλός δεσμός ή δακτύλιος.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Στο φάσμα παρατηρούμε </a:t>
            </a:r>
            <a:r>
              <a:rPr lang="el-GR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είδη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σημάτων και τα σήματα στην περιοχή 3-4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δεν έχουν κάποιο συνηθισμένο είδος σχάσης. Συνεπώς υπάρχει </a:t>
            </a:r>
            <a:r>
              <a:rPr lang="el-GR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ασυμμετρία στο μόριο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φάσμα αντιστοιχεί στην ένωση: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08966" y="2134562"/>
            <a:ext cx="102805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σήμα με εμβαδόν 1 στα 4.70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αντιστοιχεί στο </a:t>
            </a:r>
            <a:r>
              <a:rPr lang="el-GR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του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C3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το οποίο σχάζεται σε τετραπλή λόγω σύζευξης με τα 3 </a:t>
            </a:r>
            <a:r>
              <a:rPr lang="el-GR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του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C4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(ν+1 = 3+1 = 4απλή). Απορροφά σε χαμηλό πεδίο καθώς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αποθωρακίζεται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από τα δύο οξυγόνα.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Αντίστοιχα, η διπλή κορυφή στα 1.26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με εμβαδόν 3, αντιστοιχεί στα </a:t>
            </a:r>
            <a:r>
              <a:rPr lang="el-GR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του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C4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Η σχάση είναι διπλή καθώς συζεύγνυνται με το </a:t>
            </a:r>
            <a:r>
              <a:rPr lang="el-GR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του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C3. 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μόριο διαθέτει ένα επίπεδο συμμετρίας το οποίο τέμνει (περιέχει) το τμήμα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– C3 – C4.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Προσέξτε, ο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C3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δεν είναι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χειρόμορφο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κέντρο αφού υπάρχει επίπεδο συμμετρίας.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ύπαρξη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όμως δύο διαφορετικών ομάδων στον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C3 (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επηρεάζει το χημικό περιβάλλον του μορίου ώστε, τα υδρογόνα εκάστου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C2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να μην είναι ισοδύναμα μεταξύ τους. Λόγω του επιπέδου συμμετρίας όμως τα δύο </a:t>
            </a:r>
            <a:r>
              <a:rPr lang="el-G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μεταξύ τους είναι ισόχρονα  όπως και τα δύο </a:t>
            </a:r>
            <a:r>
              <a:rPr lang="el-GR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 </a:t>
            </a:r>
            <a:r>
              <a:rPr lang="el-G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geminal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περιμένουμε το ένα να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σχάσει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το άλλο σε διπλή.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Κάθε διπλή περαιτέρω σχάζεται σε τετραπλή λόγω σύζευξης με τα Η των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C1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065341"/>
              </p:ext>
            </p:extLst>
          </p:nvPr>
        </p:nvGraphicFramePr>
        <p:xfrm>
          <a:off x="4397525" y="1352672"/>
          <a:ext cx="1482061" cy="677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89" name="CS ChemDraw Drawing" r:id="rId3" imgW="998185" imgH="455826" progId="ChemDraw.Document.6.0">
                  <p:embed/>
                </p:oleObj>
              </mc:Choice>
              <mc:Fallback>
                <p:oleObj name="CS ChemDraw Drawing" r:id="rId3" imgW="998185" imgH="45582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7525" y="1352672"/>
                        <a:ext cx="1482061" cy="677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992866"/>
              </p:ext>
            </p:extLst>
          </p:nvPr>
        </p:nvGraphicFramePr>
        <p:xfrm>
          <a:off x="10544880" y="3216161"/>
          <a:ext cx="1556547" cy="1051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90" name="CS ChemDraw Drawing" r:id="rId5" imgW="1042416" imgH="704420" progId="ChemDraw.Document.6.0">
                  <p:embed/>
                </p:oleObj>
              </mc:Choice>
              <mc:Fallback>
                <p:oleObj name="CS ChemDraw Drawing" r:id="rId5" imgW="1042416" imgH="7044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44880" y="3216161"/>
                        <a:ext cx="1556547" cy="1051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Αντικείμενο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242344"/>
              </p:ext>
            </p:extLst>
          </p:nvPr>
        </p:nvGraphicFramePr>
        <p:xfrm>
          <a:off x="10635453" y="2222074"/>
          <a:ext cx="1375402" cy="804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91" name="CS ChemDraw Drawing" r:id="rId7" imgW="1121522" imgH="655383" progId="ChemDraw.Document.6.0">
                  <p:embed/>
                </p:oleObj>
              </mc:Choice>
              <mc:Fallback>
                <p:oleObj name="CS ChemDraw Drawing" r:id="rId7" imgW="1121522" imgH="6553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35453" y="2222074"/>
                        <a:ext cx="1375402" cy="804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Ορθογώνιο 9"/>
          <p:cNvSpPr/>
          <p:nvPr/>
        </p:nvSpPr>
        <p:spPr>
          <a:xfrm>
            <a:off x="108966" y="5740379"/>
            <a:ext cx="118060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απορρόφηση στα 1.19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αφορά τα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των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C1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που απορροφούν μαζί. Το σήμα τους θα μπορούσαμε να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πούμε ότι είναι διπλή της διπλής αλλά επειδή τα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geminal </a:t>
            </a:r>
            <a:r>
              <a:rPr lang="el-G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έχουν ίδια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ισχύει ο κανόνας ν+1 = 2+1 = 3απλή.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05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75" y="75308"/>
            <a:ext cx="6434137" cy="678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5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740428"/>
              </p:ext>
            </p:extLst>
          </p:nvPr>
        </p:nvGraphicFramePr>
        <p:xfrm>
          <a:off x="476250" y="441325"/>
          <a:ext cx="1557338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38" name="CS ChemDraw Drawing" r:id="rId3" imgW="1042416" imgH="465207" progId="ChemDraw.Document.6.0">
                  <p:embed/>
                </p:oleObj>
              </mc:Choice>
              <mc:Fallback>
                <p:oleObj name="CS ChemDraw Drawing" r:id="rId3" imgW="1042416" imgH="465207" progId="ChemDraw.Document.6.0">
                  <p:embed/>
                  <p:pic>
                    <p:nvPicPr>
                      <p:cNvPr id="8" name="Αντικείμενο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250" y="441325"/>
                        <a:ext cx="1557338" cy="693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60136"/>
              </p:ext>
            </p:extLst>
          </p:nvPr>
        </p:nvGraphicFramePr>
        <p:xfrm>
          <a:off x="2280285" y="462534"/>
          <a:ext cx="8474222" cy="2353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39" name="CS ChemDraw Drawing" r:id="rId5" imgW="5618669" imgH="1560213" progId="ChemDraw.Document.6.0">
                  <p:embed/>
                </p:oleObj>
              </mc:Choice>
              <mc:Fallback>
                <p:oleObj name="CS ChemDraw Drawing" r:id="rId5" imgW="5618669" imgH="156021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0285" y="462534"/>
                        <a:ext cx="8474222" cy="2353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Εικόνα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0304" y="3491865"/>
            <a:ext cx="4600575" cy="2343150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2113740" y="2069464"/>
            <a:ext cx="351378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l-GR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4033980" y="2069464"/>
            <a:ext cx="351378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l-GR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5909213" y="2069464"/>
            <a:ext cx="351378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l-GR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7790541" y="2069464"/>
            <a:ext cx="351378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l-GR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4500324" y="4465192"/>
            <a:ext cx="351378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l-GR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5216033" y="3874261"/>
            <a:ext cx="351378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l-GR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5948745" y="3832351"/>
            <a:ext cx="351378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l-GR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6712767" y="4423282"/>
            <a:ext cx="351378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l-GR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4864655" y="2709736"/>
            <a:ext cx="351378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l-GR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6712767" y="2709736"/>
            <a:ext cx="351378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l-GR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Ορθογώνιο 18"/>
          <p:cNvSpPr/>
          <p:nvPr/>
        </p:nvSpPr>
        <p:spPr>
          <a:xfrm>
            <a:off x="8575000" y="2709736"/>
            <a:ext cx="351378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l-GR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10578818" y="2709736"/>
            <a:ext cx="351378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l-GR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5536101" y="4423281"/>
            <a:ext cx="351378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l-GR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Ορθογώνιο 23"/>
          <p:cNvSpPr/>
          <p:nvPr/>
        </p:nvSpPr>
        <p:spPr>
          <a:xfrm>
            <a:off x="6260591" y="3366643"/>
            <a:ext cx="351378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l-GR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Ορθογώνιο 24"/>
          <p:cNvSpPr/>
          <p:nvPr/>
        </p:nvSpPr>
        <p:spPr>
          <a:xfrm>
            <a:off x="6926243" y="3366643"/>
            <a:ext cx="351378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l-GR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Ορθογώνιο 25"/>
          <p:cNvSpPr/>
          <p:nvPr/>
        </p:nvSpPr>
        <p:spPr>
          <a:xfrm>
            <a:off x="7720109" y="4367974"/>
            <a:ext cx="351378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l-GR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Ορθογώνιο 26"/>
          <p:cNvSpPr/>
          <p:nvPr/>
        </p:nvSpPr>
        <p:spPr>
          <a:xfrm>
            <a:off x="2033588" y="5919597"/>
            <a:ext cx="9484199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Παρατηρήστε πως υπάρχουν ουσιαστικά δύο τετραπλές για το </a:t>
            </a:r>
            <a:r>
              <a:rPr lang="el-G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Αυτό ουσιαστικά συμβαίνει γιατί</a:t>
            </a:r>
          </a:p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αρχικά η διπλή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σχάστηκε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σε τετραπλή στην συνέχεια.  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77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Αντικείμενο 7"/>
          <p:cNvGraphicFramePr>
            <a:graphicFrameLocks noChangeAspect="1"/>
          </p:cNvGraphicFramePr>
          <p:nvPr/>
        </p:nvGraphicFramePr>
        <p:xfrm>
          <a:off x="476250" y="441325"/>
          <a:ext cx="1557338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4" name="CS ChemDraw Drawing" r:id="rId3" imgW="1042416" imgH="465207" progId="ChemDraw.Document.6.0">
                  <p:embed/>
                </p:oleObj>
              </mc:Choice>
              <mc:Fallback>
                <p:oleObj name="CS ChemDraw Drawing" r:id="rId3" imgW="1042416" imgH="465207" progId="ChemDraw.Document.6.0">
                  <p:embed/>
                  <p:pic>
                    <p:nvPicPr>
                      <p:cNvPr id="8" name="Αντικείμενο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250" y="441325"/>
                        <a:ext cx="1557338" cy="693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438793"/>
              </p:ext>
            </p:extLst>
          </p:nvPr>
        </p:nvGraphicFramePr>
        <p:xfrm>
          <a:off x="2279650" y="474663"/>
          <a:ext cx="8474075" cy="232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5" name="CS ChemDraw Drawing" r:id="rId5" imgW="5617393" imgH="1542304" progId="ChemDraw.Document.6.0">
                  <p:embed/>
                </p:oleObj>
              </mc:Choice>
              <mc:Fallback>
                <p:oleObj name="CS ChemDraw Drawing" r:id="rId5" imgW="5617393" imgH="1542304" progId="ChemDraw.Document.6.0">
                  <p:embed/>
                  <p:pic>
                    <p:nvPicPr>
                      <p:cNvPr id="2" name="Αντικείμενο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79650" y="474663"/>
                        <a:ext cx="8474075" cy="2328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Εικόνα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0410" y="3409569"/>
            <a:ext cx="5952554" cy="3006834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2033588" y="5919597"/>
            <a:ext cx="9484199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Παρατηρήστε πως υπάρχουν ουσιαστικά δύο τετραπλές για το </a:t>
            </a:r>
            <a:r>
              <a:rPr lang="el-GR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Αυτό ουσιαστικά συμβαίνει γιατί</a:t>
            </a:r>
          </a:p>
          <a:p>
            <a:pPr algn="just">
              <a:lnSpc>
                <a:spcPct val="90000"/>
              </a:lnSpc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αρχικά η διπλή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σχάστηκε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σε τετραπλή στην συνέχεια.  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00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0" y="0"/>
            <a:ext cx="243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el-G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62983" y="1158989"/>
            <a:ext cx="4214283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ΜΤ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H-NMR (400 MHz, CDCl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9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3.72 (dd,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.67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dd,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1H)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.74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1H)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2.19 (s,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H)</a:t>
            </a: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1.52 (s, 1H)</a:t>
            </a:r>
          </a:p>
          <a:p>
            <a:pPr algn="just">
              <a:lnSpc>
                <a:spcPct val="9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(d, J = 7.3 Hz,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H)</a:t>
            </a:r>
          </a:p>
        </p:txBody>
      </p:sp>
      <p:sp>
        <p:nvSpPr>
          <p:cNvPr id="23" name="Ορθογώνιο 22"/>
          <p:cNvSpPr/>
          <p:nvPr/>
        </p:nvSpPr>
        <p:spPr>
          <a:xfrm>
            <a:off x="162983" y="4079625"/>
            <a:ext cx="685588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en-US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13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C-NMR: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213.0, 64.3, 48.9, 29.0, 13.3.</a:t>
            </a:r>
            <a:endParaRPr lang="el-GR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29" y="184666"/>
            <a:ext cx="7184571" cy="658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6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0" y="0"/>
            <a:ext cx="117157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l-GR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ΜΤ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algn="just">
              <a:lnSpc>
                <a:spcPct val="9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H-NMR (400 MHz, CDCl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7.34-7.30 (m, 2H)</a:t>
            </a: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7.25-7.20 (m, 3H)</a:t>
            </a: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4.01 (m, 1H)</a:t>
            </a: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2.78 (dd, J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13.6 Hz, J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4.2 Hz, 1H)</a:t>
            </a: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2.70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dd, J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13.6 Hz, J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4.2 Hz, 1H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1.76 (s, 1H)</a:t>
            </a: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1.24 (d, J = 6.4 Hz, 3H)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Εικόνα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5" y="1293359"/>
            <a:ext cx="545782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890441" y="171931"/>
            <a:ext cx="26052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 3</a:t>
            </a: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364830" y="1129168"/>
            <a:ext cx="55111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7.33-7.19 ppm (m, 10H)</a:t>
            </a: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4.40-433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(m, 1H)</a:t>
            </a: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3.22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 (dd, J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14.0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Hz, J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5.6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3.14 ppm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(dd, J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14.4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Hz, J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8.4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Hz, 2H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075" y="38100"/>
            <a:ext cx="63246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8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890441" y="171931"/>
            <a:ext cx="26052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 4</a:t>
            </a: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364830" y="1129168"/>
            <a:ext cx="55111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7.26-7.19 ppm (m, 4H)</a:t>
            </a: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4.78-473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(m, 1H)</a:t>
            </a: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3.50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 (dd, J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16.8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Hz, J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6.4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3.33 ppm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(dd, J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16.8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Hz, J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4.0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Hz, 2H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9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– NMR: 140.5, 126.9, 124.5, 49.6, 44.6.</a:t>
            </a:r>
            <a:endParaRPr lang="en-US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712" y="85725"/>
            <a:ext cx="5953125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0" y="305096"/>
            <a:ext cx="26052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 5</a:t>
            </a: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562" y="66675"/>
            <a:ext cx="7991475" cy="6762750"/>
          </a:xfrm>
          <a:prstGeom prst="rect">
            <a:avLst/>
          </a:prstGeom>
        </p:spPr>
      </p:pic>
      <p:sp>
        <p:nvSpPr>
          <p:cNvPr id="15" name="Ορθογώνιο 14"/>
          <p:cNvSpPr/>
          <p:nvPr/>
        </p:nvSpPr>
        <p:spPr>
          <a:xfrm>
            <a:off x="126706" y="1443493"/>
            <a:ext cx="524539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-7.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ppm (m,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H)</a:t>
            </a:r>
          </a:p>
          <a:p>
            <a:pPr algn="just">
              <a:lnSpc>
                <a:spcPct val="90000"/>
              </a:lnSpc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7.16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(m,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H)</a:t>
            </a: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-3.26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(m, 1H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2.76 ppm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(dd, J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16.8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Hz, J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6.4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1H)</a:t>
            </a: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2.66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 (dd, J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16.8 Hz, J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8.0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Hz, 1H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2.06 (s, 3H)</a:t>
            </a: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1.26 (d, J = 7.2 Hz, 3H)</a:t>
            </a:r>
          </a:p>
          <a:p>
            <a:pPr algn="just">
              <a:lnSpc>
                <a:spcPct val="9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– NMR: 207.9, 146.1, 128.5, 126.7, 126.3, 51.9, 35.4, 30.6, 22.0.</a:t>
            </a:r>
            <a:endParaRPr lang="en-US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33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0" y="305096"/>
            <a:ext cx="26052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 6</a:t>
            </a: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126706" y="1443493"/>
            <a:ext cx="63222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ppm (m,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H)</a:t>
            </a:r>
          </a:p>
          <a:p>
            <a:pPr algn="just">
              <a:lnSpc>
                <a:spcPct val="90000"/>
              </a:lnSpc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 (dd, J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Hz, J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Hz, 1H)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(d, J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Hz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48-3.40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ppm (m, 2H)</a:t>
            </a: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2.19-2.14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1.90-1.84 (m,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H)</a:t>
            </a: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0.93 (d, J = 6.5 Hz, 3H)</a:t>
            </a: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0.86 (d,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= 6.5 Hz, 3H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9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– NMR: 137.6, 117.9, 52.2, 37.0, 29.9, 20.7, 28.6.</a:t>
            </a:r>
            <a:endParaRPr lang="en-US" sz="20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926" y="466725"/>
            <a:ext cx="509587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0" y="343196"/>
            <a:ext cx="487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algn="ctr">
              <a:lnSpc>
                <a:spcPct val="90000"/>
              </a:lnSpc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algn="ctr">
              <a:lnSpc>
                <a:spcPct val="90000"/>
              </a:lnSpc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– NMR: 7.48-7.36 (m, 5H)</a:t>
            </a: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7.30-7.22 (m, 3H)</a:t>
            </a: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6.98 (m, 2H)</a:t>
            </a: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4.09 (d, J = 12.6 Hz, 1H)</a:t>
            </a: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3.99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(d, J = 12.6 Hz, 1H)</a:t>
            </a:r>
          </a:p>
          <a:p>
            <a:pPr algn="just">
              <a:lnSpc>
                <a:spcPct val="90000"/>
              </a:lnSpc>
            </a:pPr>
            <a:endParaRPr lang="el-GR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725" y="195262"/>
            <a:ext cx="5143500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3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0" y="343196"/>
            <a:ext cx="487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 8</a:t>
            </a:r>
            <a:endParaRPr lang="en-US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n-US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αντίδραση του οξειδίου του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αλλυλοστυρενίου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με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LiAlH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μπορεί να δώσει δύο προϊόντα. Ποιο σχηματίστηκε τελικά;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Εξηγείστε.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384" y="0"/>
            <a:ext cx="6903140" cy="6858000"/>
          </a:xfrm>
          <a:prstGeom prst="rect">
            <a:avLst/>
          </a:prstGeom>
        </p:spPr>
      </p:pic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726217"/>
              </p:ext>
            </p:extLst>
          </p:nvPr>
        </p:nvGraphicFramePr>
        <p:xfrm>
          <a:off x="6534150" y="1458913"/>
          <a:ext cx="3249613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8" name="CS ChemDraw Drawing" r:id="rId4" imgW="1696106" imgH="444740" progId="ChemDraw.Document.6.0">
                  <p:embed/>
                </p:oleObj>
              </mc:Choice>
              <mc:Fallback>
                <p:oleObj name="CS ChemDraw Drawing" r:id="rId4" imgW="1696106" imgH="4447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34150" y="1458913"/>
                        <a:ext cx="3249613" cy="852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701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55448" y="838771"/>
            <a:ext cx="11740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Ύπαρξη χειρόμορφων κέντρων:</a:t>
            </a:r>
          </a:p>
          <a:p>
            <a:pPr algn="ctr">
              <a:lnSpc>
                <a:spcPct val="90000"/>
              </a:lnSpc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παρουσία ασύμμετρου άνθρακα (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χειρόμορφο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κέντρο) μπορεί να καταστήσει τα γειτονικά πρωτόνια χημικώς μη ισοδύναμα (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διαστερετοπικά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Οι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διαστερεοτοπ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κοί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πυρήνες παρουσιάζουν διαφορετικά σήματα και παρατηρούνται διακριτοί συντονισμοί.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588744"/>
              </p:ext>
            </p:extLst>
          </p:nvPr>
        </p:nvGraphicFramePr>
        <p:xfrm>
          <a:off x="567403" y="2835415"/>
          <a:ext cx="1078195" cy="11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88" name="CS ChemDraw Drawing" r:id="rId3" imgW="524398" imgH="545797" progId="ChemDraw.Document.6.0">
                  <p:embed/>
                </p:oleObj>
              </mc:Choice>
              <mc:Fallback>
                <p:oleObj name="CS ChemDraw Drawing" r:id="rId3" imgW="524398" imgH="54579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7403" y="2835415"/>
                        <a:ext cx="1078195" cy="1123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Ορθογώνιο 3"/>
          <p:cNvSpPr/>
          <p:nvPr/>
        </p:nvSpPr>
        <p:spPr>
          <a:xfrm>
            <a:off x="1987296" y="2835415"/>
            <a:ext cx="10204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C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δεν έχει  κάποιο στοιχείο συμμετρίας. Έχει 4 διαφορετικούς υποκαταστάτες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-, H-, HO-, CH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-) 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επομένως είναι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στερεογονικό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κέντρο. Τα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χημικώς μη ισοδύναμα και καλούνται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διαστεροτοπικά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Θα δώσουν διακριτά σήματα στο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σχάζοντας το ένα το άλλο. Σημ.: βρίσκονται στον ίδιο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καλούνται δίδυμα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gem)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ωστόσο είναι μη ισοδύναμα λόγω της ασυμμετρίας.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458395"/>
              </p:ext>
            </p:extLst>
          </p:nvPr>
        </p:nvGraphicFramePr>
        <p:xfrm>
          <a:off x="467105" y="4443989"/>
          <a:ext cx="1352550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89" name="CS ChemDraw Drawing" r:id="rId5" imgW="763418" imgH="574793" progId="ChemDraw.Document.6.0">
                  <p:embed/>
                </p:oleObj>
              </mc:Choice>
              <mc:Fallback>
                <p:oleObj name="CS ChemDraw Drawing" r:id="rId5" imgW="763418" imgH="57479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105" y="4443989"/>
                        <a:ext cx="1352550" cy="1017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Ορθογώνιο 5"/>
          <p:cNvSpPr/>
          <p:nvPr/>
        </p:nvSpPr>
        <p:spPr>
          <a:xfrm>
            <a:off x="1987296" y="4491118"/>
            <a:ext cx="10204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ύπαρξη ασύμμετρου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έχει ως αποτέλεσμα τα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να καθίστανται χημικώς μη ισοδύναμα, επομένως και αυτά είναι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διαστερεοτοπικά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Κάθε ένα θα δώσει ξεχωριστή απορρόφηση.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371017"/>
              </p:ext>
            </p:extLst>
          </p:nvPr>
        </p:nvGraphicFramePr>
        <p:xfrm>
          <a:off x="6025896" y="5414448"/>
          <a:ext cx="5410990" cy="1320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90" name="CS ChemDraw Drawing" r:id="rId7" imgW="3622725" imgH="883936" progId="ChemDraw.Document.6.0">
                  <p:embed/>
                </p:oleObj>
              </mc:Choice>
              <mc:Fallback>
                <p:oleObj name="CS ChemDraw Drawing" r:id="rId7" imgW="3622725" imgH="8839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25896" y="5414448"/>
                        <a:ext cx="5410990" cy="1320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Ορθογώνιο 7"/>
          <p:cNvSpPr/>
          <p:nvPr/>
        </p:nvSpPr>
        <p:spPr>
          <a:xfrm>
            <a:off x="4052938" y="146274"/>
            <a:ext cx="3520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Περίπλοκοι τύποι σχάσης</a:t>
            </a:r>
            <a:endParaRPr lang="el-GR" sz="2400" b="1" u="sng" dirty="0"/>
          </a:p>
        </p:txBody>
      </p:sp>
    </p:spTree>
    <p:extLst>
      <p:ext uri="{BB962C8B-B14F-4D97-AF65-F5344CB8AC3E}">
        <p14:creationId xmlns:p14="http://schemas.microsoft.com/office/powerpoint/2010/main" val="351255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Εικόνα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0" y="385381"/>
            <a:ext cx="8077200" cy="5648325"/>
          </a:xfrm>
          <a:prstGeom prst="rect">
            <a:avLst/>
          </a:prstGeom>
        </p:spPr>
      </p:pic>
      <p:sp>
        <p:nvSpPr>
          <p:cNvPr id="16" name="Ορθογώνιο 15"/>
          <p:cNvSpPr/>
          <p:nvPr/>
        </p:nvSpPr>
        <p:spPr>
          <a:xfrm>
            <a:off x="292271" y="531685"/>
            <a:ext cx="18352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-64008" y="2009214"/>
            <a:ext cx="4892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7.33-7.260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ppm (m, 5H)</a:t>
            </a: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3.868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 (dd, J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4.5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Hz, J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2.5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Hz, 1H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3.154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 (dd, J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5.5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Hz, J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4.5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Hz, 1H)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2.810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 (dd, J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5.5 Hz, J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.5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Hz, 1H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Ορθογώνιο 17"/>
              <p:cNvSpPr/>
              <p:nvPr/>
            </p:nvSpPr>
            <p:spPr>
              <a:xfrm>
                <a:off x="27454" y="3392422"/>
                <a:ext cx="3255242" cy="1067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90000"/>
                  </a:lnSpc>
                </a:pP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Β.α.: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𝛼𝜌𝜄𝜃𝜇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ό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𝜍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+2 −(</m:t>
                        </m:r>
                        <m: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𝛼𝜌𝜄𝜃𝜇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ό</m:t>
                        </m:r>
                        <m: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𝜍</m:t>
                        </m:r>
                        <m: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Η</m:t>
                        </m:r>
                        <m:r>
                          <a:rPr lang="el-GR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l-G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90000"/>
                  </a:lnSpc>
                </a:pPr>
                <a:endParaRPr lang="el-G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90000"/>
                  </a:lnSpc>
                </a:pP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+2 −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l-G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Ορθογώνιο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4" y="3392422"/>
                <a:ext cx="3255242" cy="1067728"/>
              </a:xfrm>
              <a:prstGeom prst="rect">
                <a:avLst/>
              </a:prstGeom>
              <a:blipFill>
                <a:blip r:embed="rId3"/>
                <a:stretch>
                  <a:fillRect l="-1685" b="-28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73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18110" y="418097"/>
            <a:ext cx="102805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 Μ.Τ. έχει βαθμό ακορεστότητας 5.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Ύπαρξη αρωματικού δακτυλίου: ο ΜΤ έχει 8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το φάσμα έχει απορροφήσεις στην περιοχή 6.5-8.0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έχει υψηλή ακορεστότητα.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απορροφήσεις στην αρωματική περιοχή (σαν σύνολο) έχουν εμβαδόν 5, υποδηλώνοντας ότι ο αρωματικός δακτύλιος έχει έναν υποκαταστάτη.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 5</a:t>
            </a:r>
            <a:r>
              <a:rPr lang="el-GR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ος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βαθμός ακορεστότητας μπορεί να είναι 1. διπλός δεσμός ή 2. δακτύλιος.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φάσμα δεν έχει απορροφήσεις στην περιοχή των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βινυλικών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πρωτονίων, συνεπώς αποκλείεται ο διπλός δεσμός. Ο 5</a:t>
            </a:r>
            <a:r>
              <a:rPr lang="el-GR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ος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β.α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είναι επομένως </a:t>
            </a:r>
            <a:r>
              <a:rPr lang="el-GR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δακτύλιος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Υπάρχουν 3 διακριτά σήματα στην περιοχή 2.5-4.0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(περιοχή απορρόφησης πρωτονίων του τύπου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– C – X, X: O, Cl, Br, F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 δεδομένα συγκλίνουν στην ύπαρξη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εποξειδίου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ως υποκαταστάτη του αρωματικού συστήματος.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φάσμα ανήκει στο οξείδιο του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στυρενίου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96041"/>
              </p:ext>
            </p:extLst>
          </p:nvPr>
        </p:nvGraphicFramePr>
        <p:xfrm>
          <a:off x="11002525" y="1134427"/>
          <a:ext cx="708406" cy="1258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84" name="CS ChemDraw Drawing" r:id="rId3" imgW="368737" imgH="653678" progId="ChemDraw.Document.6.0">
                  <p:embed/>
                </p:oleObj>
              </mc:Choice>
              <mc:Fallback>
                <p:oleObj name="CS ChemDraw Drawing" r:id="rId3" imgW="368737" imgH="65367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02525" y="1134427"/>
                        <a:ext cx="708406" cy="1258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731172"/>
              </p:ext>
            </p:extLst>
          </p:nvPr>
        </p:nvGraphicFramePr>
        <p:xfrm>
          <a:off x="10707465" y="4483354"/>
          <a:ext cx="1003466" cy="811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85" name="CS ChemDraw Drawing" r:id="rId5" imgW="578836" imgH="469045" progId="ChemDraw.Document.6.0">
                  <p:embed/>
                </p:oleObj>
              </mc:Choice>
              <mc:Fallback>
                <p:oleObj name="CS ChemDraw Drawing" r:id="rId5" imgW="578836" imgH="46904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07465" y="4483354"/>
                        <a:ext cx="1003466" cy="811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646710"/>
              </p:ext>
            </p:extLst>
          </p:nvPr>
        </p:nvGraphicFramePr>
        <p:xfrm>
          <a:off x="5525770" y="5424401"/>
          <a:ext cx="1313942" cy="1252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86" name="CS ChemDraw Drawing" r:id="rId7" imgW="774050" imgH="738958" progId="ChemDraw.Document.6.0">
                  <p:embed/>
                </p:oleObj>
              </mc:Choice>
              <mc:Fallback>
                <p:oleObj name="CS ChemDraw Drawing" r:id="rId7" imgW="774050" imgH="73895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25770" y="5424401"/>
                        <a:ext cx="1313942" cy="1252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39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18110" y="418097"/>
            <a:ext cx="102805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ύπαρξη ασύμμετρα υποκατεστημένου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(υποδεικνύεται με *) έχει ως αποτέλεσμα τα δίδυμα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geminal)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να είναι χημικώς μη ισοδύναμα. Ως εκ τούτου, συντονίζονται σε διαφορετικές συχνότητες και ακόμα, σχάζει το ένα το άλλο.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τα τρία Η του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εποξειδίου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εμφανίζονται ως διπλές των διπλών.</a:t>
            </a:r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966617"/>
              </p:ext>
            </p:extLst>
          </p:nvPr>
        </p:nvGraphicFramePr>
        <p:xfrm>
          <a:off x="10399713" y="258763"/>
          <a:ext cx="1311275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24" name="CS ChemDraw Drawing" r:id="rId3" imgW="772349" imgH="738958" progId="ChemDraw.Document.6.0">
                  <p:embed/>
                </p:oleObj>
              </mc:Choice>
              <mc:Fallback>
                <p:oleObj name="CS ChemDraw Drawing" r:id="rId3" imgW="772349" imgH="738958" progId="ChemDraw.Document.6.0">
                  <p:embed/>
                  <p:pic>
                    <p:nvPicPr>
                      <p:cNvPr id="4" name="Αντικείμενο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99713" y="258763"/>
                        <a:ext cx="1311275" cy="1250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Αντικείμενο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050380"/>
              </p:ext>
            </p:extLst>
          </p:nvPr>
        </p:nvGraphicFramePr>
        <p:xfrm>
          <a:off x="1590676" y="2054759"/>
          <a:ext cx="2714625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25" name="CS ChemDraw Drawing" r:id="rId5" imgW="1629333" imgH="1719262" progId="ChemDraw.Document.6.0">
                  <p:embed/>
                </p:oleObj>
              </mc:Choice>
              <mc:Fallback>
                <p:oleObj name="CS ChemDraw Drawing" r:id="rId5" imgW="1629333" imgH="171926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676" y="2054759"/>
                        <a:ext cx="2714625" cy="286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Αντικείμενο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607184"/>
              </p:ext>
            </p:extLst>
          </p:nvPr>
        </p:nvGraphicFramePr>
        <p:xfrm>
          <a:off x="8026020" y="1913912"/>
          <a:ext cx="2576512" cy="2796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26" name="CS ChemDraw Drawing" r:id="rId7" imgW="1745015" imgH="1894514" progId="ChemDraw.Document.6.0">
                  <p:embed/>
                </p:oleObj>
              </mc:Choice>
              <mc:Fallback>
                <p:oleObj name="CS ChemDraw Drawing" r:id="rId7" imgW="1745015" imgH="189451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26020" y="1913912"/>
                        <a:ext cx="2576512" cy="2796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Αντικείμενο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751680"/>
              </p:ext>
            </p:extLst>
          </p:nvPr>
        </p:nvGraphicFramePr>
        <p:xfrm>
          <a:off x="4564825" y="2054759"/>
          <a:ext cx="2574925" cy="283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27" name="CS ChemDraw Drawing" r:id="rId9" imgW="1700784" imgH="1871488" progId="ChemDraw.Document.6.0">
                  <p:embed/>
                </p:oleObj>
              </mc:Choice>
              <mc:Fallback>
                <p:oleObj name="CS ChemDraw Drawing" r:id="rId9" imgW="1700784" imgH="187148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64825" y="2054759"/>
                        <a:ext cx="2574925" cy="283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Εικόνα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02929" y="5241607"/>
            <a:ext cx="1914525" cy="149542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58372" y="4981881"/>
            <a:ext cx="1323975" cy="1762125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24175" y="4710798"/>
            <a:ext cx="103822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0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173398" y="4885227"/>
                <a:ext cx="11933257" cy="792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90000"/>
                  </a:lnSpc>
                </a:pPr>
                <a:endParaRPr lang="el-G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90000"/>
                  </a:lnSpc>
                </a:pP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Βαθμός ακορεστότητας: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l-G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𝛼𝜌𝜄𝜃𝜇</m:t>
                            </m:r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ό</m:t>
                            </m:r>
                            <m:r>
                              <a:rPr lang="el-G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𝜍</m:t>
                            </m:r>
                            <m:r>
                              <a:rPr lang="el-GR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+2 −(</m:t>
                        </m:r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𝛼𝜌𝜄𝜃𝜇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ό</m:t>
                        </m:r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𝜍</m:t>
                        </m:r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Η</m:t>
                        </m:r>
                        <m:r>
                          <a:rPr lang="el-GR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+2 −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l-G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98" y="4885227"/>
                <a:ext cx="11933257" cy="792076"/>
              </a:xfrm>
              <a:prstGeom prst="rect">
                <a:avLst/>
              </a:prstGeom>
              <a:blipFill>
                <a:blip r:embed="rId2"/>
                <a:stretch>
                  <a:fillRect l="-511" b="-46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Ορθογώνιο 6"/>
          <p:cNvSpPr/>
          <p:nvPr/>
        </p:nvSpPr>
        <p:spPr>
          <a:xfrm>
            <a:off x="890441" y="171931"/>
            <a:ext cx="18352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ΦΑΣΜΑ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>
              <a:lnSpc>
                <a:spcPct val="90000"/>
              </a:lnSpc>
            </a:pPr>
            <a:endParaRPr lang="el-G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Μ.Τ. 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038" y="171931"/>
            <a:ext cx="6828617" cy="4777304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173398" y="1149122"/>
            <a:ext cx="551116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3.42 ppm (dd, J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12 Hz, J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8 Hz, 1H)</a:t>
            </a: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3.33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 (dd, J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12 Hz, J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8 Hz, 1H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9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3.42 ppm (dd, J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12 Hz, J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8 Hz, 1H)</a:t>
            </a:r>
            <a:endParaRPr lang="el-GR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3.29 – 3.25 ppm (m, 1H)</a:t>
            </a: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2.95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 (dd, J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Hz, 1H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2.67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 (dd, J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Hz, J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Hz, 1H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90000"/>
              </a:lnSpc>
            </a:pP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53.3, 48.5, 32.8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12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209550" y="214222"/>
            <a:ext cx="116109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μόριο έχει έναν βαθμό ακορεστότητας, ο οποίος μπορεί να αντιστοιχεί: σε έναν διπλό δεσμό ή έναν δακτύλιο.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Στο φάσμα παρατηρούμε 5 σήματα </a:t>
            </a:r>
            <a:r>
              <a:rPr lang="el-GR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–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NMR,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συνεπώς υπάρχουν 5 διακριτά (μη ισοδύναμα) Η.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Δεν υπάρχει απορρόφηση στην περιοχή 5.0-5.5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επομένως στο μόριο </a:t>
            </a:r>
            <a:r>
              <a:rPr lang="el-GR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δεν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υπάρχει διπλός δεσμός. 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Συνεπώς ο βαθμός ακορεστότητας οφείλεται στην ύπαρξη δακτυλίου.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Παρατηρήστε ότι, και τα 5 σήματα βρίσκονται στην περιοχή ~2.5 – 3.5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περιοχή χαμηλότερου πεδίου </a:t>
            </a:r>
            <a:r>
              <a:rPr lang="el-G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απ΄ότι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των κλασσικών αλειφατικών Η.</a:t>
            </a:r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614905"/>
              </p:ext>
            </p:extLst>
          </p:nvPr>
        </p:nvGraphicFramePr>
        <p:xfrm>
          <a:off x="4367100" y="3755712"/>
          <a:ext cx="3295874" cy="1189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5" name="CS ChemDraw Drawing" r:id="rId3" imgW="1769258" imgH="638327" progId="ChemDraw.Document.6.0">
                  <p:embed/>
                </p:oleObj>
              </mc:Choice>
              <mc:Fallback>
                <p:oleObj name="CS ChemDraw Drawing" r:id="rId3" imgW="1769258" imgH="63832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7100" y="3755712"/>
                        <a:ext cx="3295874" cy="1189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Ορθογώνιο 6"/>
          <p:cNvSpPr/>
          <p:nvPr/>
        </p:nvSpPr>
        <p:spPr>
          <a:xfrm>
            <a:off x="1846466" y="4199698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Πιθανές δομές: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374904" y="5232305"/>
            <a:ext cx="1157630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 δομές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απορρίπτονται δεδομένου ότι και στις δύο δομές υπάρχουν αλειφατικά υδρογόνα τα οποία θα απορροφούσαν στο φάσμα στην περιοχή ~0.8-1.2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ppm.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Αντίθετα, στην δομή Α τα Η όλων των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έχουν ως υποκαταστάτες ηλεκτραρνητικά άτομα, ώστε να συντονίζονται σε περιοχές χαμηλότερου πεδίου </a:t>
            </a:r>
            <a:r>
              <a:rPr lang="el-G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απ΄ότι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τα αλειφατικά.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6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118872" y="1583849"/>
            <a:ext cx="11576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μόριο διαθέτει έναν ασύμμετρο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(υποδεικνύεται με *). Είναι ασύμμετρος γιατί έχει 4 διαφορετικούς υποκαταστάτες (δεν υπάρχει στοιχείο συμμετρίας).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Αποτέλεσμα της χειρομορφίας είναι όλα τα άτομα Η να είναι χημικώς μη ισοδύναμα μεταξύ τους. Συντονίζονται σε διαφορετικές συχνότητες.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Ειδικότερα τα ζεύγη Η – </a:t>
            </a:r>
            <a:r>
              <a:rPr lang="el-GR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l-GR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ναι μεν βρίσκονται στο ίδιο άτομο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ωστόσο, είναι χημικώς μη ισοδύναμα.</a:t>
            </a: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Πρωτόνια πάνω σε ίδιο άνθρακα, που μεταξύ τους δεν είναι ισοδύναμα, ονομάζομαι δίδυμα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geminal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και μεταξύ τους σχάζονται με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~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-15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971929"/>
              </p:ext>
            </p:extLst>
          </p:nvPr>
        </p:nvGraphicFramePr>
        <p:xfrm>
          <a:off x="4035997" y="139636"/>
          <a:ext cx="2933691" cy="1039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6" name="CS ChemDraw Drawing" r:id="rId3" imgW="1575745" imgH="559016" progId="ChemDraw.Document.6.0">
                  <p:embed/>
                </p:oleObj>
              </mc:Choice>
              <mc:Fallback>
                <p:oleObj name="CS ChemDraw Drawing" r:id="rId3" imgW="1575745" imgH="55901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5997" y="139636"/>
                        <a:ext cx="2933691" cy="1039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064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8613</TotalTime>
  <Words>2182</Words>
  <Application>Microsoft Office PowerPoint</Application>
  <PresentationFormat>Ευρεία οθόνη</PresentationFormat>
  <Paragraphs>232</Paragraphs>
  <Slides>29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Times New Roman</vt:lpstr>
      <vt:lpstr>Θέμα του Office</vt:lpstr>
      <vt:lpstr>CS ChemDraw Drawing</vt:lpstr>
      <vt:lpstr>Πυρηνικός Μαγνητικός Συντονισμός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ΕΡΓΑΣΤΗΡΙΑΚΗ ΚΑΙ ΧΗΜΙΚΗ ΑΣΦΑΛΕΙΑ</dc:title>
  <dc:creator>marios kidonakis</dc:creator>
  <cp:lastModifiedBy>marios kidonakis</cp:lastModifiedBy>
  <cp:revision>1150</cp:revision>
  <dcterms:created xsi:type="dcterms:W3CDTF">2019-11-09T19:19:36Z</dcterms:created>
  <dcterms:modified xsi:type="dcterms:W3CDTF">2020-05-11T11:50:54Z</dcterms:modified>
</cp:coreProperties>
</file>