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2" r:id="rId5"/>
    <p:sldId id="259" r:id="rId6"/>
    <p:sldId id="265" r:id="rId7"/>
    <p:sldId id="263" r:id="rId8"/>
    <p:sldId id="266" r:id="rId9"/>
    <p:sldId id="264" r:id="rId10"/>
    <p:sldId id="267" r:id="rId11"/>
    <p:sldId id="260" r:id="rId12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102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996258-DD10-4C19-ADCC-FED5B272D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DE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EBA09702-7A66-4E34-A142-0735EFCCC0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DE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AB9F554-54F8-4B97-85FE-3A9C6CD67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33E7C-3848-4C63-9B99-DE3E7B74D523}" type="datetimeFigureOut">
              <a:rPr lang="en-DE" smtClean="0"/>
              <a:t>25/02/2026</a:t>
            </a:fld>
            <a:endParaRPr lang="en-DE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5A8253D-567A-49E6-8113-9E7F1BE6F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3F82C36-1EC8-43B6-B070-F63AB933B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D9730-5991-4CD2-AFC4-99150D5B0F3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70673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A38665-CF70-43F6-892E-710C7CB19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DE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418DBA0-319A-4B7D-A431-843FF80585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DE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9E8FBFF-A644-4E52-B48F-58B652AB4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33E7C-3848-4C63-9B99-DE3E7B74D523}" type="datetimeFigureOut">
              <a:rPr lang="en-DE" smtClean="0"/>
              <a:t>25/02/2026</a:t>
            </a:fld>
            <a:endParaRPr lang="en-DE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DDBE37D-000F-44DB-996B-66A0F1772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427C21B-3F74-44E0-B021-C689E1C94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D9730-5991-4CD2-AFC4-99150D5B0F3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61500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32E91173-9D67-45E5-A75C-18161D4106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DE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AC93731-4536-440A-BE2B-8E0AA3ED20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DE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B87DF3B-0702-45F3-A8B4-409EDD6B1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33E7C-3848-4C63-9B99-DE3E7B74D523}" type="datetimeFigureOut">
              <a:rPr lang="en-DE" smtClean="0"/>
              <a:t>25/02/2026</a:t>
            </a:fld>
            <a:endParaRPr lang="en-DE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A562AF7-7069-4CA9-AB2D-7844B0CC2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50475BF-1CB5-4F45-BC82-9FF2D5AA3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D9730-5991-4CD2-AFC4-99150D5B0F3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65967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2C646C-7A08-4A15-AF68-2D3F1C5F7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DE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CEB9FCB-D1C4-46A9-8A62-1480DB39E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DE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6C40BA0-189A-4C61-A769-406FC1171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33E7C-3848-4C63-9B99-DE3E7B74D523}" type="datetimeFigureOut">
              <a:rPr lang="en-DE" smtClean="0"/>
              <a:t>25/02/2026</a:t>
            </a:fld>
            <a:endParaRPr lang="en-DE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E7124BC-9CA4-48AE-964B-36925700B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40DA0DA-13E8-4438-B0E5-9CE6D9388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D9730-5991-4CD2-AFC4-99150D5B0F3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15731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150F7EC-9433-494D-B8AD-6803801B2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DE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EF17370-7DA4-4F2D-A942-A638049A0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8CF89FC-1D67-45A6-882A-D1F8F0DED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33E7C-3848-4C63-9B99-DE3E7B74D523}" type="datetimeFigureOut">
              <a:rPr lang="en-DE" smtClean="0"/>
              <a:t>25/02/2026</a:t>
            </a:fld>
            <a:endParaRPr lang="en-DE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F210461-9CBE-487F-B107-EFFD7C4EA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6501F35-CF0C-468C-93A1-9E595B2DA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D9730-5991-4CD2-AFC4-99150D5B0F3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9965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E32E978-8E13-40DF-B166-0542B81A1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DE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345E321-7446-4172-86D0-C04E56B8D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DE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7BD8CD6-59E9-4972-B358-133792902D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DE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88811B8-F950-4E3F-A334-A43708333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33E7C-3848-4C63-9B99-DE3E7B74D523}" type="datetimeFigureOut">
              <a:rPr lang="en-DE" smtClean="0"/>
              <a:t>25/02/2026</a:t>
            </a:fld>
            <a:endParaRPr lang="en-DE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9D512BE-29A5-47D6-81C1-9868FC3B3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C8CDD36-77CE-43C7-84ED-076D614F4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D9730-5991-4CD2-AFC4-99150D5B0F3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95667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E74766-6F43-4E17-8B4B-FD60B3B89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DE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0FC0ED8-F96A-495F-B5B4-3A55778AD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7EB7705-FF1A-46F2-BF17-B95E85BA58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DE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9A4CBD0C-EFF3-48C7-AF3F-C194412AC2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64C41A05-4009-4B0A-AFCC-CFB2CB5D13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DE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26641B3B-1352-44B1-AF07-D79F3EEC4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33E7C-3848-4C63-9B99-DE3E7B74D523}" type="datetimeFigureOut">
              <a:rPr lang="en-DE" smtClean="0"/>
              <a:t>25/02/2026</a:t>
            </a:fld>
            <a:endParaRPr lang="en-DE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0A030A61-A479-4749-A3D0-36BDE61CA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66D756E0-784E-49EC-A647-F49CC2AC6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D9730-5991-4CD2-AFC4-99150D5B0F3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0107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BB7E6B-80A9-4FEF-8C8D-58EB50DE3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DE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09D3EF8A-B784-4BD2-8734-471CA55C5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33E7C-3848-4C63-9B99-DE3E7B74D523}" type="datetimeFigureOut">
              <a:rPr lang="en-DE" smtClean="0"/>
              <a:t>25/02/2026</a:t>
            </a:fld>
            <a:endParaRPr lang="en-DE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4A9E312-3D1E-4C16-BAEC-33AA80058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D1795AC8-D59D-4786-B36D-D496446CB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D9730-5991-4CD2-AFC4-99150D5B0F3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48882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41648052-DCD5-4DEA-8BD8-3BE7452CD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33E7C-3848-4C63-9B99-DE3E7B74D523}" type="datetimeFigureOut">
              <a:rPr lang="en-DE" smtClean="0"/>
              <a:t>25/02/2026</a:t>
            </a:fld>
            <a:endParaRPr lang="en-DE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87DB1383-D220-40CE-A3BE-7C0495C71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31D2003-F215-40B9-8EEA-B2F9CC74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D9730-5991-4CD2-AFC4-99150D5B0F3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5498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F232FD-D7EE-4520-AFFE-8F37B23C5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DE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933D1E7-9E12-402A-A62E-39543CF1F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DE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431DCE6-D3BB-41EE-9067-22B765859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8C58650-8642-4EE2-AE9B-C015A4648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33E7C-3848-4C63-9B99-DE3E7B74D523}" type="datetimeFigureOut">
              <a:rPr lang="en-DE" smtClean="0"/>
              <a:t>25/02/2026</a:t>
            </a:fld>
            <a:endParaRPr lang="en-DE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EFDF012-5E83-4FB6-8AF2-BDA617F08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011DD48-7799-41E2-9673-0ACE0D6F6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D9730-5991-4CD2-AFC4-99150D5B0F3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02522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75BA9C-7D94-4C4A-9A3B-A1360A954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DE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8CE602D8-5470-4701-8668-F8F9E09229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E601107-F7C6-4557-9DFE-58EB08AFBD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B5A93E0-7148-4AD6-9E60-6EF980174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33E7C-3848-4C63-9B99-DE3E7B74D523}" type="datetimeFigureOut">
              <a:rPr lang="en-DE" smtClean="0"/>
              <a:t>25/02/2026</a:t>
            </a:fld>
            <a:endParaRPr lang="en-DE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9F99D7A-8D19-4107-8BF0-6A970F043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663543D-F024-4AD7-B3FF-EC1282622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D9730-5991-4CD2-AFC4-99150D5B0F3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96018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2B5C4BD6-AA46-4359-94C9-D75E19AC8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DE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674270A-A231-4B28-889C-5F82C4AC3A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DE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1E74DC1-17D5-4DF5-92A7-8018216B4E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33E7C-3848-4C63-9B99-DE3E7B74D523}" type="datetimeFigureOut">
              <a:rPr lang="en-DE" smtClean="0"/>
              <a:t>25/02/2026</a:t>
            </a:fld>
            <a:endParaRPr lang="en-DE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5F6B3FE-5678-4248-B603-6CAC8DB245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FC64F56-208E-41BD-AD7E-D349269AF3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D9730-5991-4CD2-AFC4-99150D5B0F3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69860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8DE1E59-639F-4E0D-9213-9C637C95B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Linux </a:t>
            </a:r>
            <a:r>
              <a:rPr lang="en-US" sz="2800" dirty="0">
                <a:solidFill>
                  <a:srgbClr val="C00000"/>
                </a:solidFill>
              </a:rPr>
              <a:t>(</a:t>
            </a:r>
            <a:r>
              <a:rPr lang="el-GR" sz="2800" dirty="0">
                <a:solidFill>
                  <a:srgbClr val="C00000"/>
                </a:solidFill>
              </a:rPr>
              <a:t>διαφορά μεταξύ μικρών και κεφαλαίων χαρακτήρων</a:t>
            </a:r>
            <a:r>
              <a:rPr lang="en-US" sz="2800" dirty="0">
                <a:solidFill>
                  <a:srgbClr val="C00000"/>
                </a:solidFill>
              </a:rPr>
              <a:t>)</a:t>
            </a:r>
            <a:endParaRPr lang="en-DE" dirty="0">
              <a:solidFill>
                <a:srgbClr val="C0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40E0F6F-8558-4D52-9C5A-8D6274FE2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598718" cy="4351338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pwd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passwd</a:t>
            </a:r>
          </a:p>
          <a:p>
            <a:pPr marL="0" indent="0">
              <a:buNone/>
            </a:pPr>
            <a:r>
              <a:rPr lang="en-US" dirty="0"/>
              <a:t>who</a:t>
            </a:r>
          </a:p>
          <a:p>
            <a:pPr marL="0" indent="0">
              <a:buNone/>
            </a:pPr>
            <a:r>
              <a:rPr lang="en-US" dirty="0" err="1"/>
              <a:t>mkdir</a:t>
            </a:r>
            <a:r>
              <a:rPr lang="en-US" dirty="0"/>
              <a:t> </a:t>
            </a:r>
            <a:r>
              <a:rPr lang="en-US" dirty="0" err="1"/>
              <a:t>directory_name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Touch </a:t>
            </a:r>
            <a:r>
              <a:rPr lang="en-US" dirty="0" err="1"/>
              <a:t>file_name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cat </a:t>
            </a:r>
            <a:r>
              <a:rPr lang="en-US" dirty="0" err="1"/>
              <a:t>file_name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cd </a:t>
            </a:r>
            <a:r>
              <a:rPr lang="en-US" dirty="0" err="1"/>
              <a:t>directory_name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cp file1 file 2</a:t>
            </a:r>
          </a:p>
          <a:p>
            <a:pPr marL="0" indent="0">
              <a:buNone/>
            </a:pPr>
            <a:r>
              <a:rPr lang="en-US" dirty="0"/>
              <a:t>cd ..</a:t>
            </a:r>
          </a:p>
          <a:p>
            <a:pPr marL="0" indent="0">
              <a:buNone/>
            </a:pPr>
            <a:r>
              <a:rPr lang="en-US" dirty="0"/>
              <a:t>cd</a:t>
            </a:r>
          </a:p>
          <a:p>
            <a:pPr marL="0" indent="0">
              <a:buNone/>
            </a:pPr>
            <a:endParaRPr lang="en-DE" dirty="0"/>
          </a:p>
        </p:txBody>
      </p:sp>
      <p:sp>
        <p:nvSpPr>
          <p:cNvPr id="4" name="Θέση περιεχομένου 2">
            <a:extLst>
              <a:ext uri="{FF2B5EF4-FFF2-40B4-BE49-F238E27FC236}">
                <a16:creationId xmlns:a16="http://schemas.microsoft.com/office/drawing/2014/main" id="{D4A56420-51ED-4FB6-87B8-62184FC2CA9D}"/>
              </a:ext>
            </a:extLst>
          </p:cNvPr>
          <p:cNvSpPr txBox="1">
            <a:spLocks/>
          </p:cNvSpPr>
          <p:nvPr/>
        </p:nvSpPr>
        <p:spPr>
          <a:xfrm>
            <a:off x="4585855" y="1825625"/>
            <a:ext cx="3280063" cy="435133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date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chmod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diff file1 file2 &gt; file3</a:t>
            </a:r>
            <a:endParaRPr lang="el-G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cp file1 file2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mv file1 file2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ls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ls –al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rm -i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DE" dirty="0"/>
          </a:p>
        </p:txBody>
      </p:sp>
      <p:sp>
        <p:nvSpPr>
          <p:cNvPr id="5" name="Θέση περιεχομένου 2">
            <a:extLst>
              <a:ext uri="{FF2B5EF4-FFF2-40B4-BE49-F238E27FC236}">
                <a16:creationId xmlns:a16="http://schemas.microsoft.com/office/drawing/2014/main" id="{B53577F1-D268-4CC2-889F-2525B86E3289}"/>
              </a:ext>
            </a:extLst>
          </p:cNvPr>
          <p:cNvSpPr txBox="1">
            <a:spLocks/>
          </p:cNvSpPr>
          <p:nvPr/>
        </p:nvSpPr>
        <p:spPr>
          <a:xfrm>
            <a:off x="8014855" y="1826202"/>
            <a:ext cx="3460173" cy="435133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ps</a:t>
            </a:r>
            <a:r>
              <a:rPr lang="en-US" dirty="0"/>
              <a:t> –u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echo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./file_2_execute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rmdir</a:t>
            </a:r>
            <a:r>
              <a:rPr lang="en-US" dirty="0"/>
              <a:t> </a:t>
            </a:r>
            <a:r>
              <a:rPr lang="en-US" dirty="0" err="1"/>
              <a:t>dirname</a:t>
            </a:r>
            <a:r>
              <a:rPr lang="en-US" dirty="0"/>
              <a:t>/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man </a:t>
            </a:r>
            <a:r>
              <a:rPr lang="en-US" dirty="0" err="1"/>
              <a:t>command_name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898204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F5ADE2-3DFB-487C-A4D9-F828FC6F8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650" y="365125"/>
            <a:ext cx="8496300" cy="1325563"/>
          </a:xfrm>
        </p:spPr>
        <p:txBody>
          <a:bodyPr>
            <a:normAutofit/>
          </a:bodyPr>
          <a:lstStyle/>
          <a:p>
            <a:r>
              <a:rPr lang="en-US" dirty="0"/>
              <a:t>Fortran – </a:t>
            </a:r>
            <a:r>
              <a:rPr lang="el-GR" dirty="0"/>
              <a:t>συναρτήσεις</a:t>
            </a:r>
            <a:endParaRPr lang="en-DE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5C7032CD-0F24-4DFF-91F2-3F9860B127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254" y="0"/>
            <a:ext cx="3829196" cy="6753311"/>
          </a:xfrm>
          <a:prstGeom prst="rect">
            <a:avLst/>
          </a:prstGeom>
        </p:spPr>
      </p:pic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5E7C0F77-1E03-4E73-8723-5BDB8B0DF6D4}"/>
              </a:ext>
            </a:extLst>
          </p:cNvPr>
          <p:cNvSpPr/>
          <p:nvPr/>
        </p:nvSpPr>
        <p:spPr>
          <a:xfrm>
            <a:off x="590550" y="1594148"/>
            <a:ext cx="61341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Μιά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συνάρτηση (</a:t>
            </a:r>
            <a:r>
              <a:rPr lang="el-GR" sz="24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function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) γράφεται στο τέλος του προγράμματος πριν το END </a:t>
            </a:r>
            <a:r>
              <a:rPr lang="el-GR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εισαγώμενη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εκεί με την εντολή </a:t>
            </a: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CONTAINS</a:t>
            </a:r>
            <a:endParaRPr lang="en-US" sz="24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US" sz="24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l-GR" sz="2400" dirty="0"/>
              <a:t>Μια συνάρτηση χρησιμοποιείται στο κυρίως πρόγραμμα με το όνομά της </a:t>
            </a:r>
            <a:endParaRPr lang="en-US" sz="2400" dirty="0"/>
          </a:p>
          <a:p>
            <a:endParaRPr lang="el-GR" sz="2400" dirty="0"/>
          </a:p>
          <a:p>
            <a:r>
              <a:rPr lang="el-GR" sz="2400" dirty="0"/>
              <a:t>Μεταβλητές που ορίζονται στο κύριο πρόγραμμα παραμένουν ορισμένες και στις εσωτερικές διεργασίες εκτός αν </a:t>
            </a:r>
            <a:r>
              <a:rPr lang="el-GR" sz="2400" dirty="0" err="1"/>
              <a:t>ξαναοριστούν</a:t>
            </a:r>
            <a:r>
              <a:rPr lang="el-GR" sz="2400" dirty="0"/>
              <a:t> εκεί. Καλό είναι να </a:t>
            </a:r>
            <a:r>
              <a:rPr lang="el-GR" sz="2400" dirty="0" err="1"/>
              <a:t>ξαναορίζουμε</a:t>
            </a:r>
            <a:r>
              <a:rPr lang="el-GR" sz="2400" dirty="0"/>
              <a:t> όλες τις μεταβλητές σε κάθε </a:t>
            </a:r>
            <a:r>
              <a:rPr lang="el-GR" sz="2400" dirty="0" err="1"/>
              <a:t>υποπρόγραμμα</a:t>
            </a:r>
            <a:r>
              <a:rPr lang="el-GR" sz="2400" dirty="0"/>
              <a:t> για αποφυγή λαθών. </a:t>
            </a: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endParaRPr lang="en-DE" sz="2400" dirty="0"/>
          </a:p>
        </p:txBody>
      </p:sp>
    </p:spTree>
    <p:extLst>
      <p:ext uri="{BB962C8B-B14F-4D97-AF65-F5344CB8AC3E}">
        <p14:creationId xmlns:p14="http://schemas.microsoft.com/office/powerpoint/2010/main" val="4023079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1476337-BFD4-48CF-9EE5-D0ACF380E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Πως τρέχω ένα πρόγραμμα </a:t>
            </a:r>
            <a:r>
              <a:rPr lang="en-US" dirty="0" err="1"/>
              <a:t>fortran</a:t>
            </a:r>
            <a:endParaRPr lang="en-DE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267D592-3054-4651-A3D4-EFA0A17FF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file.f90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f90</a:t>
            </a:r>
            <a:r>
              <a:rPr lang="en-US" dirty="0"/>
              <a:t> file.f90  (compilation)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l-GR" dirty="0"/>
              <a:t>Αν χωρίς λάθη δημιουργείται το εκτελέσιμο </a:t>
            </a:r>
            <a:r>
              <a:rPr lang="en-US" dirty="0" err="1">
                <a:solidFill>
                  <a:srgbClr val="C00000"/>
                </a:solidFill>
              </a:rPr>
              <a:t>a.out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>
                <a:solidFill>
                  <a:srgbClr val="C00000"/>
                </a:solidFill>
              </a:rPr>
              <a:t>./</a:t>
            </a:r>
            <a:r>
              <a:rPr lang="en-US" dirty="0" err="1">
                <a:solidFill>
                  <a:srgbClr val="C00000"/>
                </a:solidFill>
              </a:rPr>
              <a:t>a.out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l-GR" dirty="0"/>
              <a:t>τρέχει το εκτελέσιμο</a:t>
            </a:r>
            <a:endParaRPr lang="en-US" dirty="0"/>
          </a:p>
          <a:p>
            <a:pPr marL="0" indent="0">
              <a:buNone/>
            </a:pP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844584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6CC636-7C19-4D2D-ADFD-5ED0C67E2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 </a:t>
            </a:r>
            <a:r>
              <a:rPr lang="en-GB" i="1" dirty="0"/>
              <a:t>filename </a:t>
            </a:r>
            <a:br>
              <a:rPr lang="en-GB" i="1" dirty="0"/>
            </a:br>
            <a:endParaRPr lang="en-DE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29A6561-8BDA-4EA6-868B-81C08654B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728" y="1537854"/>
            <a:ext cx="10515600" cy="5122719"/>
          </a:xfrm>
        </p:spPr>
        <p:txBody>
          <a:bodyPr>
            <a:normAutofit/>
          </a:bodyPr>
          <a:lstStyle/>
          <a:p>
            <a:pPr marL="363538" indent="-363538">
              <a:buNone/>
            </a:pPr>
            <a:r>
              <a:rPr lang="el-GR" sz="1400" dirty="0"/>
              <a:t>$ </a:t>
            </a:r>
            <a:r>
              <a:rPr lang="en-US" sz="1400" dirty="0"/>
              <a:t>	</a:t>
            </a:r>
            <a:r>
              <a:rPr lang="el-GR" sz="1400" dirty="0"/>
              <a:t>μετάβαση στην τελευταία στήλη της γραμμής που βρισκόμαστε. </a:t>
            </a:r>
          </a:p>
          <a:p>
            <a:pPr marL="363538" indent="-363538">
              <a:buNone/>
            </a:pPr>
            <a:r>
              <a:rPr lang="el-GR" sz="1400" b="1" dirty="0"/>
              <a:t>0 </a:t>
            </a:r>
            <a:r>
              <a:rPr lang="en-US" sz="1400" b="1" dirty="0"/>
              <a:t>	</a:t>
            </a:r>
            <a:r>
              <a:rPr lang="el-GR" sz="1400" b="1" dirty="0"/>
              <a:t>μετάβαση στην πρώτη στήλη της γραμμής που βρισκόμαστε. </a:t>
            </a:r>
            <a:endParaRPr lang="en-US" sz="1400" b="1" dirty="0"/>
          </a:p>
          <a:p>
            <a:pPr marL="363538" indent="-363538">
              <a:buNone/>
            </a:pPr>
            <a:r>
              <a:rPr lang="el-GR" sz="1400" b="1" dirty="0"/>
              <a:t>G </a:t>
            </a:r>
            <a:r>
              <a:rPr lang="en-US" sz="1400" b="1" dirty="0"/>
              <a:t>	</a:t>
            </a:r>
            <a:r>
              <a:rPr lang="el-GR" sz="1400" b="1" dirty="0"/>
              <a:t>μετάβαση στην τελευταία γραμμή του αρχείου. </a:t>
            </a:r>
            <a:endParaRPr lang="en-US" sz="1400" b="1" dirty="0"/>
          </a:p>
          <a:p>
            <a:pPr marL="363538" indent="-363538">
              <a:buNone/>
            </a:pPr>
            <a:r>
              <a:rPr lang="el-GR" sz="1400" b="1" dirty="0"/>
              <a:t>i </a:t>
            </a:r>
            <a:r>
              <a:rPr lang="en-US" sz="1400" b="1" dirty="0"/>
              <a:t>	</a:t>
            </a:r>
            <a:r>
              <a:rPr lang="el-GR" sz="1400" b="1" dirty="0"/>
              <a:t>ξεκινάει την εισαγωγή του κειμένου από τον χαρακτήρα που βρίσκεται ακριβώς κάτω από τον κέρσορα. </a:t>
            </a:r>
          </a:p>
          <a:p>
            <a:pPr marL="363538" indent="-363538">
              <a:buNone/>
            </a:pPr>
            <a:r>
              <a:rPr lang="el-GR" sz="1400" dirty="0"/>
              <a:t>I </a:t>
            </a:r>
            <a:r>
              <a:rPr lang="en-US" sz="1400" dirty="0"/>
              <a:t>	</a:t>
            </a:r>
            <a:r>
              <a:rPr lang="el-GR" sz="1400" dirty="0"/>
              <a:t>ξεκινά την εισαγωγή του κειμένου από την αρχή της γραμμής στην οποία βρίσκεται ο κέρσορας. </a:t>
            </a:r>
          </a:p>
          <a:p>
            <a:pPr marL="363538" indent="-363538">
              <a:buNone/>
            </a:pPr>
            <a:r>
              <a:rPr lang="el-GR" sz="1400" dirty="0"/>
              <a:t>a </a:t>
            </a:r>
            <a:r>
              <a:rPr lang="en-US" sz="1400" dirty="0"/>
              <a:t>	</a:t>
            </a:r>
            <a:r>
              <a:rPr lang="el-GR" sz="1400" dirty="0"/>
              <a:t>ξεκινά την εισαγωγή κειμένου από τον επόμενο χαρακτήρα από εκεί που βρίσκεται ο κέρσορας. </a:t>
            </a:r>
          </a:p>
          <a:p>
            <a:pPr marL="363538" indent="-363538">
              <a:buNone/>
            </a:pPr>
            <a:r>
              <a:rPr lang="el-GR" sz="1400" dirty="0"/>
              <a:t>Α </a:t>
            </a:r>
            <a:r>
              <a:rPr lang="en-US" sz="1400" dirty="0"/>
              <a:t>	</a:t>
            </a:r>
            <a:r>
              <a:rPr lang="el-GR" sz="1400" dirty="0"/>
              <a:t>ξεκινά την εισαγωγή του κειμένου από το τέλος της τρέχουσας γραμμής.</a:t>
            </a:r>
            <a:endParaRPr lang="en-US" sz="1400" dirty="0"/>
          </a:p>
          <a:p>
            <a:pPr marL="363538" indent="-363538">
              <a:buNone/>
            </a:pPr>
            <a:r>
              <a:rPr lang="el-GR" sz="1400" dirty="0"/>
              <a:t>r </a:t>
            </a:r>
            <a:r>
              <a:rPr lang="en-US" sz="1400" dirty="0"/>
              <a:t>	</a:t>
            </a:r>
            <a:r>
              <a:rPr lang="el-GR" sz="1400" dirty="0"/>
              <a:t>αντικατάσταση του χαρακτήρα κάτω από τον κέρσορα με τον επόμενο χαρακτήρα που </a:t>
            </a:r>
            <a:r>
              <a:rPr lang="el-GR" sz="1400" dirty="0" err="1"/>
              <a:t>πληκρολογείται</a:t>
            </a:r>
            <a:r>
              <a:rPr lang="el-GR" sz="1400" dirty="0"/>
              <a:t>. </a:t>
            </a:r>
          </a:p>
          <a:p>
            <a:pPr marL="363538" indent="-363538">
              <a:buNone/>
            </a:pPr>
            <a:r>
              <a:rPr lang="el-GR" sz="1400" dirty="0"/>
              <a:t>R </a:t>
            </a:r>
            <a:r>
              <a:rPr lang="en-US" sz="1400" dirty="0"/>
              <a:t>	</a:t>
            </a:r>
            <a:r>
              <a:rPr lang="el-GR" sz="1400" dirty="0"/>
              <a:t>αντικαθιστά χαρακτήρες μέχρι να πατήσουμε </a:t>
            </a:r>
            <a:r>
              <a:rPr lang="el-GR" sz="1400" dirty="0" err="1"/>
              <a:t>Esc</a:t>
            </a:r>
            <a:r>
              <a:rPr lang="el-GR" sz="1400" dirty="0"/>
              <a:t>.</a:t>
            </a:r>
            <a:endParaRPr lang="en-US" sz="1400" dirty="0"/>
          </a:p>
          <a:p>
            <a:pPr marL="363538" indent="-363538">
              <a:buNone/>
            </a:pPr>
            <a:r>
              <a:rPr lang="el-GR" sz="1400" dirty="0"/>
              <a:t>ο </a:t>
            </a:r>
            <a:r>
              <a:rPr lang="en-US" sz="1400" dirty="0"/>
              <a:t>	</a:t>
            </a:r>
            <a:r>
              <a:rPr lang="el-GR" sz="1400" dirty="0"/>
              <a:t>εισάγει μια καινούρια γραμμή κάτω από την γραμμή που βρίσκεται ο κέρσορας και ξεκινά την εισαγωγή κειμένου από εκεί. </a:t>
            </a:r>
          </a:p>
          <a:p>
            <a:pPr marL="363538" indent="-363538">
              <a:buNone/>
            </a:pPr>
            <a:r>
              <a:rPr lang="el-GR" sz="1400" dirty="0"/>
              <a:t>Ο </a:t>
            </a:r>
            <a:r>
              <a:rPr lang="en-US" sz="1400" dirty="0"/>
              <a:t>	</a:t>
            </a:r>
            <a:r>
              <a:rPr lang="el-GR" sz="1400" dirty="0"/>
              <a:t>εισάγει μια καινούρια γραμμή πάνω από την γραμμή που βρίσκεται ο κέρσορας και ξεκινά την εισαγωγή του κειμένου από εκεί. </a:t>
            </a:r>
          </a:p>
          <a:p>
            <a:pPr marL="363538" indent="-363538">
              <a:buNone/>
            </a:pPr>
            <a:r>
              <a:rPr lang="el-GR" sz="1400" dirty="0"/>
              <a:t>s </a:t>
            </a:r>
            <a:r>
              <a:rPr lang="en-US" sz="1400" dirty="0"/>
              <a:t>	</a:t>
            </a:r>
            <a:r>
              <a:rPr lang="el-GR" sz="1400" dirty="0"/>
              <a:t>ανταλλάσσει το γράμμα κάτω από τον κέρσορα με τον επόμενο χαρακτήρα που θα πατήσουμε. Μετά την αλλαγή ο </a:t>
            </a:r>
            <a:r>
              <a:rPr lang="el-GR" sz="1400" dirty="0" err="1"/>
              <a:t>editor</a:t>
            </a:r>
            <a:r>
              <a:rPr lang="el-GR" sz="1400" dirty="0"/>
              <a:t> συνεχίζει να βρίσκεται σε </a:t>
            </a:r>
            <a:r>
              <a:rPr lang="el-GR" sz="1400" dirty="0" err="1"/>
              <a:t>insert</a:t>
            </a:r>
            <a:r>
              <a:rPr lang="el-GR" sz="1400" dirty="0"/>
              <a:t> </a:t>
            </a:r>
            <a:r>
              <a:rPr lang="el-GR" sz="1400" dirty="0" err="1"/>
              <a:t>mode</a:t>
            </a:r>
            <a:r>
              <a:rPr lang="el-GR" sz="1400" dirty="0"/>
              <a:t>.   </a:t>
            </a:r>
            <a:endParaRPr lang="en-US" sz="1400" dirty="0"/>
          </a:p>
          <a:p>
            <a:pPr marL="363538" indent="-363538">
              <a:buNone/>
            </a:pPr>
            <a:r>
              <a:rPr lang="el-GR" sz="1400" b="1" dirty="0"/>
              <a:t>Εντολές εύρεσης</a:t>
            </a:r>
          </a:p>
          <a:p>
            <a:pPr marL="363538" indent="-363538">
              <a:buNone/>
            </a:pPr>
            <a:r>
              <a:rPr lang="el-GR" sz="1400" dirty="0"/>
              <a:t>? 	βρίσκει λέξη ή κείμενο ψάχνοντας προς τα πίσω. </a:t>
            </a:r>
          </a:p>
          <a:p>
            <a:pPr marL="363538" indent="-363538">
              <a:buNone/>
            </a:pPr>
            <a:r>
              <a:rPr lang="el-GR" sz="1400" dirty="0"/>
              <a:t>/ 	βρίσκει λέξη ή κείμενο ψάχνοντας προς τα μπροστά.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0DA97B-FBF6-4299-9AB0-C19CB51EFCAD}"/>
              </a:ext>
            </a:extLst>
          </p:cNvPr>
          <p:cNvSpPr txBox="1"/>
          <p:nvPr/>
        </p:nvSpPr>
        <p:spPr>
          <a:xfrm>
            <a:off x="5869646" y="6037118"/>
            <a:ext cx="5411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>
                <a:solidFill>
                  <a:srgbClr val="C00000"/>
                </a:solidFill>
              </a:rPr>
              <a:t>Όταν δεν είμαστε σε </a:t>
            </a:r>
            <a:r>
              <a:rPr lang="en-US" dirty="0">
                <a:solidFill>
                  <a:srgbClr val="C00000"/>
                </a:solidFill>
              </a:rPr>
              <a:t>insert mode </a:t>
            </a:r>
            <a:r>
              <a:rPr lang="el-GR" dirty="0">
                <a:solidFill>
                  <a:srgbClr val="C00000"/>
                </a:solidFill>
              </a:rPr>
              <a:t>(έχουμε πατήσει </a:t>
            </a:r>
            <a:r>
              <a:rPr lang="en-US" dirty="0">
                <a:solidFill>
                  <a:srgbClr val="C00000"/>
                </a:solidFill>
              </a:rPr>
              <a:t>esc)</a:t>
            </a:r>
            <a:endParaRPr lang="en-DE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527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6CC636-7C19-4D2D-ADFD-5ED0C67E2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 </a:t>
            </a:r>
            <a:r>
              <a:rPr lang="en-GB" i="1" dirty="0"/>
              <a:t>filename </a:t>
            </a:r>
            <a:br>
              <a:rPr lang="en-GB" i="1" dirty="0"/>
            </a:br>
            <a:endParaRPr lang="en-DE" dirty="0"/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3C3C0EF7-333F-4F2C-9BB1-DCF42A67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6471"/>
            <a:ext cx="10515600" cy="4907684"/>
          </a:xfrm>
        </p:spPr>
        <p:txBody>
          <a:bodyPr>
            <a:normAutofit fontScale="55000" lnSpcReduction="20000"/>
          </a:bodyPr>
          <a:lstStyle/>
          <a:p>
            <a:pPr marL="363538" indent="-363538">
              <a:buNone/>
            </a:pPr>
            <a:r>
              <a:rPr lang="el-GR" b="1" dirty="0">
                <a:solidFill>
                  <a:srgbClr val="C00000"/>
                </a:solidFill>
              </a:rPr>
              <a:t>Εντολές διαγραφής</a:t>
            </a:r>
          </a:p>
          <a:p>
            <a:pPr marL="363538" indent="-363538">
              <a:buNone/>
            </a:pPr>
            <a:r>
              <a:rPr lang="el-GR" dirty="0"/>
              <a:t>x </a:t>
            </a:r>
            <a:r>
              <a:rPr lang="en-US" dirty="0"/>
              <a:t>	</a:t>
            </a:r>
            <a:r>
              <a:rPr lang="el-GR" dirty="0"/>
              <a:t>διαγραφή του χαρακτήρα που βρίσκεται κάτω από τον κέρσορα. </a:t>
            </a:r>
          </a:p>
          <a:p>
            <a:pPr marL="363538" indent="-363538">
              <a:buNone/>
            </a:pPr>
            <a:r>
              <a:rPr lang="el-GR" dirty="0"/>
              <a:t>Χ </a:t>
            </a:r>
            <a:r>
              <a:rPr lang="en-US" dirty="0"/>
              <a:t>	</a:t>
            </a:r>
            <a:r>
              <a:rPr lang="el-GR" dirty="0"/>
              <a:t>διαγραφή του χαρακτήρα που βρίσκεται πριν από τον κέρσορα. </a:t>
            </a:r>
          </a:p>
          <a:p>
            <a:pPr marL="363538" indent="-363538">
              <a:buNone/>
            </a:pPr>
            <a:r>
              <a:rPr lang="el-GR" dirty="0"/>
              <a:t>D </a:t>
            </a:r>
            <a:r>
              <a:rPr lang="en-US" dirty="0"/>
              <a:t>	</a:t>
            </a:r>
            <a:r>
              <a:rPr lang="el-GR" dirty="0"/>
              <a:t>διαγραφή από το σημείο που βρίσκεται ο κέρσορας μέχρι το τέλος της γραμμής. </a:t>
            </a:r>
          </a:p>
          <a:p>
            <a:pPr marL="363538" indent="-363538">
              <a:buNone/>
            </a:pPr>
            <a:r>
              <a:rPr lang="el-GR" b="1" dirty="0" err="1"/>
              <a:t>dd</a:t>
            </a:r>
            <a:r>
              <a:rPr lang="el-GR" b="1" dirty="0"/>
              <a:t> </a:t>
            </a:r>
            <a:r>
              <a:rPr lang="en-US" b="1" dirty="0"/>
              <a:t>	</a:t>
            </a:r>
            <a:r>
              <a:rPr lang="el-GR" b="1" dirty="0"/>
              <a:t>διαγραφή της γραμμής που βρίσκεται ο κέρσορας</a:t>
            </a:r>
            <a:r>
              <a:rPr lang="el-GR" dirty="0"/>
              <a:t>. </a:t>
            </a:r>
          </a:p>
          <a:p>
            <a:pPr marL="363538" indent="-363538">
              <a:buNone/>
            </a:pPr>
            <a:r>
              <a:rPr lang="el-GR" dirty="0" err="1"/>
              <a:t>dw</a:t>
            </a:r>
            <a:r>
              <a:rPr lang="el-GR" dirty="0"/>
              <a:t> </a:t>
            </a:r>
            <a:r>
              <a:rPr lang="en-US" dirty="0"/>
              <a:t>	</a:t>
            </a:r>
            <a:r>
              <a:rPr lang="el-GR" dirty="0"/>
              <a:t>διαγραφή της λέξης πάνω στην οποία βρίσκεται ο κέρσορας. </a:t>
            </a:r>
          </a:p>
          <a:p>
            <a:pPr marL="363538" indent="-363538">
              <a:buNone/>
            </a:pPr>
            <a:r>
              <a:rPr lang="el-GR" dirty="0" err="1"/>
              <a:t>db</a:t>
            </a:r>
            <a:r>
              <a:rPr lang="el-GR" dirty="0"/>
              <a:t> </a:t>
            </a:r>
            <a:r>
              <a:rPr lang="en-US" dirty="0"/>
              <a:t>	</a:t>
            </a:r>
            <a:r>
              <a:rPr lang="el-GR" dirty="0"/>
              <a:t>διαγραφή της λέξης πριν τον κέρσορα. </a:t>
            </a:r>
          </a:p>
          <a:p>
            <a:pPr marL="363538" indent="-363538">
              <a:buNone/>
            </a:pPr>
            <a:r>
              <a:rPr lang="el-GR" dirty="0"/>
              <a:t>#</a:t>
            </a:r>
            <a:r>
              <a:rPr lang="el-GR" dirty="0" err="1"/>
              <a:t>dd</a:t>
            </a:r>
            <a:r>
              <a:rPr lang="el-GR" dirty="0"/>
              <a:t> διαγράφει # γραμμές και τις αποθηκεύει προσωρινά στην μνήμη μέχρι να δοθεί εντολή επικόλλησης. </a:t>
            </a:r>
          </a:p>
          <a:p>
            <a:pPr marL="363538" indent="-363538">
              <a:buNone/>
            </a:pPr>
            <a:r>
              <a:rPr lang="el-GR" b="1" dirty="0"/>
              <a:t>d# </a:t>
            </a:r>
            <a:r>
              <a:rPr lang="en-US" b="1" dirty="0"/>
              <a:t>	</a:t>
            </a:r>
            <a:r>
              <a:rPr lang="el-GR" b="1" dirty="0"/>
              <a:t>διαγράφει #+1 γραμμές και τις αποθηκεύει προσωρινά στην μνήμη μέχρι να δοθεί εντολή επικόλλησης</a:t>
            </a:r>
            <a:r>
              <a:rPr lang="el-GR" dirty="0"/>
              <a:t>. </a:t>
            </a:r>
          </a:p>
          <a:p>
            <a:pPr marL="363538" indent="-363538">
              <a:lnSpc>
                <a:spcPct val="170000"/>
              </a:lnSpc>
              <a:buNone/>
            </a:pPr>
            <a:r>
              <a:rPr lang="el-GR" b="1" dirty="0">
                <a:solidFill>
                  <a:srgbClr val="C00000"/>
                </a:solidFill>
              </a:rPr>
              <a:t>Εντολή αντιγραφής </a:t>
            </a:r>
          </a:p>
          <a:p>
            <a:pPr marL="363538" indent="-363538">
              <a:buNone/>
            </a:pPr>
            <a:r>
              <a:rPr lang="el-GR" b="1" dirty="0" err="1"/>
              <a:t>yy</a:t>
            </a:r>
            <a:r>
              <a:rPr lang="el-GR" b="1" dirty="0"/>
              <a:t> (</a:t>
            </a:r>
            <a:r>
              <a:rPr lang="el-GR" b="1" dirty="0" err="1"/>
              <a:t>yank</a:t>
            </a:r>
            <a:r>
              <a:rPr lang="el-GR" b="1" dirty="0"/>
              <a:t>)'αντιγράφει' </a:t>
            </a:r>
            <a:r>
              <a:rPr lang="el-GR" dirty="0"/>
              <a:t>την γραμμή στην οποία βρίσκεται ο κέρσορας. Η γραμμή αυτή μπορεί να επικολληθεί με την εντολή p (</a:t>
            </a:r>
            <a:r>
              <a:rPr lang="el-GR" dirty="0" err="1"/>
              <a:t>put</a:t>
            </a:r>
            <a:r>
              <a:rPr lang="el-GR" dirty="0"/>
              <a:t>). Μπορεί να χρησιμοποιηθεί και με ακέραιο αριθμό μπροστά από την εντολή για αντιγραφή παραπάνω από μιας γραμμών. </a:t>
            </a:r>
            <a:endParaRPr lang="en-US" dirty="0"/>
          </a:p>
          <a:p>
            <a:pPr marL="0" indent="0">
              <a:lnSpc>
                <a:spcPct val="170000"/>
              </a:lnSpc>
              <a:buNone/>
            </a:pPr>
            <a:r>
              <a:rPr lang="el-GR" b="1" dirty="0">
                <a:solidFill>
                  <a:srgbClr val="C00000"/>
                </a:solidFill>
              </a:rPr>
              <a:t>Εντολή αντιγραφής </a:t>
            </a:r>
          </a:p>
          <a:p>
            <a:pPr marL="363538" indent="-363538">
              <a:buNone/>
            </a:pPr>
            <a:r>
              <a:rPr lang="el-GR" dirty="0"/>
              <a:t>P </a:t>
            </a:r>
            <a:r>
              <a:rPr lang="en-US" dirty="0"/>
              <a:t>	</a:t>
            </a:r>
            <a:r>
              <a:rPr lang="el-GR" dirty="0"/>
              <a:t>εισαγωγή πριν από τον κέρσορα. </a:t>
            </a:r>
          </a:p>
          <a:p>
            <a:pPr marL="363538" indent="-363538">
              <a:buNone/>
            </a:pPr>
            <a:r>
              <a:rPr lang="el-GR" b="1" dirty="0"/>
              <a:t>p </a:t>
            </a:r>
            <a:r>
              <a:rPr lang="en-US" b="1" dirty="0"/>
              <a:t>	</a:t>
            </a:r>
            <a:r>
              <a:rPr lang="el-GR" b="1" dirty="0"/>
              <a:t>εισαγωγή μετά από τον κέρσορα. </a:t>
            </a:r>
            <a:endParaRPr lang="en-DE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F68767-1FFB-4690-9F9A-9F4C74271F9B}"/>
              </a:ext>
            </a:extLst>
          </p:cNvPr>
          <p:cNvSpPr txBox="1"/>
          <p:nvPr/>
        </p:nvSpPr>
        <p:spPr>
          <a:xfrm>
            <a:off x="6265719" y="633845"/>
            <a:ext cx="5411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>
                <a:solidFill>
                  <a:srgbClr val="C00000"/>
                </a:solidFill>
              </a:rPr>
              <a:t>Όταν δεν είμαστε σε </a:t>
            </a:r>
            <a:r>
              <a:rPr lang="en-US" dirty="0">
                <a:solidFill>
                  <a:srgbClr val="C00000"/>
                </a:solidFill>
              </a:rPr>
              <a:t>insert mode </a:t>
            </a:r>
            <a:r>
              <a:rPr lang="el-GR" dirty="0">
                <a:solidFill>
                  <a:srgbClr val="C00000"/>
                </a:solidFill>
              </a:rPr>
              <a:t>(έχουμε πατήσει </a:t>
            </a:r>
            <a:r>
              <a:rPr lang="en-US" dirty="0">
                <a:solidFill>
                  <a:srgbClr val="C00000"/>
                </a:solidFill>
              </a:rPr>
              <a:t>esc)</a:t>
            </a:r>
            <a:endParaRPr lang="en-DE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327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6CC636-7C19-4D2D-ADFD-5ED0C67E2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 </a:t>
            </a:r>
            <a:r>
              <a:rPr lang="en-GB" i="1" dirty="0"/>
              <a:t>filename </a:t>
            </a:r>
            <a:br>
              <a:rPr lang="en-GB" i="1" dirty="0"/>
            </a:br>
            <a:endParaRPr lang="en-DE" dirty="0"/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3C3C0EF7-333F-4F2C-9BB1-DCF42A67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6471"/>
            <a:ext cx="11007436" cy="4907684"/>
          </a:xfrm>
        </p:spPr>
        <p:txBody>
          <a:bodyPr>
            <a:normAutofit/>
          </a:bodyPr>
          <a:lstStyle/>
          <a:p>
            <a:pPr marL="363538" indent="-363538">
              <a:buNone/>
            </a:pPr>
            <a:r>
              <a:rPr lang="el-GR" b="1" dirty="0">
                <a:solidFill>
                  <a:srgbClr val="C00000"/>
                </a:solidFill>
              </a:rPr>
              <a:t>Εντολές εξόδου από το αρχείο</a:t>
            </a:r>
          </a:p>
          <a:p>
            <a:pPr marL="717550" indent="-717550">
              <a:buNone/>
            </a:pPr>
            <a:r>
              <a:rPr lang="el-GR" dirty="0"/>
              <a:t>:w 	σώζει τις αλλαγές που έχουν γίνει στο κείμενο. </a:t>
            </a:r>
          </a:p>
          <a:p>
            <a:pPr marL="717550" indent="-717550">
              <a:buNone/>
            </a:pPr>
            <a:r>
              <a:rPr lang="el-GR" dirty="0"/>
              <a:t>:q 	αυτή είναι η εντολή εξόδου από το </a:t>
            </a:r>
            <a:r>
              <a:rPr lang="el-GR" dirty="0" err="1"/>
              <a:t>vi</a:t>
            </a:r>
            <a:r>
              <a:rPr lang="el-GR" dirty="0"/>
              <a:t>. </a:t>
            </a:r>
          </a:p>
          <a:p>
            <a:pPr marL="717550" indent="-717550">
              <a:buNone/>
            </a:pPr>
            <a:r>
              <a:rPr lang="el-GR" dirty="0"/>
              <a:t>:q! 	έξοδος από το </a:t>
            </a:r>
            <a:r>
              <a:rPr lang="el-GR" dirty="0" err="1"/>
              <a:t>vi</a:t>
            </a:r>
            <a:r>
              <a:rPr lang="el-GR" dirty="0"/>
              <a:t> χωρίς αποθήκευση των αλλαγών που έχουν γίνει. </a:t>
            </a:r>
          </a:p>
          <a:p>
            <a:pPr marL="717550" indent="-717550">
              <a:buNone/>
            </a:pPr>
            <a:r>
              <a:rPr lang="el-GR" dirty="0"/>
              <a:t>:</a:t>
            </a:r>
            <a:r>
              <a:rPr lang="el-GR" dirty="0" err="1"/>
              <a:t>wq</a:t>
            </a:r>
            <a:r>
              <a:rPr lang="el-GR" dirty="0"/>
              <a:t> 	σώζει τις αλλαγές και βγαίνει από το </a:t>
            </a:r>
            <a:r>
              <a:rPr lang="el-GR" dirty="0" err="1"/>
              <a:t>vi</a:t>
            </a:r>
            <a:r>
              <a:rPr lang="el-GR" dirty="0"/>
              <a:t>. </a:t>
            </a:r>
            <a:endParaRPr lang="en-DE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F51A9B-05E9-495D-9BA6-183E7FDE81E9}"/>
              </a:ext>
            </a:extLst>
          </p:cNvPr>
          <p:cNvSpPr txBox="1"/>
          <p:nvPr/>
        </p:nvSpPr>
        <p:spPr>
          <a:xfrm>
            <a:off x="6265719" y="633845"/>
            <a:ext cx="5411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>
                <a:solidFill>
                  <a:srgbClr val="C00000"/>
                </a:solidFill>
              </a:rPr>
              <a:t>Όταν δεν είμαστε σε </a:t>
            </a:r>
            <a:r>
              <a:rPr lang="en-US" dirty="0">
                <a:solidFill>
                  <a:srgbClr val="C00000"/>
                </a:solidFill>
              </a:rPr>
              <a:t>insert mode </a:t>
            </a:r>
            <a:r>
              <a:rPr lang="el-GR" dirty="0">
                <a:solidFill>
                  <a:srgbClr val="C00000"/>
                </a:solidFill>
              </a:rPr>
              <a:t>(έχουμε πατήσει </a:t>
            </a:r>
            <a:r>
              <a:rPr lang="en-US" dirty="0">
                <a:solidFill>
                  <a:srgbClr val="C00000"/>
                </a:solidFill>
              </a:rPr>
              <a:t>esc)</a:t>
            </a:r>
            <a:endParaRPr lang="en-DE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525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F5ADE2-3DFB-487C-A4D9-F828FC6F8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277600" cy="1325563"/>
          </a:xfrm>
        </p:spPr>
        <p:txBody>
          <a:bodyPr/>
          <a:lstStyle/>
          <a:p>
            <a:r>
              <a:rPr lang="en-US" dirty="0"/>
              <a:t>Fortran </a:t>
            </a:r>
            <a:r>
              <a:rPr lang="en-US" sz="3600" dirty="0"/>
              <a:t>(</a:t>
            </a:r>
            <a:r>
              <a:rPr lang="el-GR" sz="3600" dirty="0"/>
              <a:t>αρχείο που τελειώνει σε .</a:t>
            </a:r>
            <a:r>
              <a:rPr lang="en-US" sz="3600" dirty="0"/>
              <a:t>f </a:t>
            </a:r>
            <a:r>
              <a:rPr lang="el-GR" sz="3600" dirty="0"/>
              <a:t>ή </a:t>
            </a:r>
            <a:r>
              <a:rPr lang="en-US" sz="3600" dirty="0"/>
              <a:t>.f90) </a:t>
            </a:r>
            <a:br>
              <a:rPr lang="el-GR" sz="3600" dirty="0"/>
            </a:br>
            <a:r>
              <a:rPr lang="el-GR" sz="3600" dirty="0"/>
              <a:t>			 δε διαφοροποιεί κεφαλαία από μικρά</a:t>
            </a:r>
            <a:endParaRPr lang="en-DE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D07124-2B9C-4EC3-A854-1FF0D6D1C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085" y="2141537"/>
            <a:ext cx="155413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Εντολές</a:t>
            </a:r>
          </a:p>
          <a:p>
            <a:pPr marL="0" indent="0">
              <a:buNone/>
            </a:pPr>
            <a:r>
              <a:rPr lang="en-US" dirty="0"/>
              <a:t>Do</a:t>
            </a:r>
          </a:p>
          <a:p>
            <a:pPr marL="0" indent="0">
              <a:buNone/>
            </a:pPr>
            <a:r>
              <a:rPr lang="en-US" dirty="0"/>
              <a:t>IF</a:t>
            </a:r>
          </a:p>
          <a:p>
            <a:pPr marL="0" indent="0">
              <a:buNone/>
            </a:pPr>
            <a:r>
              <a:rPr lang="en-US" dirty="0"/>
              <a:t>READ</a:t>
            </a:r>
          </a:p>
          <a:p>
            <a:pPr marL="0" indent="0">
              <a:buNone/>
            </a:pPr>
            <a:r>
              <a:rPr lang="en-US" dirty="0"/>
              <a:t>WRITE</a:t>
            </a:r>
            <a:endParaRPr lang="en-DE" dirty="0"/>
          </a:p>
        </p:txBody>
      </p:sp>
      <p:sp>
        <p:nvSpPr>
          <p:cNvPr id="8" name="Θέση περιεχομένου 2">
            <a:extLst>
              <a:ext uri="{FF2B5EF4-FFF2-40B4-BE49-F238E27FC236}">
                <a16:creationId xmlns:a16="http://schemas.microsoft.com/office/drawing/2014/main" id="{7E8F89C5-9469-46FD-8EAF-0311B070B5B9}"/>
              </a:ext>
            </a:extLst>
          </p:cNvPr>
          <p:cNvSpPr txBox="1">
            <a:spLocks/>
          </p:cNvSpPr>
          <p:nvPr/>
        </p:nvSpPr>
        <p:spPr>
          <a:xfrm>
            <a:off x="1892363" y="2111374"/>
            <a:ext cx="3079687" cy="3146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l-GR" b="1" dirty="0"/>
              <a:t>μεταβλητές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Vra1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var2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Temp</a:t>
            </a:r>
          </a:p>
          <a:p>
            <a:pPr marL="0" indent="0">
              <a:buNone/>
            </a:pPr>
            <a:r>
              <a:rPr lang="el-GR" b="1" dirty="0"/>
              <a:t>Σταθερές</a:t>
            </a:r>
          </a:p>
          <a:p>
            <a:pPr marL="0" indent="0">
              <a:buNone/>
            </a:pPr>
            <a:r>
              <a:rPr lang="en-US" dirty="0"/>
              <a:t>parameter pi=3.14</a:t>
            </a:r>
            <a:endParaRPr lang="el-GR" dirty="0"/>
          </a:p>
        </p:txBody>
      </p:sp>
      <p:sp>
        <p:nvSpPr>
          <p:cNvPr id="9" name="Θέση περιεχομένου 2">
            <a:extLst>
              <a:ext uri="{FF2B5EF4-FFF2-40B4-BE49-F238E27FC236}">
                <a16:creationId xmlns:a16="http://schemas.microsoft.com/office/drawing/2014/main" id="{0A693F43-9045-4FFD-B276-A37DE9B5E996}"/>
              </a:ext>
            </a:extLst>
          </p:cNvPr>
          <p:cNvSpPr txBox="1">
            <a:spLocks/>
          </p:cNvSpPr>
          <p:nvPr/>
        </p:nvSpPr>
        <p:spPr>
          <a:xfrm>
            <a:off x="5104189" y="2111374"/>
            <a:ext cx="4687511" cy="3146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l-GR" b="1" dirty="0"/>
              <a:t>τελεστές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l-GR" dirty="0"/>
              <a:t>=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l-GR" dirty="0"/>
              <a:t>+, -, /, *, **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.and. , .not., .or., .</a:t>
            </a:r>
            <a:r>
              <a:rPr lang="en-US" dirty="0" err="1"/>
              <a:t>eqv</a:t>
            </a:r>
            <a:r>
              <a:rPr lang="en-US" dirty="0"/>
              <a:t>., .</a:t>
            </a:r>
            <a:r>
              <a:rPr lang="en-US" dirty="0" err="1"/>
              <a:t>neqv</a:t>
            </a:r>
            <a:r>
              <a:rPr lang="en-US" dirty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,=, &lt;, ==, /=, &gt;=, &gt;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.lt., .le., .eq., ,</a:t>
            </a:r>
            <a:r>
              <a:rPr lang="en-US" dirty="0" err="1"/>
              <a:t>neq</a:t>
            </a:r>
            <a:r>
              <a:rPr lang="en-US" dirty="0"/>
              <a:t>., .</a:t>
            </a:r>
            <a:r>
              <a:rPr lang="en-US" dirty="0" err="1"/>
              <a:t>ge</a:t>
            </a:r>
            <a:r>
              <a:rPr lang="en-US" dirty="0"/>
              <a:t>., .</a:t>
            </a:r>
            <a:r>
              <a:rPr lang="en-US" dirty="0" err="1"/>
              <a:t>gt.</a:t>
            </a:r>
            <a:endParaRPr lang="el-GR" dirty="0"/>
          </a:p>
        </p:txBody>
      </p:sp>
      <p:sp>
        <p:nvSpPr>
          <p:cNvPr id="10" name="Θέση περιεχομένου 2">
            <a:extLst>
              <a:ext uri="{FF2B5EF4-FFF2-40B4-BE49-F238E27FC236}">
                <a16:creationId xmlns:a16="http://schemas.microsoft.com/office/drawing/2014/main" id="{A4D888AD-5E56-42E4-938B-D7412D9FC48D}"/>
              </a:ext>
            </a:extLst>
          </p:cNvPr>
          <p:cNvSpPr txBox="1">
            <a:spLocks/>
          </p:cNvSpPr>
          <p:nvPr/>
        </p:nvSpPr>
        <p:spPr>
          <a:xfrm>
            <a:off x="616013" y="5370511"/>
            <a:ext cx="3898837" cy="1122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l-GR" b="1" dirty="0"/>
              <a:t>ετικέτες</a:t>
            </a:r>
          </a:p>
          <a:p>
            <a:pPr marL="0" indent="0">
              <a:buNone/>
            </a:pPr>
            <a:r>
              <a:rPr lang="el-GR" b="1" dirty="0"/>
              <a:t> 100, 20 </a:t>
            </a:r>
            <a:r>
              <a:rPr lang="el-GR" dirty="0"/>
              <a:t> (μέχρι 5 ψηφία)</a:t>
            </a:r>
          </a:p>
        </p:txBody>
      </p:sp>
      <p:sp>
        <p:nvSpPr>
          <p:cNvPr id="11" name="Θέση περιεχομένου 2">
            <a:extLst>
              <a:ext uri="{FF2B5EF4-FFF2-40B4-BE49-F238E27FC236}">
                <a16:creationId xmlns:a16="http://schemas.microsoft.com/office/drawing/2014/main" id="{0588DAC3-6128-49DA-B7F7-906A78FA5202}"/>
              </a:ext>
            </a:extLst>
          </p:cNvPr>
          <p:cNvSpPr txBox="1">
            <a:spLocks/>
          </p:cNvSpPr>
          <p:nvPr/>
        </p:nvSpPr>
        <p:spPr>
          <a:xfrm>
            <a:off x="5435663" y="5370511"/>
            <a:ext cx="3898837" cy="1122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l-GR" b="1" dirty="0"/>
              <a:t>διαχωριστές</a:t>
            </a:r>
          </a:p>
          <a:p>
            <a:pPr marL="0" indent="0">
              <a:buNone/>
            </a:pPr>
            <a:r>
              <a:rPr lang="el-GR" dirty="0"/>
              <a:t> /  /, ( ), (//)</a:t>
            </a:r>
          </a:p>
        </p:txBody>
      </p:sp>
    </p:spTree>
    <p:extLst>
      <p:ext uri="{BB962C8B-B14F-4D97-AF65-F5344CB8AC3E}">
        <p14:creationId xmlns:p14="http://schemas.microsoft.com/office/powerpoint/2010/main" val="1332442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F5ADE2-3DFB-487C-A4D9-F828FC6F8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277600" cy="1325563"/>
          </a:xfrm>
        </p:spPr>
        <p:txBody>
          <a:bodyPr/>
          <a:lstStyle/>
          <a:p>
            <a:r>
              <a:rPr lang="en-US" dirty="0"/>
              <a:t>Fortran </a:t>
            </a:r>
            <a:r>
              <a:rPr lang="en-US" sz="3600" dirty="0"/>
              <a:t>(</a:t>
            </a:r>
            <a:r>
              <a:rPr lang="el-GR" sz="3600" dirty="0"/>
              <a:t>αρχείο που τελειώνει σε .</a:t>
            </a:r>
            <a:r>
              <a:rPr lang="en-US" sz="3600" dirty="0"/>
              <a:t>f </a:t>
            </a:r>
            <a:r>
              <a:rPr lang="el-GR" sz="3600" dirty="0"/>
              <a:t>ή </a:t>
            </a:r>
            <a:r>
              <a:rPr lang="en-US" sz="3600" dirty="0"/>
              <a:t>.f90) </a:t>
            </a:r>
            <a:br>
              <a:rPr lang="el-GR" sz="3600" dirty="0"/>
            </a:br>
            <a:r>
              <a:rPr lang="el-GR" sz="3600" dirty="0"/>
              <a:t>			 δε διαφοροποιεί κεφαλαία από μικρά</a:t>
            </a:r>
            <a:endParaRPr lang="en-DE" dirty="0"/>
          </a:p>
        </p:txBody>
      </p:sp>
      <p:sp>
        <p:nvSpPr>
          <p:cNvPr id="5" name="Θέση περιεχομένου 2">
            <a:extLst>
              <a:ext uri="{FF2B5EF4-FFF2-40B4-BE49-F238E27FC236}">
                <a16:creationId xmlns:a16="http://schemas.microsoft.com/office/drawing/2014/main" id="{C20E9F1E-4EA5-470A-B736-8C30E4704266}"/>
              </a:ext>
            </a:extLst>
          </p:cNvPr>
          <p:cNvSpPr txBox="1">
            <a:spLocks/>
          </p:cNvSpPr>
          <p:nvPr/>
        </p:nvSpPr>
        <p:spPr>
          <a:xfrm>
            <a:off x="190500" y="1690688"/>
            <a:ext cx="11925300" cy="4802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l-GR" sz="2400" dirty="0"/>
              <a:t>Τα κενά χωρίζουν λέξεις μεταξύ τους – </a:t>
            </a:r>
            <a:r>
              <a:rPr lang="el-GR" sz="2400" dirty="0">
                <a:solidFill>
                  <a:srgbClr val="C00000"/>
                </a:solidFill>
              </a:rPr>
              <a:t>πολλά συνεχόμενα κενά διαβάζονται ως ένα κενό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l-GR" sz="2400" b="1" dirty="0"/>
              <a:t>! </a:t>
            </a:r>
            <a:r>
              <a:rPr lang="el-GR" sz="2400" dirty="0"/>
              <a:t>στην αρχή μιας γραμμής τότε όλη η γραμμή θεωρείται σχόλιο και δεν εκτελείται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l-GR" sz="2400" b="1" dirty="0">
                <a:solidFill>
                  <a:srgbClr val="C00000"/>
                </a:solidFill>
              </a:rPr>
              <a:t>! </a:t>
            </a:r>
            <a:r>
              <a:rPr lang="el-GR" sz="2400" dirty="0">
                <a:solidFill>
                  <a:srgbClr val="C00000"/>
                </a:solidFill>
              </a:rPr>
              <a:t>σε κάποιο άλλο σημείο μιας γραμμής – ότι ακολουθεί το ! θεωρείτε σχόλιο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l-GR" sz="2400" dirty="0"/>
              <a:t>Η γραμμή μπορεί να αρχίζει από οποιαδήποτε θέση (στήλη)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l-GR" sz="2400" dirty="0"/>
              <a:t>Μπορεί να περιέχει μόνο μια ετικέτα στην αρχή της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l-GR" sz="2400" dirty="0">
                <a:solidFill>
                  <a:srgbClr val="C00000"/>
                </a:solidFill>
              </a:rPr>
              <a:t>Μια έκφραση συνεχίζει στην επόμενη γραμμή αν στο τέλος της γραμμής έχει </a:t>
            </a:r>
            <a:r>
              <a:rPr lang="el-GR" sz="2400" b="1" dirty="0">
                <a:solidFill>
                  <a:srgbClr val="C00000"/>
                </a:solidFill>
              </a:rPr>
              <a:t>&amp; </a:t>
            </a:r>
            <a:endParaRPr lang="el-GR" sz="2400" dirty="0">
              <a:solidFill>
                <a:srgbClr val="C0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l-GR" sz="2400" dirty="0"/>
              <a:t>Μια γραμμή μπορεί να περιέχει πολλές προτάσεις ή εκφράσεις αρκεί να χωρίζονται με </a:t>
            </a:r>
            <a:r>
              <a:rPr lang="el-GR" sz="2400" b="1" dirty="0"/>
              <a:t>;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623200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F5ADE2-3DFB-487C-A4D9-F828FC6F8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277600" cy="1325563"/>
          </a:xfrm>
        </p:spPr>
        <p:txBody>
          <a:bodyPr/>
          <a:lstStyle/>
          <a:p>
            <a:r>
              <a:rPr lang="en-US" dirty="0"/>
              <a:t>Fortran </a:t>
            </a:r>
            <a:r>
              <a:rPr lang="en-US" sz="3600" dirty="0"/>
              <a:t>(</a:t>
            </a:r>
            <a:r>
              <a:rPr lang="el-GR" sz="3600" dirty="0"/>
              <a:t>αρχείο που τελειώνει σε .</a:t>
            </a:r>
            <a:r>
              <a:rPr lang="en-US" sz="3600" dirty="0"/>
              <a:t>f </a:t>
            </a:r>
            <a:r>
              <a:rPr lang="el-GR" sz="3600" dirty="0"/>
              <a:t>ή </a:t>
            </a:r>
            <a:r>
              <a:rPr lang="en-US" sz="3600" dirty="0"/>
              <a:t>.f90) </a:t>
            </a:r>
            <a:br>
              <a:rPr lang="el-GR" sz="3600" dirty="0"/>
            </a:br>
            <a:r>
              <a:rPr lang="el-GR" sz="3600" dirty="0"/>
              <a:t>			 δε διαφοροποιεί κεφαλαία από μικρά</a:t>
            </a:r>
            <a:endParaRPr lang="en-DE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D07124-2B9C-4EC3-A854-1FF0D6D1C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534" y="1585046"/>
            <a:ext cx="4613563" cy="515966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Program</a:t>
            </a:r>
            <a:r>
              <a:rPr lang="en-US" dirty="0"/>
              <a:t> </a:t>
            </a:r>
            <a:r>
              <a:rPr lang="en-US" i="1" dirty="0"/>
              <a:t>name</a:t>
            </a:r>
          </a:p>
          <a:p>
            <a:pPr marL="0" indent="0">
              <a:buNone/>
            </a:pPr>
            <a:r>
              <a:rPr lang="en-US" i="1" dirty="0"/>
              <a:t>….</a:t>
            </a:r>
          </a:p>
          <a:p>
            <a:pPr marL="0" indent="0">
              <a:buNone/>
            </a:pPr>
            <a:r>
              <a:rPr lang="en-US" b="1" dirty="0"/>
              <a:t>End program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Implicit none</a:t>
            </a:r>
          </a:p>
          <a:p>
            <a:pPr marL="0" indent="0">
              <a:buNone/>
            </a:pPr>
            <a:r>
              <a:rPr lang="en-US" b="1" dirty="0"/>
              <a:t>real :: </a:t>
            </a:r>
            <a:r>
              <a:rPr lang="en-US" dirty="0"/>
              <a:t>var1, var2,….</a:t>
            </a:r>
          </a:p>
          <a:p>
            <a:pPr marL="0" indent="0">
              <a:buNone/>
            </a:pPr>
            <a:r>
              <a:rPr lang="en-US" b="1" dirty="0"/>
              <a:t>Integer:: </a:t>
            </a:r>
            <a:r>
              <a:rPr lang="en-US" dirty="0"/>
              <a:t>i, j, …</a:t>
            </a:r>
            <a:endParaRPr lang="el-GR" dirty="0"/>
          </a:p>
          <a:p>
            <a:pPr marL="0" indent="0">
              <a:buNone/>
            </a:pPr>
            <a:r>
              <a:rPr lang="en-GB" b="1" dirty="0" err="1"/>
              <a:t>real,dimension</a:t>
            </a:r>
            <a:r>
              <a:rPr lang="en-GB" b="1" dirty="0"/>
              <a:t>(3)</a:t>
            </a:r>
            <a:r>
              <a:rPr lang="en-GB" dirty="0"/>
              <a:t> :: a, T</a:t>
            </a:r>
          </a:p>
          <a:p>
            <a:pPr marL="0" indent="0">
              <a:buNone/>
            </a:pPr>
            <a:r>
              <a:rPr lang="en-GB" b="1" dirty="0"/>
              <a:t>LOGICAL:: </a:t>
            </a:r>
          </a:p>
          <a:p>
            <a:pPr marL="0" indent="0">
              <a:buNone/>
            </a:pPr>
            <a:r>
              <a:rPr lang="en-GB" b="1" dirty="0"/>
              <a:t>CHARACTER :: </a:t>
            </a:r>
          </a:p>
          <a:p>
            <a:pPr marL="0" indent="0">
              <a:buNone/>
            </a:pPr>
            <a:r>
              <a:rPr lang="en-GB" b="1" dirty="0"/>
              <a:t>COMPLEX :: </a:t>
            </a:r>
          </a:p>
          <a:p>
            <a:pPr marL="0" indent="0">
              <a:buNone/>
            </a:pPr>
            <a:r>
              <a:rPr lang="en-GB" b="1" dirty="0"/>
              <a:t>REAL, PARAMETER :: </a:t>
            </a:r>
            <a:r>
              <a:rPr lang="en-GB" dirty="0"/>
              <a:t>pi=3.14 </a:t>
            </a:r>
            <a:endParaRPr lang="en-GB" b="1" dirty="0"/>
          </a:p>
        </p:txBody>
      </p:sp>
      <p:sp>
        <p:nvSpPr>
          <p:cNvPr id="5" name="Θέση περιεχομένου 2">
            <a:extLst>
              <a:ext uri="{FF2B5EF4-FFF2-40B4-BE49-F238E27FC236}">
                <a16:creationId xmlns:a16="http://schemas.microsoft.com/office/drawing/2014/main" id="{C20E9F1E-4EA5-470A-B736-8C30E4704266}"/>
              </a:ext>
            </a:extLst>
          </p:cNvPr>
          <p:cNvSpPr txBox="1">
            <a:spLocks/>
          </p:cNvSpPr>
          <p:nvPr/>
        </p:nvSpPr>
        <p:spPr>
          <a:xfrm>
            <a:off x="6463144" y="2141537"/>
            <a:ext cx="418060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open</a:t>
            </a:r>
            <a:r>
              <a:rPr lang="en-US" dirty="0"/>
              <a:t>(unit=20,file=‘data’)</a:t>
            </a:r>
          </a:p>
          <a:p>
            <a:pPr marL="0" indent="0">
              <a:buNone/>
            </a:pPr>
            <a:r>
              <a:rPr lang="en-US" b="1" dirty="0"/>
              <a:t>read</a:t>
            </a:r>
            <a:r>
              <a:rPr lang="en-US" dirty="0"/>
              <a:t>(20,*) T</a:t>
            </a:r>
          </a:p>
          <a:p>
            <a:pPr marL="0" indent="0">
              <a:buNone/>
            </a:pPr>
            <a:r>
              <a:rPr lang="en-US" b="1" dirty="0"/>
              <a:t>close</a:t>
            </a:r>
            <a:r>
              <a:rPr lang="en-US" dirty="0"/>
              <a:t>(20)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open</a:t>
            </a:r>
            <a:r>
              <a:rPr lang="en-US" dirty="0"/>
              <a:t>(unit=30,file=‘output’)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write</a:t>
            </a:r>
            <a:r>
              <a:rPr lang="en-US" dirty="0"/>
              <a:t>(30,*) J(i)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close</a:t>
            </a:r>
            <a:r>
              <a:rPr lang="en-US" dirty="0"/>
              <a:t>(30)</a:t>
            </a:r>
          </a:p>
        </p:txBody>
      </p:sp>
    </p:spTree>
    <p:extLst>
      <p:ext uri="{BB962C8B-B14F-4D97-AF65-F5344CB8AC3E}">
        <p14:creationId xmlns:p14="http://schemas.microsoft.com/office/powerpoint/2010/main" val="3999544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12487F7-1FAA-41BB-86BB-D0BC14EDD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Fortran (</a:t>
            </a:r>
            <a:r>
              <a:rPr lang="el-GR" dirty="0"/>
              <a:t>αρχείο που τελειώνει σε .</a:t>
            </a:r>
            <a:r>
              <a:rPr lang="en-US" dirty="0"/>
              <a:t>f </a:t>
            </a:r>
            <a:r>
              <a:rPr lang="el-GR" dirty="0"/>
              <a:t>ή </a:t>
            </a:r>
            <a:r>
              <a:rPr lang="en-US" dirty="0"/>
              <a:t>.f90) </a:t>
            </a:r>
            <a:br>
              <a:rPr lang="el-GR" dirty="0"/>
            </a:br>
            <a:r>
              <a:rPr lang="el-GR" dirty="0"/>
              <a:t>			 </a:t>
            </a:r>
            <a:r>
              <a:rPr lang="el-GR" sz="2700" dirty="0"/>
              <a:t>δε διαφοροποιεί κεφαλαία από μικρά</a:t>
            </a:r>
            <a:endParaRPr lang="en-DE" sz="27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860C913-030D-4A03-ACD3-D637785DB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r>
              <a:rPr lang="el-GR" dirty="0"/>
              <a:t>DATA </a:t>
            </a:r>
            <a:r>
              <a:rPr lang="el-GR" dirty="0" err="1"/>
              <a:t>x,y,z</a:t>
            </a:r>
            <a:r>
              <a:rPr lang="el-GR" dirty="0"/>
              <a:t>/1,2,3/ !αντιστοιχεί στο x=1, y=2, z=3 </a:t>
            </a:r>
          </a:p>
          <a:p>
            <a:r>
              <a:rPr lang="pl-PL" dirty="0"/>
              <a:t>DATA x,y,z,w/2*1,2,3/ ! αντιστοιχεί σε x=1, y=1, z=2, w=3 </a:t>
            </a:r>
          </a:p>
          <a:p>
            <a:r>
              <a:rPr lang="el-GR" dirty="0"/>
              <a:t>DATA (x(i),i=1,3)/2*5,3/ ! ! αντιστοιχεί σε x(1)=5, x(2)=5, x(3)=3 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479208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F5ADE2-3DFB-487C-A4D9-F828FC6F8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277600" cy="1325563"/>
          </a:xfrm>
        </p:spPr>
        <p:txBody>
          <a:bodyPr/>
          <a:lstStyle/>
          <a:p>
            <a:r>
              <a:rPr lang="en-US" dirty="0"/>
              <a:t>Fortran </a:t>
            </a:r>
            <a:r>
              <a:rPr lang="en-US" sz="3600" dirty="0"/>
              <a:t>(</a:t>
            </a:r>
            <a:r>
              <a:rPr lang="el-GR" sz="3600" dirty="0"/>
              <a:t>αρχείο που τελειώνει σε .</a:t>
            </a:r>
            <a:r>
              <a:rPr lang="en-US" sz="3600" dirty="0"/>
              <a:t>f </a:t>
            </a:r>
            <a:r>
              <a:rPr lang="el-GR" sz="3600" dirty="0"/>
              <a:t>ή </a:t>
            </a:r>
            <a:r>
              <a:rPr lang="en-US" sz="3600" dirty="0"/>
              <a:t>.f90) </a:t>
            </a:r>
            <a:br>
              <a:rPr lang="el-GR" sz="3600" dirty="0"/>
            </a:br>
            <a:r>
              <a:rPr lang="el-GR" sz="3600" dirty="0"/>
              <a:t>			 δε διαφοροποιεί κεφαλαία από μικρά</a:t>
            </a:r>
            <a:endParaRPr lang="en-DE" dirty="0"/>
          </a:p>
        </p:txBody>
      </p:sp>
      <p:sp>
        <p:nvSpPr>
          <p:cNvPr id="5" name="Θέση περιεχομένου 2">
            <a:extLst>
              <a:ext uri="{FF2B5EF4-FFF2-40B4-BE49-F238E27FC236}">
                <a16:creationId xmlns:a16="http://schemas.microsoft.com/office/drawing/2014/main" id="{C20E9F1E-4EA5-470A-B736-8C30E4704266}"/>
              </a:ext>
            </a:extLst>
          </p:cNvPr>
          <p:cNvSpPr txBox="1">
            <a:spLocks/>
          </p:cNvSpPr>
          <p:nvPr/>
        </p:nvSpPr>
        <p:spPr>
          <a:xfrm>
            <a:off x="7410450" y="1778358"/>
            <a:ext cx="4400550" cy="480218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if</a:t>
            </a:r>
            <a:r>
              <a:rPr lang="en-US" dirty="0"/>
              <a:t> (….) </a:t>
            </a:r>
            <a:r>
              <a:rPr lang="en-US" b="1" dirty="0"/>
              <a:t>then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	</a:t>
            </a:r>
            <a:r>
              <a:rPr lang="en-US" dirty="0" err="1"/>
              <a:t>xxxxx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endif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If </a:t>
            </a:r>
            <a:r>
              <a:rPr lang="en-US" dirty="0"/>
              <a:t>(…) </a:t>
            </a:r>
            <a:r>
              <a:rPr lang="en-US" b="1" dirty="0"/>
              <a:t>then</a:t>
            </a:r>
            <a:r>
              <a:rPr lang="en-US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  </a:t>
            </a:r>
            <a:r>
              <a:rPr lang="en-US" dirty="0" err="1"/>
              <a:t>xxxxx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elseif</a:t>
            </a:r>
            <a:r>
              <a:rPr lang="en-US" dirty="0"/>
              <a:t> (….) </a:t>
            </a:r>
            <a:r>
              <a:rPr lang="en-US" b="1" dirty="0"/>
              <a:t>then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 </a:t>
            </a:r>
            <a:r>
              <a:rPr lang="en-US" dirty="0" err="1"/>
              <a:t>yyyyy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else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 www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endif</a:t>
            </a:r>
          </a:p>
        </p:txBody>
      </p:sp>
      <p:sp>
        <p:nvSpPr>
          <p:cNvPr id="8" name="Θέση περιεχομένου 2">
            <a:extLst>
              <a:ext uri="{FF2B5EF4-FFF2-40B4-BE49-F238E27FC236}">
                <a16:creationId xmlns:a16="http://schemas.microsoft.com/office/drawing/2014/main" id="{B43E5C0A-D8D2-4713-8A7D-7D66261644AF}"/>
              </a:ext>
            </a:extLst>
          </p:cNvPr>
          <p:cNvSpPr txBox="1">
            <a:spLocks/>
          </p:cNvSpPr>
          <p:nvPr/>
        </p:nvSpPr>
        <p:spPr>
          <a:xfrm>
            <a:off x="1243445" y="2003782"/>
            <a:ext cx="418060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do</a:t>
            </a:r>
            <a:r>
              <a:rPr lang="en-US" dirty="0"/>
              <a:t> i=1,7,2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   j(i)= 250 + 4*i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 err="1"/>
              <a:t>enddo</a:t>
            </a:r>
            <a:endParaRPr lang="en-US" b="1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print </a:t>
            </a:r>
            <a:r>
              <a:rPr lang="en-US" dirty="0"/>
              <a:t>*, ‘i=‘, i, ’j=‘, j(i)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1019602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1155</Words>
  <Application>Microsoft Office PowerPoint</Application>
  <PresentationFormat>Ευρεία οθόνη</PresentationFormat>
  <Paragraphs>149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Θέμα του Office</vt:lpstr>
      <vt:lpstr>Linux (διαφορά μεταξύ μικρών και κεφαλαίων χαρακτήρων)</vt:lpstr>
      <vt:lpstr>vi filename  </vt:lpstr>
      <vt:lpstr>vi filename  </vt:lpstr>
      <vt:lpstr>vi filename  </vt:lpstr>
      <vt:lpstr>Fortran (αρχείο που τελειώνει σε .f ή .f90)      δε διαφοροποιεί κεφαλαία από μικρά</vt:lpstr>
      <vt:lpstr>Fortran (αρχείο που τελειώνει σε .f ή .f90)      δε διαφοροποιεί κεφαλαία από μικρά</vt:lpstr>
      <vt:lpstr>Fortran (αρχείο που τελειώνει σε .f ή .f90)      δε διαφοροποιεί κεφαλαία από μικρά</vt:lpstr>
      <vt:lpstr>Fortran (αρχείο που τελειώνει σε .f ή .f90)      δε διαφοροποιεί κεφαλαία από μικρά</vt:lpstr>
      <vt:lpstr>Fortran (αρχείο που τελειώνει σε .f ή .f90)      δε διαφοροποιεί κεφαλαία από μικρά</vt:lpstr>
      <vt:lpstr>Fortran – συναρτήσεις</vt:lpstr>
      <vt:lpstr>Πως τρέχω ένα πρόγραμμα fortran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Linux (διαφορά μεταξύ μικρών και κεφαλαίων χαρακτήρων)</dc:title>
  <dc:creator>Maria Kanakidou</dc:creator>
  <cp:lastModifiedBy>Maria Kanakidou</cp:lastModifiedBy>
  <cp:revision>10</cp:revision>
  <dcterms:created xsi:type="dcterms:W3CDTF">2026-02-25T13:20:45Z</dcterms:created>
  <dcterms:modified xsi:type="dcterms:W3CDTF">2026-02-25T14:51:16Z</dcterms:modified>
</cp:coreProperties>
</file>