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22" r:id="rId42"/>
    <p:sldId id="321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1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7217" y="1578610"/>
            <a:ext cx="370903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622805"/>
            <a:ext cx="378460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981" y="-150748"/>
            <a:ext cx="8016036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440" y="2501010"/>
            <a:ext cx="8042275" cy="265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5482" y="6290385"/>
            <a:ext cx="2192654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6bisruedemessine.wordpress.com/2013/07/13/lhistoire-du-carnet-de-laboratoire-de-marie-curie-1867-1934-2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guee.com/english-greek/translation/repeatability%2Band%2Breproducibility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uoc.gr/courses/course/view.php?id=363" TargetMode="External"/><Relationship Id="rId2" Type="http://schemas.openxmlformats.org/officeDocument/2006/relationships/hyperlink" Target="https://www.chemistry.uoc.gr/eclass/modules/document/index.php?course=CHEM-UNDER1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customary_unit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ckheed_Martin_Space_Systems" TargetMode="External"/><Relationship Id="rId5" Type="http://schemas.openxmlformats.org/officeDocument/2006/relationships/hyperlink" Target="https://en.wikipedia.org/wiki/SI_units" TargetMode="External"/><Relationship Id="rId4" Type="http://schemas.openxmlformats.org/officeDocument/2006/relationships/hyperlink" Target="https://en.wikipedia.org/wiki/Pound_(force)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org/casdb.html" TargetMode="External"/><Relationship Id="rId2" Type="http://schemas.openxmlformats.org/officeDocument/2006/relationships/hyperlink" Target="http://www.webbook.nist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0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3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981" y="-150748"/>
            <a:ext cx="8016036" cy="1522724"/>
          </a:xfrm>
          <a:prstGeom prst="rect">
            <a:avLst/>
          </a:prstGeom>
        </p:spPr>
        <p:txBody>
          <a:bodyPr vert="horz" wrap="square" lIns="0" tIns="166877" rIns="0" bIns="0" rtlCol="0">
            <a:spAutoFit/>
          </a:bodyPr>
          <a:lstStyle/>
          <a:p>
            <a:pPr marL="1498600" marR="5080" indent="83185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2060"/>
                </a:solidFill>
              </a:rPr>
              <a:t>ΕΡΓΑΣΤΗΡΙΟ </a:t>
            </a:r>
            <a:r>
              <a:rPr sz="4400" spc="5" dirty="0">
                <a:solidFill>
                  <a:srgbClr val="002060"/>
                </a:solidFill>
              </a:rPr>
              <a:t> </a:t>
            </a:r>
            <a:r>
              <a:rPr sz="4400" dirty="0">
                <a:solidFill>
                  <a:srgbClr val="002060"/>
                </a:solidFill>
              </a:rPr>
              <a:t>ΦΥΣΙΚΟΧΗΜΕΙΑΣ</a:t>
            </a:r>
            <a:r>
              <a:rPr sz="4400" spc="-110" dirty="0">
                <a:solidFill>
                  <a:srgbClr val="002060"/>
                </a:solidFill>
              </a:rPr>
              <a:t> </a:t>
            </a:r>
            <a:r>
              <a:rPr sz="4400" dirty="0">
                <a:solidFill>
                  <a:srgbClr val="002060"/>
                </a:solidFill>
              </a:rPr>
              <a:t>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1578355"/>
            <a:ext cx="6151880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 marR="550545" algn="ctr">
              <a:lnSpc>
                <a:spcPct val="100000"/>
              </a:lnSpc>
              <a:spcBef>
                <a:spcPts val="100"/>
              </a:spcBef>
              <a:tabLst>
                <a:tab pos="3150235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Διαλέξεις</a:t>
            </a: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:</a:t>
            </a:r>
            <a:r>
              <a:rPr sz="2400" b="1" spc="3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lang="el-GR" sz="2400" spc="35" dirty="0" smtClean="0">
                <a:latin typeface="Times New Roman"/>
                <a:cs typeface="Times New Roman"/>
              </a:rPr>
              <a:t>Τετάρτη 15-17 </a:t>
            </a:r>
            <a:r>
              <a:rPr lang="el-GR" sz="2400" spc="35" dirty="0" smtClean="0">
                <a:latin typeface="Times New Roman"/>
                <a:cs typeface="Times New Roman"/>
              </a:rPr>
              <a:t>αίθουσα Σεμιναρίων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209550">
              <a:lnSpc>
                <a:spcPct val="80000"/>
              </a:lnSpc>
              <a:tabLst>
                <a:tab pos="883285" algn="l"/>
                <a:tab pos="2877820" algn="l"/>
              </a:tabLst>
            </a:pP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Υπεύθυνοι</a:t>
            </a:r>
            <a:r>
              <a:rPr sz="20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Εργαστηρίου: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δρ Παπαδημητρίου Βασίλειος 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Στρατηγάκης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Νικόλαος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ΕΕΔΙΠ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r>
              <a:rPr sz="20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Μετ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απτυχιακοί</a:t>
            </a: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φοιτητές: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Αντώνης  </a:t>
            </a:r>
            <a:r>
              <a:rPr lang="el-GR" dirty="0" err="1" smtClean="0"/>
              <a:t>Σαρικάς</a:t>
            </a:r>
            <a:r>
              <a:rPr lang="el-GR" dirty="0" smtClean="0"/>
              <a:t> ,Σπύρος Μαρκουλάκης, </a:t>
            </a:r>
            <a:r>
              <a:rPr lang="el-GR" dirty="0" err="1" smtClean="0"/>
              <a:t>Ευα</a:t>
            </a:r>
            <a:r>
              <a:rPr lang="el-GR" dirty="0" smtClean="0"/>
              <a:t> </a:t>
            </a:r>
            <a:r>
              <a:rPr lang="el-GR" dirty="0" err="1" smtClean="0"/>
              <a:t>Κοκκινάκη</a:t>
            </a:r>
            <a:r>
              <a:rPr lang="el-GR" dirty="0" smtClean="0"/>
              <a:t>, </a:t>
            </a:r>
            <a:r>
              <a:rPr lang="el-GR" dirty="0" err="1" smtClean="0"/>
              <a:t>Τζιάμπος</a:t>
            </a:r>
            <a:r>
              <a:rPr lang="el-GR" dirty="0" smtClean="0"/>
              <a:t> Ανδρέας  ,Σακαδάκη</a:t>
            </a:r>
            <a:r>
              <a:rPr lang="en-US" dirty="0" smtClean="0"/>
              <a:t> </a:t>
            </a:r>
            <a:r>
              <a:rPr lang="el-GR" dirty="0" smtClean="0"/>
              <a:t>Ελένη, Βλασιάδη Μαρία, </a:t>
            </a:r>
            <a:r>
              <a:rPr lang="el-GR" dirty="0" err="1" smtClean="0"/>
              <a:t>Ρακοπούλου</a:t>
            </a:r>
            <a:r>
              <a:rPr lang="el-GR" dirty="0" smtClean="0"/>
              <a:t> Χαρά</a:t>
            </a:r>
            <a:endParaRPr lang="el-GR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60601" y="6270447"/>
            <a:ext cx="5984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Times New Roman"/>
                <a:cs typeface="Times New Roman"/>
              </a:rPr>
              <a:t>Τμήμα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Χημείας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Εργαστήρια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Φυσικοχημείας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Ι</a:t>
            </a:r>
            <a:r>
              <a:rPr sz="2000" spc="-5" dirty="0">
                <a:latin typeface="Times New Roman"/>
                <a:cs typeface="Times New Roman"/>
              </a:rPr>
              <a:t> [ΧΗΜ-311]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807" rIns="0" bIns="0" rtlCol="0">
            <a:spAutoFit/>
          </a:bodyPr>
          <a:lstStyle/>
          <a:p>
            <a:pPr marL="3366770" marR="5080" indent="-321500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Writing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the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laboratory</a:t>
            </a:r>
            <a:r>
              <a:rPr sz="32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notebook</a:t>
            </a:r>
            <a:r>
              <a:rPr sz="32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/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Howard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M. </a:t>
            </a:r>
            <a:r>
              <a:rPr sz="3200" spc="-78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Kanare.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1629155"/>
            <a:ext cx="3523488" cy="45262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1844039"/>
            <a:ext cx="3384804" cy="31699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685" y="707262"/>
            <a:ext cx="67113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6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Τ</a:t>
            </a:r>
            <a:r>
              <a:rPr sz="1600" u="heavy" spc="-7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ο</a:t>
            </a:r>
            <a:r>
              <a:rPr sz="160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labbook</a:t>
            </a:r>
            <a:r>
              <a:rPr sz="1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969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τ</a:t>
            </a:r>
            <a:r>
              <a:rPr sz="1600" u="heavy" spc="-7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η</a:t>
            </a:r>
            <a:r>
              <a:rPr sz="1600" u="heavy" spc="-8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ς</a:t>
            </a:r>
            <a:r>
              <a:rPr sz="160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5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Μα</a:t>
            </a:r>
            <a:r>
              <a:rPr sz="1600" u="heavy" spc="-5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ρ</a:t>
            </a:r>
            <a:r>
              <a:rPr sz="1600" u="heavy" spc="-12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ι</a:t>
            </a:r>
            <a:r>
              <a:rPr sz="1600" u="heavy" spc="-68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α</a:t>
            </a:r>
            <a:r>
              <a:rPr sz="1600" u="heavy" spc="-8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ς</a:t>
            </a:r>
            <a:r>
              <a:rPr sz="160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894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Κ</a:t>
            </a:r>
            <a:r>
              <a:rPr sz="1600" u="heavy" spc="-89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ι</a:t>
            </a:r>
            <a:r>
              <a:rPr sz="1600" u="heavy" spc="-7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ου</a:t>
            </a:r>
            <a:r>
              <a:rPr sz="1600" u="heavy" spc="-7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ρ</a:t>
            </a:r>
            <a:r>
              <a:rPr sz="1600" u="heavy" spc="-12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ι</a:t>
            </a:r>
            <a:r>
              <a:rPr sz="1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56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εκπ</a:t>
            </a:r>
            <a:r>
              <a:rPr sz="1600" u="heavy" spc="-6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εμπε</a:t>
            </a:r>
            <a:r>
              <a:rPr sz="1600" u="heavy" spc="-12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ι</a:t>
            </a:r>
            <a:r>
              <a:rPr sz="1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68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ρ</a:t>
            </a:r>
            <a:r>
              <a:rPr sz="1600" u="heavy" spc="-68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α</a:t>
            </a:r>
            <a:r>
              <a:rPr sz="1600" u="heavy" spc="-9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διε</a:t>
            </a:r>
            <a:r>
              <a:rPr sz="1600" u="heavy" spc="-9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ν</a:t>
            </a:r>
            <a:r>
              <a:rPr sz="1600" u="heavy" spc="-7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ερ</a:t>
            </a:r>
            <a:r>
              <a:rPr sz="1600" u="heavy" spc="-79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γ</a:t>
            </a:r>
            <a:r>
              <a:rPr sz="1600" u="heavy" spc="-10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ει</a:t>
            </a:r>
            <a:r>
              <a:rPr sz="1600" u="heavy" spc="-68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α</a:t>
            </a:r>
            <a:r>
              <a:rPr sz="1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7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α</a:t>
            </a:r>
            <a:r>
              <a:rPr sz="1600" u="heavy" spc="-7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κ</a:t>
            </a:r>
            <a:r>
              <a:rPr sz="1600" u="heavy" spc="-70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ό</a:t>
            </a:r>
            <a:r>
              <a:rPr sz="1600" u="heavy" spc="-7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μ</a:t>
            </a:r>
            <a:r>
              <a:rPr sz="1600" u="heavy" spc="-68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α</a:t>
            </a:r>
            <a:r>
              <a:rPr sz="16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6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(ράδ</a:t>
            </a:r>
            <a:r>
              <a:rPr sz="1600" u="heavy" spc="-76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ι</a:t>
            </a:r>
            <a:r>
              <a:rPr sz="1600" u="heavy" spc="-7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ο</a:t>
            </a:r>
            <a:r>
              <a:rPr sz="1600" u="heavy" spc="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226</a:t>
            </a:r>
            <a:r>
              <a:rPr sz="1600" spc="-5" dirty="0">
                <a:latin typeface="Arial MT"/>
                <a:cs typeface="Arial MT"/>
              </a:rPr>
              <a:t>)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0" y="1600198"/>
            <a:ext cx="6579108" cy="52517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989" y="544195"/>
            <a:ext cx="5510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</a:rPr>
              <a:t>Το</a:t>
            </a:r>
            <a:r>
              <a:rPr sz="3600" spc="-35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εργαστηριακό</a:t>
            </a:r>
            <a:r>
              <a:rPr sz="3600" spc="-30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τετράδιο</a:t>
            </a:r>
            <a:r>
              <a:rPr sz="3600" spc="-30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ΙΙΙ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8610"/>
            <a:ext cx="7906384" cy="402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ΤΙ</a:t>
            </a:r>
            <a:r>
              <a:rPr sz="16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ΚΑΤΑΓΡΑΦΕΤΑΙ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Αρχειακά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στοιχεία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ημερομηνία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εκτέλεσης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επικεφαλίδα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πειράματος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μελη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ομάδας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Times New Roman"/>
                <a:cs typeface="Times New Roman"/>
              </a:rPr>
              <a:t>Σκοπός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πειράματος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Πρόχειρο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σχέδιο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των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χαρακτηριστικών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πειραματικής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διάταξης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Το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πειραματικό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πρωτόκολλο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ακολουθήθηκε.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Στοιχεία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για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ταυτότητα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των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αντιδραστηρίων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συσκευών.</a:t>
            </a:r>
            <a:endParaRPr sz="1600" dirty="0">
              <a:latin typeface="Times New Roman"/>
              <a:cs typeface="Times New Roman"/>
            </a:endParaRPr>
          </a:p>
          <a:p>
            <a:pPr marL="355600" marR="368935" indent="-342900">
              <a:lnSpc>
                <a:spcPts val="154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Πίνακες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επικεφαλίδες,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(προετοιμασμένοι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πριν)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κατάλληλες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επεξηγήσεις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μονάδες.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Μετρήσεις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που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έγιναν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διάρκεια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εκτέλεσης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πειράματος,</a:t>
            </a:r>
            <a:endParaRPr sz="16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54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Διαγράμματα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υπολογισμοί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σχόλια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παρατηρήσεις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έγιναν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κατά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παραμονή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στο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εργαστήριο.</a:t>
            </a:r>
            <a:endParaRPr sz="1600" dirty="0">
              <a:latin typeface="Times New Roman"/>
              <a:cs typeface="Times New Roman"/>
            </a:endParaRPr>
          </a:p>
          <a:p>
            <a:pPr marL="355600" marR="248920" indent="-342900">
              <a:lnSpc>
                <a:spcPts val="1540"/>
              </a:lnSpc>
              <a:spcBef>
                <a:spcPts val="375"/>
              </a:spcBef>
              <a:buFont typeface="Times New Roman"/>
              <a:buChar char="•"/>
              <a:tabLst>
                <a:tab pos="405765" algn="l"/>
                <a:tab pos="406400" algn="l"/>
              </a:tabLst>
            </a:pPr>
            <a:r>
              <a:rPr dirty="0"/>
              <a:t>	</a:t>
            </a:r>
            <a:r>
              <a:rPr sz="1600" spc="-5" dirty="0">
                <a:latin typeface="Times New Roman"/>
                <a:cs typeface="Times New Roman"/>
              </a:rPr>
              <a:t>Διαγράμματα,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φωτογραφίες,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σχήματα,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φάσματα,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οτιδήποτε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άλλο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προκύπτει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πειραματική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διαδικασία.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Συμπερασματα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προεκυψαν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αξια προς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διερευνηση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ΜΕ</a:t>
            </a:r>
            <a:r>
              <a:rPr sz="16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ΠΟΙΟ</a:t>
            </a:r>
            <a:r>
              <a:rPr sz="16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ΤΡΟΠΟ</a:t>
            </a:r>
            <a:r>
              <a:rPr sz="16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ΤΗΡΕΙΤΑΙ</a:t>
            </a:r>
            <a:r>
              <a:rPr sz="16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ΤΟ</a:t>
            </a:r>
            <a:r>
              <a:rPr sz="16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LAB-BOOK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Στο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βιβλίο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καταγράφονται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όλες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οι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μετρήσεις</a:t>
            </a:r>
            <a:r>
              <a:rPr sz="1600" i="1" spc="4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κατ'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ευθείαν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με μελάνι.</a:t>
            </a:r>
            <a:endParaRPr sz="1600" dirty="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Γράφουμε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ολοκληρωμένες</a:t>
            </a:r>
            <a:r>
              <a:rPr sz="16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προτάσεις</a:t>
            </a:r>
            <a:r>
              <a:rPr sz="16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οργανώνοντας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παραγράφους.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901" y="273761"/>
            <a:ext cx="77831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  <a:tabLst>
                <a:tab pos="6115050" algn="l"/>
              </a:tabLst>
            </a:pPr>
            <a:r>
              <a:rPr spc="-5" dirty="0">
                <a:solidFill>
                  <a:srgbClr val="002060"/>
                </a:solidFill>
              </a:rPr>
              <a:t>3.Η</a:t>
            </a:r>
            <a:r>
              <a:rPr dirty="0">
                <a:solidFill>
                  <a:srgbClr val="002060"/>
                </a:solidFill>
              </a:rPr>
              <a:t> αναφορά:</a:t>
            </a:r>
            <a:r>
              <a:rPr spc="1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(Πρωτότυπο</a:t>
            </a:r>
            <a:r>
              <a:rPr spc="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κείμενο</a:t>
            </a:r>
            <a:r>
              <a:rPr spc="1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το</a:t>
            </a:r>
            <a:r>
              <a:rPr spc="-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οποίο </a:t>
            </a:r>
            <a:r>
              <a:rPr spc="-5" dirty="0">
                <a:solidFill>
                  <a:srgbClr val="002060"/>
                </a:solidFill>
              </a:rPr>
              <a:t>περιγράφει</a:t>
            </a:r>
            <a:r>
              <a:rPr spc="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και </a:t>
            </a:r>
            <a:r>
              <a:rPr spc="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αν</a:t>
            </a:r>
            <a:r>
              <a:rPr spc="5" dirty="0">
                <a:solidFill>
                  <a:srgbClr val="002060"/>
                </a:solidFill>
              </a:rPr>
              <a:t>α</a:t>
            </a:r>
            <a:r>
              <a:rPr dirty="0">
                <a:solidFill>
                  <a:srgbClr val="002060"/>
                </a:solidFill>
              </a:rPr>
              <a:t>λύει</a:t>
            </a:r>
            <a:r>
              <a:rPr spc="2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το</a:t>
            </a:r>
            <a:r>
              <a:rPr spc="1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πε</a:t>
            </a:r>
            <a:r>
              <a:rPr spc="5" dirty="0">
                <a:solidFill>
                  <a:srgbClr val="002060"/>
                </a:solidFill>
              </a:rPr>
              <a:t>ί</a:t>
            </a:r>
            <a:r>
              <a:rPr spc="-5" dirty="0">
                <a:solidFill>
                  <a:srgbClr val="002060"/>
                </a:solidFill>
              </a:rPr>
              <a:t>ρ</a:t>
            </a:r>
            <a:r>
              <a:rPr spc="5" dirty="0">
                <a:solidFill>
                  <a:srgbClr val="002060"/>
                </a:solidFill>
              </a:rPr>
              <a:t>α</a:t>
            </a:r>
            <a:r>
              <a:rPr spc="-5" dirty="0">
                <a:solidFill>
                  <a:srgbClr val="002060"/>
                </a:solidFill>
              </a:rPr>
              <a:t>μ</a:t>
            </a:r>
            <a:r>
              <a:rPr dirty="0">
                <a:solidFill>
                  <a:srgbClr val="002060"/>
                </a:solidFill>
              </a:rPr>
              <a:t>α</a:t>
            </a:r>
            <a:r>
              <a:rPr spc="1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κ</a:t>
            </a:r>
            <a:r>
              <a:rPr spc="5" dirty="0">
                <a:solidFill>
                  <a:srgbClr val="002060"/>
                </a:solidFill>
              </a:rPr>
              <a:t>α</a:t>
            </a:r>
            <a:r>
              <a:rPr dirty="0">
                <a:solidFill>
                  <a:srgbClr val="002060"/>
                </a:solidFill>
              </a:rPr>
              <a:t>ι τα</a:t>
            </a:r>
            <a:r>
              <a:rPr spc="1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α</a:t>
            </a:r>
            <a:r>
              <a:rPr spc="5" dirty="0">
                <a:solidFill>
                  <a:srgbClr val="002060"/>
                </a:solidFill>
              </a:rPr>
              <a:t>π</a:t>
            </a:r>
            <a:r>
              <a:rPr dirty="0">
                <a:solidFill>
                  <a:srgbClr val="002060"/>
                </a:solidFill>
              </a:rPr>
              <a:t>οτελέ</a:t>
            </a:r>
            <a:r>
              <a:rPr spc="-5" dirty="0">
                <a:solidFill>
                  <a:srgbClr val="002060"/>
                </a:solidFill>
              </a:rPr>
              <a:t>σμ</a:t>
            </a:r>
            <a:r>
              <a:rPr spc="5" dirty="0">
                <a:solidFill>
                  <a:srgbClr val="002060"/>
                </a:solidFill>
              </a:rPr>
              <a:t>α</a:t>
            </a:r>
            <a:r>
              <a:rPr dirty="0">
                <a:solidFill>
                  <a:srgbClr val="002060"/>
                </a:solidFill>
              </a:rPr>
              <a:t>τα</a:t>
            </a:r>
            <a:r>
              <a:rPr spc="2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του </a:t>
            </a:r>
            <a:r>
              <a:rPr spc="-5" dirty="0">
                <a:solidFill>
                  <a:srgbClr val="002060"/>
                </a:solidFill>
              </a:rPr>
              <a:t>μ</a:t>
            </a:r>
            <a:r>
              <a:rPr dirty="0">
                <a:solidFill>
                  <a:srgbClr val="002060"/>
                </a:solidFill>
              </a:rPr>
              <a:t>ε	ε</a:t>
            </a:r>
            <a:r>
              <a:rPr spc="5" dirty="0">
                <a:solidFill>
                  <a:srgbClr val="002060"/>
                </a:solidFill>
              </a:rPr>
              <a:t>π</a:t>
            </a:r>
            <a:r>
              <a:rPr spc="-5" dirty="0">
                <a:solidFill>
                  <a:srgbClr val="002060"/>
                </a:solidFill>
              </a:rPr>
              <a:t>ι</a:t>
            </a:r>
            <a:r>
              <a:rPr spc="5" dirty="0">
                <a:solidFill>
                  <a:srgbClr val="002060"/>
                </a:solidFill>
              </a:rPr>
              <a:t>σ</a:t>
            </a:r>
            <a:r>
              <a:rPr dirty="0">
                <a:solidFill>
                  <a:srgbClr val="002060"/>
                </a:solidFill>
              </a:rPr>
              <a:t>τημ</a:t>
            </a:r>
            <a:r>
              <a:rPr spc="5" dirty="0">
                <a:solidFill>
                  <a:srgbClr val="002060"/>
                </a:solidFill>
              </a:rPr>
              <a:t>ο</a:t>
            </a:r>
            <a:r>
              <a:rPr spc="-5" dirty="0">
                <a:solidFill>
                  <a:srgbClr val="002060"/>
                </a:solidFill>
              </a:rPr>
              <a:t>νι</a:t>
            </a:r>
            <a:r>
              <a:rPr dirty="0">
                <a:solidFill>
                  <a:srgbClr val="002060"/>
                </a:solidFill>
              </a:rPr>
              <a:t>κό  τρόπο</a:t>
            </a:r>
            <a:r>
              <a:rPr spc="-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1330"/>
            <a:ext cx="7993380" cy="29889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Εισαγωγικά</a:t>
            </a: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Περίληψη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(Abstract):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Σύνοψη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κυρίων</a:t>
            </a:r>
            <a:r>
              <a:rPr sz="1800" spc="-5" dirty="0">
                <a:latin typeface="Times New Roman"/>
                <a:cs typeface="Times New Roman"/>
              </a:rPr>
              <a:t> σημείων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εργασίας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Πειραματικό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μέρος.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(Πειραματική </a:t>
            </a:r>
            <a:r>
              <a:rPr sz="1800" dirty="0">
                <a:latin typeface="Times New Roman"/>
                <a:cs typeface="Times New Roman"/>
              </a:rPr>
              <a:t>συσκευή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διαδικασία).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Αποτελέσματα.</a:t>
            </a:r>
            <a:endParaRPr sz="1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459"/>
              </a:spcBef>
              <a:buFont typeface="Times New Roman"/>
              <a:buChar char="•"/>
              <a:tabLst>
                <a:tab pos="411480" algn="l"/>
                <a:tab pos="412115" algn="l"/>
                <a:tab pos="5908040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Υπολογισμοί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(Πίνακες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ενδιάμεσων</a:t>
            </a:r>
            <a:r>
              <a:rPr sz="1800" dirty="0">
                <a:latin typeface="Times New Roman"/>
                <a:cs typeface="Times New Roman"/>
              </a:rPr>
              <a:t> αριθμητικών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πράξεων	</a:t>
            </a:r>
            <a:r>
              <a:rPr sz="1800" spc="-5" dirty="0">
                <a:latin typeface="Times New Roman"/>
                <a:cs typeface="Times New Roman"/>
              </a:rPr>
              <a:t>Διαγράμματα). Σχόλια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διαγράμματα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πίνακες.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Αριθμητική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μεγέθους</a:t>
            </a:r>
            <a:r>
              <a:rPr sz="1800" dirty="0">
                <a:latin typeface="Times New Roman"/>
                <a:cs typeface="Times New Roman"/>
              </a:rPr>
              <a:t> που </a:t>
            </a:r>
            <a:r>
              <a:rPr sz="1800" spc="-5" dirty="0">
                <a:latin typeface="Times New Roman"/>
                <a:cs typeface="Times New Roman"/>
              </a:rPr>
              <a:t>μας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ενδιαφέρει.</a:t>
            </a: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Ανάλυση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σφάλματος.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Προσδιορισμός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αβεβαιότητας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τελικό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αποτέλεσμα.</a:t>
            </a: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Ανάλυση-συζήτηση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αποτελεσμάτων.</a:t>
            </a: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Βιβλιογραφία.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Προσωπική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συνεισφορά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μέλους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ομάδας.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21" y="478663"/>
            <a:ext cx="7984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2060"/>
                </a:solidFill>
              </a:rPr>
              <a:t>Πειραματικό</a:t>
            </a:r>
            <a:r>
              <a:rPr sz="4400" spc="-55" dirty="0">
                <a:solidFill>
                  <a:srgbClr val="002060"/>
                </a:solidFill>
              </a:rPr>
              <a:t> </a:t>
            </a:r>
            <a:r>
              <a:rPr sz="4400" spc="-5" dirty="0">
                <a:solidFill>
                  <a:srgbClr val="002060"/>
                </a:solidFill>
              </a:rPr>
              <a:t>σφάλμα-Αβεβαιότητα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1367"/>
            <a:ext cx="7851140" cy="45434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Κάθε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μέτρηση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εμπεριέχει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σφάλμα</a:t>
            </a:r>
          </a:p>
          <a:p>
            <a:pPr marL="355600" marR="11303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σϕάλµα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µέτρησης </a:t>
            </a:r>
            <a:r>
              <a:rPr sz="1800" spc="-5" dirty="0">
                <a:latin typeface="Times New Roman"/>
                <a:cs typeface="Times New Roman"/>
              </a:rPr>
              <a:t>(measurement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είναι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-5" dirty="0">
                <a:latin typeface="Times New Roman"/>
                <a:cs typeface="Times New Roman"/>
              </a:rPr>
              <a:t>διαϕορά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πραγµατικής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παρατηρούµενης </a:t>
            </a:r>
            <a:r>
              <a:rPr sz="1800" spc="-10" dirty="0">
                <a:latin typeface="Times New Roman"/>
                <a:cs typeface="Times New Roman"/>
              </a:rPr>
              <a:t>τιµής </a:t>
            </a:r>
            <a:r>
              <a:rPr sz="1800" dirty="0">
                <a:latin typeface="Times New Roman"/>
                <a:cs typeface="Times New Roman"/>
              </a:rPr>
              <a:t>ενώ η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αβεβαιότητα µέτρησης </a:t>
            </a:r>
            <a:r>
              <a:rPr sz="1800" dirty="0">
                <a:latin typeface="Times New Roman"/>
                <a:cs typeface="Times New Roman"/>
              </a:rPr>
              <a:t>είναι η </a:t>
            </a:r>
            <a:r>
              <a:rPr sz="1800" spc="-5" dirty="0">
                <a:latin typeface="Times New Roman"/>
                <a:cs typeface="Times New Roman"/>
              </a:rPr>
              <a:t>εκτίµηση για </a:t>
            </a:r>
            <a:r>
              <a:rPr sz="1800" dirty="0">
                <a:latin typeface="Times New Roman"/>
                <a:cs typeface="Times New Roman"/>
              </a:rPr>
              <a:t>το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σϕάλµα </a:t>
            </a:r>
            <a:r>
              <a:rPr sz="1800" spc="-5" dirty="0">
                <a:latin typeface="Times New Roman"/>
                <a:cs typeface="Times New Roman"/>
              </a:rPr>
              <a:t>µέτρησης, </a:t>
            </a:r>
            <a:r>
              <a:rPr sz="1800" dirty="0">
                <a:latin typeface="Times New Roman"/>
                <a:cs typeface="Times New Roman"/>
              </a:rPr>
              <a:t>που ορίζει ένα </a:t>
            </a:r>
            <a:r>
              <a:rPr sz="1800" spc="-5" dirty="0">
                <a:latin typeface="Times New Roman"/>
                <a:cs typeface="Times New Roman"/>
              </a:rPr>
              <a:t>σύνολο δυνατών τιµών για </a:t>
            </a:r>
            <a:r>
              <a:rPr sz="1800" dirty="0">
                <a:latin typeface="Times New Roman"/>
                <a:cs typeface="Times New Roman"/>
              </a:rPr>
              <a:t>το </a:t>
            </a:r>
            <a:r>
              <a:rPr sz="1800" spc="-5" dirty="0">
                <a:latin typeface="Times New Roman"/>
                <a:cs typeface="Times New Roman"/>
              </a:rPr>
              <a:t>σϕάλµα για µια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συγκεκριμένη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µέτρηση.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ευρύτερη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έννοιά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«αβεβαιότητα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μιας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μέτρησης»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εκφράζει  </a:t>
            </a:r>
            <a:r>
              <a:rPr sz="1800" spc="-5" dirty="0">
                <a:latin typeface="Times New Roman"/>
                <a:cs typeface="Times New Roman"/>
              </a:rPr>
              <a:t>αμφιβολίες</a:t>
            </a:r>
            <a:endParaRPr sz="1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μας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σχετικά</a:t>
            </a:r>
            <a:r>
              <a:rPr sz="1800" spc="-5" dirty="0">
                <a:latin typeface="Times New Roman"/>
                <a:cs typeface="Times New Roman"/>
              </a:rPr>
              <a:t> με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5" dirty="0">
                <a:latin typeface="Times New Roman"/>
                <a:cs typeface="Times New Roman"/>
              </a:rPr>
              <a:t> ακρίβεια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ορθότητα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 αποτελέσματος.</a:t>
            </a: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Γιατί πρέπει να</a:t>
            </a:r>
            <a:r>
              <a:rPr sz="28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προσδιορίζεται η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αβεβαιότητα</a:t>
            </a:r>
          </a:p>
          <a:p>
            <a:pPr marL="355600" marR="3267710" indent="-342900">
              <a:lnSpc>
                <a:spcPct val="120000"/>
              </a:lnSpc>
              <a:spcBef>
                <a:spcPts val="4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Εκτίμηση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αξιοπιστίας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αποτελέσματος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Έκφραση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ποιότητας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μέτρησης</a:t>
            </a:r>
            <a:endParaRPr sz="1800" dirty="0">
              <a:latin typeface="Times New Roman"/>
              <a:cs typeface="Times New Roman"/>
            </a:endParaRPr>
          </a:p>
          <a:p>
            <a:pPr marL="355600" marR="226060" indent="-342900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Δυνατότητα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σύγκρισης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αποτελεσμάτων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μετρήσεων της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ίδιας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φυσικής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ποσότητας</a:t>
            </a:r>
          </a:p>
          <a:p>
            <a:pPr marL="411480" indent="-399415">
              <a:lnSpc>
                <a:spcPct val="100000"/>
              </a:lnSpc>
              <a:spcBef>
                <a:spcPts val="430"/>
              </a:spcBef>
              <a:buChar char="•"/>
              <a:tabLst>
                <a:tab pos="411480" algn="l"/>
                <a:tab pos="412115" algn="l"/>
              </a:tabLst>
            </a:pPr>
            <a:r>
              <a:rPr sz="1800" spc="-5" dirty="0">
                <a:latin typeface="Times New Roman"/>
                <a:cs typeface="Times New Roman"/>
              </a:rPr>
              <a:t>Καθορισμός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τεχνικών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ανάλυσης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σφαλμάτων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049" y="483234"/>
            <a:ext cx="6071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39" dirty="0">
                <a:latin typeface="Arial MT"/>
                <a:cs typeface="Arial MT"/>
              </a:rPr>
              <a:t>Σφαλμ</a:t>
            </a:r>
            <a:r>
              <a:rPr sz="4400" spc="-1835" dirty="0">
                <a:latin typeface="Arial MT"/>
                <a:cs typeface="Arial MT"/>
              </a:rPr>
              <a:t>α</a:t>
            </a:r>
            <a:r>
              <a:rPr sz="4400" dirty="0">
                <a:latin typeface="Arial MT"/>
                <a:cs typeface="Arial MT"/>
              </a:rPr>
              <a:t> </a:t>
            </a:r>
            <a:r>
              <a:rPr sz="4400" spc="-2495" dirty="0">
                <a:latin typeface="Arial MT"/>
                <a:cs typeface="Arial MT"/>
              </a:rPr>
              <a:t>και</a:t>
            </a:r>
            <a:r>
              <a:rPr sz="4400" spc="10" dirty="0">
                <a:latin typeface="Arial MT"/>
                <a:cs typeface="Arial MT"/>
              </a:rPr>
              <a:t> </a:t>
            </a:r>
            <a:r>
              <a:rPr sz="4400" spc="-2225" dirty="0">
                <a:latin typeface="Arial MT"/>
                <a:cs typeface="Arial MT"/>
              </a:rPr>
              <a:t>αβεβαιοτητα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1773935"/>
            <a:ext cx="7200900" cy="39410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981" y="0"/>
            <a:ext cx="80149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3600" spc="-5" dirty="0">
                <a:solidFill>
                  <a:srgbClr val="002060"/>
                </a:solidFill>
              </a:rPr>
              <a:t>Κατηγορίες σφαλμάτων:	</a:t>
            </a:r>
            <a:r>
              <a:rPr sz="3600" dirty="0">
                <a:solidFill>
                  <a:srgbClr val="002060"/>
                </a:solidFill>
              </a:rPr>
              <a:t>1.Συστηματικα </a:t>
            </a:r>
            <a:r>
              <a:rPr sz="3600" spc="5" dirty="0">
                <a:solidFill>
                  <a:srgbClr val="002060"/>
                </a:solidFill>
              </a:rPr>
              <a:t> </a:t>
            </a:r>
            <a:r>
              <a:rPr sz="3600" spc="-5" dirty="0">
                <a:solidFill>
                  <a:srgbClr val="002060"/>
                </a:solidFill>
              </a:rPr>
              <a:t>σφάλματα</a:t>
            </a:r>
            <a:r>
              <a:rPr sz="3600" spc="-25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Μονοπροσημα</a:t>
            </a:r>
            <a:r>
              <a:rPr sz="3600" spc="-40" dirty="0">
                <a:solidFill>
                  <a:srgbClr val="002060"/>
                </a:solidFill>
              </a:rPr>
              <a:t> </a:t>
            </a:r>
            <a:r>
              <a:rPr sz="3600" spc="-5" dirty="0">
                <a:solidFill>
                  <a:srgbClr val="002060"/>
                </a:solidFill>
              </a:rPr>
              <a:t>(Είτε</a:t>
            </a:r>
            <a:r>
              <a:rPr sz="3600" spc="-25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θετικά,</a:t>
            </a:r>
            <a:r>
              <a:rPr sz="3600" spc="-10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είτε </a:t>
            </a:r>
            <a:r>
              <a:rPr sz="3600" spc="-885" dirty="0">
                <a:solidFill>
                  <a:srgbClr val="002060"/>
                </a:solidFill>
              </a:rPr>
              <a:t> </a:t>
            </a:r>
            <a:r>
              <a:rPr sz="3600" spc="-5" dirty="0">
                <a:solidFill>
                  <a:srgbClr val="002060"/>
                </a:solidFill>
              </a:rPr>
              <a:t>αρνητικά)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7983855" cy="439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Συστηματικά</a:t>
            </a:r>
            <a:r>
              <a:rPr sz="18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Σφάλματα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355600" marR="61594" indent="-342900">
              <a:lnSpc>
                <a:spcPts val="1730"/>
              </a:lnSpc>
              <a:spcBef>
                <a:spcPts val="4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Εμφανίζονται </a:t>
            </a:r>
            <a:r>
              <a:rPr sz="1800" dirty="0">
                <a:latin typeface="Times New Roman"/>
                <a:cs typeface="Times New Roman"/>
              </a:rPr>
              <a:t>όταν </a:t>
            </a:r>
            <a:r>
              <a:rPr sz="1800" spc="-5" dirty="0">
                <a:latin typeface="Times New Roman"/>
                <a:cs typeface="Times New Roman"/>
              </a:rPr>
              <a:t>μια μέτρηση δίνει </a:t>
            </a:r>
            <a:r>
              <a:rPr sz="1800" dirty="0">
                <a:latin typeface="Times New Roman"/>
                <a:cs typeface="Times New Roman"/>
              </a:rPr>
              <a:t>αποτελέσματα </a:t>
            </a:r>
            <a:r>
              <a:rPr sz="1800" b="1" dirty="0">
                <a:latin typeface="Times New Roman"/>
                <a:cs typeface="Times New Roman"/>
              </a:rPr>
              <a:t>συστηματικά </a:t>
            </a:r>
            <a:r>
              <a:rPr sz="1800" spc="-5" dirty="0">
                <a:latin typeface="Times New Roman"/>
                <a:cs typeface="Times New Roman"/>
              </a:rPr>
              <a:t>μεγαλύτερα </a:t>
            </a:r>
            <a:r>
              <a:rPr sz="1800" dirty="0">
                <a:latin typeface="Times New Roman"/>
                <a:cs typeface="Times New Roman"/>
              </a:rPr>
              <a:t>(ή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μικρότερα)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πραγματική (αληθινή)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" dirty="0">
                <a:latin typeface="Times New Roman"/>
                <a:cs typeface="Times New Roman"/>
              </a:rPr>
              <a:t> μετρούμενου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μεγέθους.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"/>
              </a:spcBef>
              <a:buChar char="•"/>
              <a:tabLst>
                <a:tab pos="431800" algn="l"/>
                <a:tab pos="432434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Πηγές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Συστηματικών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Σφαλμάτων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sz="1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48260" indent="-342900">
              <a:lnSpc>
                <a:spcPts val="173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Όργανα Μέτρησης </a:t>
            </a:r>
            <a:r>
              <a:rPr sz="1800" dirty="0">
                <a:latin typeface="Times New Roman"/>
                <a:cs typeface="Times New Roman"/>
              </a:rPr>
              <a:t>(π.χ. κακή </a:t>
            </a:r>
            <a:r>
              <a:rPr sz="1800" spc="-5" dirty="0">
                <a:latin typeface="Times New Roman"/>
                <a:cs typeface="Times New Roman"/>
              </a:rPr>
              <a:t>βαθμονόμηση </a:t>
            </a:r>
            <a:r>
              <a:rPr sz="1800" dirty="0">
                <a:latin typeface="Times New Roman"/>
                <a:cs typeface="Times New Roman"/>
              </a:rPr>
              <a:t>οργάνου, </a:t>
            </a:r>
            <a:r>
              <a:rPr sz="1800" spc="-5" dirty="0">
                <a:latin typeface="Times New Roman"/>
                <a:cs typeface="Times New Roman"/>
              </a:rPr>
              <a:t>μετατόπιση καμπύλης </a:t>
            </a:r>
            <a:r>
              <a:rPr sz="1800" dirty="0">
                <a:latin typeface="Times New Roman"/>
                <a:cs typeface="Times New Roman"/>
              </a:rPr>
              <a:t>λογω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θέρμανσης </a:t>
            </a:r>
            <a:r>
              <a:rPr sz="1800" spc="-5" dirty="0">
                <a:latin typeface="Times New Roman"/>
                <a:cs typeface="Times New Roman"/>
              </a:rPr>
              <a:t>αντιστάσεων, μετατόπιση </a:t>
            </a:r>
            <a:r>
              <a:rPr sz="1800" dirty="0">
                <a:latin typeface="Times New Roman"/>
                <a:cs typeface="Times New Roman"/>
              </a:rPr>
              <a:t>του </a:t>
            </a:r>
            <a:r>
              <a:rPr sz="1800" spc="-5" dirty="0">
                <a:latin typeface="Times New Roman"/>
                <a:cs typeface="Times New Roman"/>
              </a:rPr>
              <a:t>μηδενός, φαινόμενα υστέρησης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διακριτική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ικανότητα</a:t>
            </a:r>
            <a:r>
              <a:rPr sz="1800" dirty="0">
                <a:latin typeface="Times New Roman"/>
                <a:cs typeface="Times New Roman"/>
              </a:rPr>
              <a:t> κλπ  )</a:t>
            </a:r>
          </a:p>
          <a:p>
            <a:pPr marL="355600" marR="315595" indent="-342900">
              <a:lnSpc>
                <a:spcPts val="173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Σφάλματα </a:t>
            </a:r>
            <a:r>
              <a:rPr sz="1800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πειραματικής </a:t>
            </a: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διαδικασίας </a:t>
            </a:r>
            <a:r>
              <a:rPr sz="1800" dirty="0">
                <a:latin typeface="Times New Roman"/>
                <a:cs typeface="Times New Roman"/>
              </a:rPr>
              <a:t>(μη </a:t>
            </a:r>
            <a:r>
              <a:rPr sz="1800" spc="-5" dirty="0">
                <a:latin typeface="Times New Roman"/>
                <a:cs typeface="Times New Roman"/>
              </a:rPr>
              <a:t>πλήρης συσκοτιση, </a:t>
            </a:r>
            <a:r>
              <a:rPr sz="1800" dirty="0">
                <a:latin typeface="Times New Roman"/>
                <a:cs typeface="Times New Roman"/>
              </a:rPr>
              <a:t>θορυβος οργάνου,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αύξηση</a:t>
            </a:r>
            <a:r>
              <a:rPr sz="1800" dirty="0">
                <a:latin typeface="Times New Roman"/>
                <a:cs typeface="Times New Roman"/>
              </a:rPr>
              <a:t> θερμοκρασίας οργάνου κατά την πορεία του </a:t>
            </a:r>
            <a:r>
              <a:rPr sz="1800" spc="-5" dirty="0">
                <a:latin typeface="Times New Roman"/>
                <a:cs typeface="Times New Roman"/>
              </a:rPr>
              <a:t>πειράματος </a:t>
            </a:r>
            <a:r>
              <a:rPr sz="1800" dirty="0">
                <a:latin typeface="Times New Roman"/>
                <a:cs typeface="Times New Roman"/>
              </a:rPr>
              <a:t>ατελείς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αντιδράσεις, απομονώσεις,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ανακτήσεις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κλπ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Σφάλματα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παρατηρητή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(παράλλαξη,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λανθασμένη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θέση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ανάγνωσης)</a:t>
            </a:r>
            <a:endParaRPr sz="1800" dirty="0">
              <a:latin typeface="Times New Roman"/>
              <a:cs typeface="Times New Roman"/>
            </a:endParaRPr>
          </a:p>
          <a:p>
            <a:pPr marL="355600" marR="299720" indent="-342900">
              <a:lnSpc>
                <a:spcPct val="8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Συνθήκες</a:t>
            </a:r>
            <a:r>
              <a:rPr sz="18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Περιβάλλοντος</a:t>
            </a:r>
            <a:r>
              <a:rPr sz="1800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Πειράματος</a:t>
            </a:r>
            <a:r>
              <a:rPr sz="1800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(Θερμοκρασία,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Πίεση,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Μαγνητικό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Πεδίο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Γης…) δονήσεις,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πάγκων,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ρεύμα</a:t>
            </a:r>
            <a:r>
              <a:rPr sz="1800" dirty="0">
                <a:latin typeface="Times New Roman"/>
                <a:cs typeface="Times New Roman"/>
              </a:rPr>
              <a:t> αέρα,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διαφορά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θερμοκρασίας…κλπ)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-Σφάλματα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Θεωρητικής</a:t>
            </a:r>
            <a:r>
              <a:rPr sz="1800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EF"/>
                </a:solidFill>
                <a:latin typeface="Times New Roman"/>
                <a:cs typeface="Times New Roman"/>
              </a:rPr>
              <a:t>Φύσης </a:t>
            </a:r>
            <a:r>
              <a:rPr sz="1800" dirty="0">
                <a:latin typeface="Times New Roman"/>
                <a:cs typeface="Times New Roman"/>
              </a:rPr>
              <a:t>(Μη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ακριβές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Θεωρητικό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Μοντέλο,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Προσέγγιση…)</a:t>
            </a:r>
            <a:endParaRPr sz="1800" dirty="0">
              <a:latin typeface="Times New Roman"/>
              <a:cs typeface="Times New Roman"/>
            </a:endParaRPr>
          </a:p>
          <a:p>
            <a:pPr marL="355600" marR="86360" indent="-342900">
              <a:lnSpc>
                <a:spcPct val="800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Τα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συστηματικά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σφάλματα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σε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ένα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πείραμα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δεν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αναγνωρίζονται</a:t>
            </a: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γενικά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εύκολα και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ο </a:t>
            </a:r>
            <a:r>
              <a:rPr sz="1800" i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προσδιορισμός</a:t>
            </a: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τους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είναι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 πολλές</a:t>
            </a: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φορές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επίπονος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0182" y="411226"/>
            <a:ext cx="259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2.Τυχαία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σφάλματα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412619"/>
            <a:ext cx="114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76299"/>
            <a:ext cx="7950834" cy="18554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121285" indent="-342900">
              <a:lnSpc>
                <a:spcPts val="192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Σφάλματα </a:t>
            </a:r>
            <a:r>
              <a:rPr sz="2000" dirty="0">
                <a:latin typeface="Times New Roman"/>
                <a:cs typeface="Times New Roman"/>
              </a:rPr>
              <a:t>που επιδρούν </a:t>
            </a:r>
            <a:r>
              <a:rPr sz="2000" spc="-5" dirty="0">
                <a:latin typeface="Times New Roman"/>
                <a:cs typeface="Times New Roman"/>
              </a:rPr>
              <a:t>σε </a:t>
            </a:r>
            <a:r>
              <a:rPr sz="2000" dirty="0">
                <a:latin typeface="Times New Roman"/>
                <a:cs typeface="Times New Roman"/>
              </a:rPr>
              <a:t>μια μέτρηση με τυχαίο τρόπο: Οφειλονται </a:t>
            </a:r>
            <a:r>
              <a:rPr sz="2000" spc="-5" dirty="0">
                <a:latin typeface="Times New Roman"/>
                <a:cs typeface="Times New Roman"/>
              </a:rPr>
              <a:t>σε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μικρες μεταβολες</a:t>
            </a:r>
            <a:r>
              <a:rPr sz="2000" dirty="0">
                <a:latin typeface="Times New Roman"/>
                <a:cs typeface="Times New Roman"/>
              </a:rPr>
              <a:t> παραμετρων που συντελουνται με τυχαιο μη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προβλεψιμο τροπο.Προκαλουν αποκλιση γυρω από μια μεση τιμη, ένα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ευρος.</a:t>
            </a:r>
            <a:endParaRPr sz="2000">
              <a:latin typeface="Times New Roman"/>
              <a:cs typeface="Times New Roman"/>
            </a:endParaRPr>
          </a:p>
          <a:p>
            <a:pPr marL="355600" marR="5080" indent="316865">
              <a:lnSpc>
                <a:spcPct val="8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Τα τυχαία </a:t>
            </a:r>
            <a:r>
              <a:rPr sz="2000" spc="-5" dirty="0">
                <a:latin typeface="Times New Roman"/>
                <a:cs typeface="Times New Roman"/>
              </a:rPr>
              <a:t>σφάλματα </a:t>
            </a:r>
            <a:r>
              <a:rPr sz="2000" dirty="0">
                <a:latin typeface="Times New Roman"/>
                <a:cs typeface="Times New Roman"/>
              </a:rPr>
              <a:t>είναι </a:t>
            </a:r>
            <a:r>
              <a:rPr sz="2000" b="1" spc="-5" dirty="0">
                <a:latin typeface="Times New Roman"/>
                <a:cs typeface="Times New Roman"/>
              </a:rPr>
              <a:t>αναπόφευκτα </a:t>
            </a:r>
            <a:r>
              <a:rPr sz="2000" spc="-5" dirty="0">
                <a:latin typeface="Times New Roman"/>
                <a:cs typeface="Times New Roman"/>
              </a:rPr>
              <a:t>και </a:t>
            </a:r>
            <a:r>
              <a:rPr sz="2000" b="1" dirty="0">
                <a:latin typeface="Times New Roman"/>
                <a:cs typeface="Times New Roman"/>
              </a:rPr>
              <a:t>μπορούν να </a:t>
            </a:r>
            <a:r>
              <a:rPr sz="2000" b="1" spc="-5" dirty="0">
                <a:latin typeface="Times New Roman"/>
                <a:cs typeface="Times New Roman"/>
              </a:rPr>
              <a:t>ληφθούν </a:t>
            </a:r>
            <a:r>
              <a:rPr sz="2000" b="1" dirty="0">
                <a:latin typeface="Times New Roman"/>
                <a:cs typeface="Times New Roman"/>
              </a:rPr>
              <a:t> υπόψη </a:t>
            </a:r>
            <a:r>
              <a:rPr sz="2000" b="1" spc="5" dirty="0">
                <a:latin typeface="Times New Roman"/>
                <a:cs typeface="Times New Roman"/>
              </a:rPr>
              <a:t>μόνο </a:t>
            </a:r>
            <a:r>
              <a:rPr sz="2000" b="1" dirty="0">
                <a:latin typeface="Times New Roman"/>
                <a:cs typeface="Times New Roman"/>
              </a:rPr>
              <a:t>στατιστικά</a:t>
            </a:r>
            <a:r>
              <a:rPr sz="2000" dirty="0">
                <a:latin typeface="Times New Roman"/>
                <a:cs typeface="Times New Roman"/>
              </a:rPr>
              <a:t>. </a:t>
            </a:r>
            <a:r>
              <a:rPr sz="2000" spc="-5" dirty="0">
                <a:latin typeface="Times New Roman"/>
                <a:cs typeface="Times New Roman"/>
              </a:rPr>
              <a:t>Εμφανίζονται </a:t>
            </a:r>
            <a:r>
              <a:rPr sz="2000" dirty="0">
                <a:latin typeface="Times New Roman"/>
                <a:cs typeface="Times New Roman"/>
              </a:rPr>
              <a:t>ακόμα </a:t>
            </a:r>
            <a:r>
              <a:rPr sz="2000" spc="-5" dirty="0">
                <a:latin typeface="Times New Roman"/>
                <a:cs typeface="Times New Roman"/>
              </a:rPr>
              <a:t>και </a:t>
            </a:r>
            <a:r>
              <a:rPr sz="2000" dirty="0">
                <a:latin typeface="Times New Roman"/>
                <a:cs typeface="Times New Roman"/>
              </a:rPr>
              <a:t>όταν έχουν </a:t>
            </a:r>
            <a:r>
              <a:rPr sz="2000" spc="-5" dirty="0">
                <a:latin typeface="Times New Roman"/>
                <a:cs typeface="Times New Roman"/>
              </a:rPr>
              <a:t>απαλειφτεί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συστηματικά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σφάλματα.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58482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4405" y="3508629"/>
            <a:ext cx="338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3.Αλλου</a:t>
            </a:r>
            <a:r>
              <a:rPr sz="24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είδους</a:t>
            </a:r>
            <a:r>
              <a:rPr sz="24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σφάλματα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241368"/>
            <a:ext cx="74371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Προσωπικά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σφάλματα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έλλειψη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συγκέντρωσης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πειραματιστή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Λανθασμένη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ανάγνωση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κλίμακας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Λανθασμένη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καταγραφή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δεδομένων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Καταστροφή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δείγματος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Αργοπορία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μέτρηση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078992" cy="107899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475482" y="6290385"/>
            <a:ext cx="2192654" cy="425566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lang="el-GR" spc="-660" dirty="0"/>
              <a:t>Τ</a:t>
            </a:r>
            <a:r>
              <a:rPr lang="el-GR" spc="-600" dirty="0"/>
              <a:t>μ</a:t>
            </a:r>
            <a:r>
              <a:rPr lang="el-GR" spc="-615" dirty="0"/>
              <a:t>ή</a:t>
            </a:r>
            <a:r>
              <a:rPr lang="el-GR" spc="-620" dirty="0"/>
              <a:t>μ</a:t>
            </a:r>
            <a:r>
              <a:rPr lang="el-GR" spc="-590" dirty="0"/>
              <a:t>α</a:t>
            </a:r>
            <a:r>
              <a:rPr lang="el-GR" spc="5" dirty="0"/>
              <a:t> </a:t>
            </a:r>
            <a:r>
              <a:rPr lang="el-GR" spc="-560" dirty="0"/>
              <a:t>Χη</a:t>
            </a:r>
            <a:r>
              <a:rPr lang="el-GR" spc="-570" dirty="0"/>
              <a:t>μ</a:t>
            </a:r>
            <a:r>
              <a:rPr lang="el-GR" spc="-795" dirty="0"/>
              <a:t>είας</a:t>
            </a:r>
            <a:r>
              <a:rPr lang="el-GR" dirty="0"/>
              <a:t> </a:t>
            </a:r>
            <a:r>
              <a:rPr lang="el-GR" spc="-535" dirty="0"/>
              <a:t>Ε</a:t>
            </a:r>
            <a:r>
              <a:rPr lang="el-GR" spc="-530" dirty="0"/>
              <a:t>ρ</a:t>
            </a:r>
            <a:r>
              <a:rPr lang="el-GR" spc="-700" dirty="0"/>
              <a:t>γ</a:t>
            </a:r>
            <a:r>
              <a:rPr lang="el-GR" spc="-590" dirty="0"/>
              <a:t>α</a:t>
            </a:r>
            <a:r>
              <a:rPr lang="el-GR" spc="-695" dirty="0"/>
              <a:t>στ</a:t>
            </a:r>
            <a:r>
              <a:rPr lang="el-GR" spc="-620" dirty="0"/>
              <a:t>ή</a:t>
            </a:r>
            <a:r>
              <a:rPr lang="el-GR" spc="-615" dirty="0"/>
              <a:t>ρ</a:t>
            </a:r>
            <a:r>
              <a:rPr lang="el-GR" spc="-545" dirty="0"/>
              <a:t>ια  </a:t>
            </a:r>
            <a:r>
              <a:rPr lang="el-GR" spc="-285" dirty="0"/>
              <a:t>Φ</a:t>
            </a:r>
            <a:r>
              <a:rPr lang="el-GR" spc="-740" dirty="0"/>
              <a:t>υσι</a:t>
            </a:r>
            <a:r>
              <a:rPr lang="el-GR" spc="-750" dirty="0"/>
              <a:t>κ</a:t>
            </a:r>
            <a:r>
              <a:rPr lang="el-GR" spc="-660" dirty="0"/>
              <a:t>ο</a:t>
            </a:r>
            <a:r>
              <a:rPr lang="el-GR" spc="-675" dirty="0"/>
              <a:t>χ</a:t>
            </a:r>
            <a:r>
              <a:rPr lang="el-GR" spc="-615" dirty="0"/>
              <a:t>η</a:t>
            </a:r>
            <a:r>
              <a:rPr lang="el-GR" spc="-620" dirty="0"/>
              <a:t>μ</a:t>
            </a:r>
            <a:r>
              <a:rPr lang="el-GR" spc="-795" dirty="0"/>
              <a:t>είας</a:t>
            </a:r>
            <a:r>
              <a:rPr lang="el-GR" spc="-20" dirty="0"/>
              <a:t> </a:t>
            </a:r>
            <a:r>
              <a:rPr lang="el-GR" spc="-1010" dirty="0"/>
              <a:t>Ι</a:t>
            </a:r>
            <a:r>
              <a:rPr lang="el-GR" spc="-15" dirty="0"/>
              <a:t> </a:t>
            </a:r>
            <a:r>
              <a:rPr lang="el-GR" dirty="0"/>
              <a:t>[</a:t>
            </a:r>
            <a:r>
              <a:rPr lang="el-GR" spc="-425" dirty="0"/>
              <a:t>Χ</a:t>
            </a:r>
            <a:r>
              <a:rPr lang="el-GR" spc="-434" dirty="0"/>
              <a:t>Η</a:t>
            </a:r>
            <a:r>
              <a:rPr lang="el-GR" spc="-240" dirty="0"/>
              <a:t>Μ</a:t>
            </a:r>
            <a:r>
              <a:rPr lang="el-GR" dirty="0"/>
              <a:t>-3</a:t>
            </a:r>
            <a:r>
              <a:rPr lang="el-GR" spc="-110" dirty="0"/>
              <a:t>1</a:t>
            </a:r>
            <a:r>
              <a:rPr lang="el-GR" spc="-5" dirty="0"/>
              <a:t>1</a:t>
            </a:r>
            <a:r>
              <a:rPr lang="el-GR" dirty="0"/>
              <a:t>]</a:t>
            </a:r>
          </a:p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893" y="437515"/>
            <a:ext cx="79013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 err="1" smtClean="0">
                <a:solidFill>
                  <a:srgbClr val="002060"/>
                </a:solidFill>
              </a:rPr>
              <a:t>B.</a:t>
            </a:r>
            <a:r>
              <a:rPr sz="2800" spc="-5" dirty="0" err="1" smtClean="0">
                <a:solidFill>
                  <a:srgbClr val="002060"/>
                </a:solidFill>
              </a:rPr>
              <a:t>Ακρί</a:t>
            </a:r>
            <a:r>
              <a:rPr sz="2800" spc="-5" dirty="0" smtClean="0">
                <a:solidFill>
                  <a:srgbClr val="002060"/>
                </a:solidFill>
              </a:rPr>
              <a:t>βεια</a:t>
            </a:r>
            <a:r>
              <a:rPr sz="2800" dirty="0" smtClean="0">
                <a:solidFill>
                  <a:srgbClr val="002060"/>
                </a:solidFill>
              </a:rPr>
              <a:t> </a:t>
            </a:r>
            <a:r>
              <a:rPr sz="2800" spc="-5" dirty="0">
                <a:solidFill>
                  <a:srgbClr val="002060"/>
                </a:solidFill>
              </a:rPr>
              <a:t>μέτρησης και</a:t>
            </a:r>
            <a:r>
              <a:rPr sz="2800" spc="5" dirty="0">
                <a:solidFill>
                  <a:srgbClr val="002060"/>
                </a:solidFill>
              </a:rPr>
              <a:t> </a:t>
            </a:r>
            <a:r>
              <a:rPr sz="2800" spc="-5" dirty="0">
                <a:solidFill>
                  <a:srgbClr val="002060"/>
                </a:solidFill>
              </a:rPr>
              <a:t>ακρίβεια</a:t>
            </a:r>
            <a:r>
              <a:rPr sz="2800" spc="10" dirty="0">
                <a:solidFill>
                  <a:srgbClr val="002060"/>
                </a:solidFill>
              </a:rPr>
              <a:t> </a:t>
            </a:r>
            <a:r>
              <a:rPr sz="2800" dirty="0">
                <a:solidFill>
                  <a:srgbClr val="002060"/>
                </a:solidFill>
              </a:rPr>
              <a:t>τιμής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2174"/>
            <a:ext cx="8043545" cy="496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419100" algn="l"/>
                <a:tab pos="419734" algn="l"/>
              </a:tabLst>
            </a:pPr>
            <a:r>
              <a:rPr dirty="0"/>
              <a:t>	</a:t>
            </a:r>
            <a:r>
              <a:rPr sz="2000" dirty="0">
                <a:latin typeface="Times New Roman"/>
                <a:cs typeface="Times New Roman"/>
              </a:rPr>
              <a:t>Η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ακρίβεια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μέτρησης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precision</a:t>
            </a:r>
            <a:r>
              <a:rPr sz="2000" dirty="0">
                <a:latin typeface="Times New Roman"/>
                <a:cs typeface="Times New Roman"/>
              </a:rPr>
              <a:t>) ενός αριθμητικού αποτελέσματος έχει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να κάνει με την επαναληψιμότητα</a:t>
            </a:r>
            <a:r>
              <a:rPr sz="2000" spc="5" dirty="0">
                <a:latin typeface="Times New Roman"/>
                <a:cs typeface="Times New Roman"/>
              </a:rPr>
              <a:t> του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δηλαδή </a:t>
            </a:r>
            <a:r>
              <a:rPr sz="2000" spc="-5" dirty="0">
                <a:latin typeface="Times New Roman"/>
                <a:cs typeface="Times New Roman"/>
              </a:rPr>
              <a:t>σε </a:t>
            </a:r>
            <a:r>
              <a:rPr sz="2000" dirty="0">
                <a:latin typeface="Times New Roman"/>
                <a:cs typeface="Times New Roman"/>
              </a:rPr>
              <a:t>ποιο βαθμό οι τιμές που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λαμβάνονται με κάποια μέθοδο είναι επαναλαμβανόμενες εφ οσον οι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εξωτερικές συνθήκες διατηρούνται </a:t>
            </a:r>
            <a:r>
              <a:rPr sz="2000" spc="-5" dirty="0">
                <a:latin typeface="Times New Roman"/>
                <a:cs typeface="Times New Roman"/>
              </a:rPr>
              <a:t>ίδιες </a:t>
            </a:r>
            <a:r>
              <a:rPr sz="2000" dirty="0">
                <a:latin typeface="Times New Roman"/>
                <a:cs typeface="Times New Roman"/>
              </a:rPr>
              <a:t>και είναι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έκφραση της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αβεβαιότητας η οποία </a:t>
            </a:r>
            <a:r>
              <a:rPr sz="2000" spc="-5" dirty="0">
                <a:latin typeface="Times New Roman"/>
                <a:cs typeface="Times New Roman"/>
              </a:rPr>
              <a:t>οφείλεται σε </a:t>
            </a:r>
            <a:r>
              <a:rPr sz="2000" i="1" dirty="0">
                <a:latin typeface="Times New Roman"/>
                <a:cs typeface="Times New Roman"/>
              </a:rPr>
              <a:t>τυχαία σφάλματα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Διακρινεται σε </a:t>
            </a:r>
            <a:r>
              <a:rPr sz="2000" dirty="0">
                <a:latin typeface="Times New Roman"/>
                <a:cs typeface="Times New Roman"/>
              </a:rPr>
              <a:t>δυο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επαναληψιμοτητα </a:t>
            </a:r>
            <a:r>
              <a:rPr sz="2000" spc="-5" dirty="0">
                <a:latin typeface="Times New Roman"/>
                <a:cs typeface="Times New Roman"/>
                <a:hlinkClick r:id="rId2"/>
              </a:rPr>
              <a:t>(</a:t>
            </a:r>
            <a:r>
              <a:rPr sz="2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repeatability </a:t>
            </a:r>
            <a:r>
              <a:rPr sz="20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–ο </a:t>
            </a:r>
            <a:r>
              <a:rPr sz="2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ιδιος ερενητης ιδια </a:t>
            </a:r>
            <a:r>
              <a:rPr sz="20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μεθοδος</a:t>
            </a:r>
            <a:r>
              <a:rPr sz="2000" u="sng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ιδιες </a:t>
            </a:r>
            <a:r>
              <a:rPr sz="200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συνθηκες</a:t>
            </a:r>
            <a:r>
              <a:rPr sz="2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 μικρη</a:t>
            </a:r>
            <a:r>
              <a:rPr sz="2000" u="sng" spc="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χρονικη</a:t>
            </a:r>
            <a:r>
              <a:rPr sz="2000" u="sng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διαφορα</a:t>
            </a:r>
            <a:r>
              <a:rPr sz="2000" u="sng" spc="47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reproducibility=</a:t>
            </a:r>
            <a:r>
              <a:rPr sz="2000" spc="-2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spc="-5" dirty="0">
                <a:latin typeface="Times New Roman"/>
                <a:cs typeface="Times New Roman"/>
                <a:hlinkClick r:id="rId2"/>
              </a:rPr>
              <a:t>αναπαραγωγισιμοτητα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40640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  <a:tab pos="234124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Η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ακρίβεια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τιμής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accuracy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) η αξιοπιστια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δηλώνει </a:t>
            </a:r>
            <a:r>
              <a:rPr sz="2000" dirty="0">
                <a:latin typeface="Times New Roman"/>
                <a:cs typeface="Times New Roman"/>
              </a:rPr>
              <a:t>πόσο κοντά </a:t>
            </a:r>
            <a:r>
              <a:rPr sz="2000" spc="-5" dirty="0">
                <a:latin typeface="Times New Roman"/>
                <a:cs typeface="Times New Roman"/>
              </a:rPr>
              <a:t>βρίσκεται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 αποτέλεσμα μας </a:t>
            </a:r>
            <a:r>
              <a:rPr sz="2000" spc="-5" dirty="0">
                <a:latin typeface="Times New Roman"/>
                <a:cs typeface="Times New Roman"/>
              </a:rPr>
              <a:t>στην </a:t>
            </a:r>
            <a:r>
              <a:rPr sz="2000" dirty="0">
                <a:latin typeface="Times New Roman"/>
                <a:cs typeface="Times New Roman"/>
              </a:rPr>
              <a:t>πραγματική ή αναμενόμενη τιμή ή τιμή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βιβλιογραφίας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και	</a:t>
            </a:r>
            <a:r>
              <a:rPr sz="2000" dirty="0">
                <a:latin typeface="Times New Roman"/>
                <a:cs typeface="Times New Roman"/>
              </a:rPr>
              <a:t>είναι μια </a:t>
            </a:r>
            <a:r>
              <a:rPr sz="2000" spc="-5" dirty="0">
                <a:latin typeface="Times New Roman"/>
                <a:cs typeface="Times New Roman"/>
              </a:rPr>
              <a:t>έκφραση </a:t>
            </a:r>
            <a:r>
              <a:rPr sz="2000" dirty="0">
                <a:latin typeface="Times New Roman"/>
                <a:cs typeface="Times New Roman"/>
              </a:rPr>
              <a:t>της </a:t>
            </a:r>
            <a:r>
              <a:rPr sz="2000" i="1" spc="-5" dirty="0">
                <a:latin typeface="Times New Roman"/>
                <a:cs typeface="Times New Roman"/>
              </a:rPr>
              <a:t>συνολικής </a:t>
            </a:r>
            <a:r>
              <a:rPr sz="2000" i="1" dirty="0">
                <a:latin typeface="Times New Roman"/>
                <a:cs typeface="Times New Roman"/>
              </a:rPr>
              <a:t>αβεβαιότητας 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συμπεριλαμβανόμενου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συστηματικού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τυχαίου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σφάλματος.</a:t>
            </a:r>
          </a:p>
          <a:p>
            <a:pPr marL="355600" marR="62865" indent="-88900">
              <a:lnSpc>
                <a:spcPts val="1920"/>
              </a:lnSpc>
              <a:spcBef>
                <a:spcPts val="465"/>
              </a:spcBef>
            </a:pPr>
            <a:r>
              <a:rPr sz="2000" dirty="0">
                <a:latin typeface="Times New Roman"/>
                <a:cs typeface="Times New Roman"/>
              </a:rPr>
              <a:t>Η </a:t>
            </a:r>
            <a:r>
              <a:rPr sz="2000" spc="-5" dirty="0">
                <a:latin typeface="Times New Roman"/>
                <a:cs typeface="Times New Roman"/>
              </a:rPr>
              <a:t>πιθανότητα </a:t>
            </a:r>
            <a:r>
              <a:rPr sz="2000" dirty="0">
                <a:latin typeface="Times New Roman"/>
                <a:cs typeface="Times New Roman"/>
              </a:rPr>
              <a:t>να </a:t>
            </a:r>
            <a:r>
              <a:rPr sz="2000" spc="-5" dirty="0">
                <a:latin typeface="Times New Roman"/>
                <a:cs typeface="Times New Roman"/>
              </a:rPr>
              <a:t>υπάρχει </a:t>
            </a:r>
            <a:r>
              <a:rPr sz="2000" dirty="0">
                <a:latin typeface="Times New Roman"/>
                <a:cs typeface="Times New Roman"/>
              </a:rPr>
              <a:t>ένα </a:t>
            </a:r>
            <a:r>
              <a:rPr sz="2000" spc="-5" dirty="0">
                <a:latin typeface="Times New Roman"/>
                <a:cs typeface="Times New Roman"/>
              </a:rPr>
              <a:t>σημαντικό συστηματικό σφάλμα </a:t>
            </a:r>
            <a:r>
              <a:rPr sz="2000" dirty="0">
                <a:latin typeface="Times New Roman"/>
                <a:cs typeface="Times New Roman"/>
              </a:rPr>
              <a:t>είναι υψηλή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εάν έχουμε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υψηλή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ακρίβεια μέτρησης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(επαναληψιμότητα) </a:t>
            </a:r>
            <a:r>
              <a:rPr sz="2000" spc="-5" dirty="0">
                <a:latin typeface="Times New Roman"/>
                <a:cs typeface="Times New Roman"/>
              </a:rPr>
              <a:t>αλλά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χαμηλή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ακρίβεια τιμής.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(Περίπτωση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 </a:t>
            </a:r>
            <a:r>
              <a:rPr sz="2000" spc="-5" dirty="0">
                <a:latin typeface="Times New Roman"/>
                <a:cs typeface="Times New Roman"/>
              </a:rPr>
              <a:t>διαγράμματος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κατωτερω).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Άλλες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μεταφράσεις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των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όρων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αυτών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ειναι:</a:t>
            </a: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i="1" dirty="0">
                <a:latin typeface="Times New Roman"/>
                <a:cs typeface="Times New Roman"/>
              </a:rPr>
              <a:t>Accuracy:</a:t>
            </a:r>
            <a:r>
              <a:rPr sz="2000" i="1" spc="45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ακρίβεια,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ορθότητα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i="1" dirty="0">
                <a:latin typeface="Times New Roman"/>
                <a:cs typeface="Times New Roman"/>
              </a:rPr>
              <a:t>Precision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: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επαναληψιμότητα,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πιστότητα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7500"/>
            <a:ext cx="9143999" cy="26060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1868" y="1665859"/>
            <a:ext cx="79394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3243580" algn="l"/>
                <a:tab pos="4879975" algn="l"/>
              </a:tabLst>
            </a:pPr>
            <a:r>
              <a:rPr sz="2000" spc="-5" dirty="0">
                <a:solidFill>
                  <a:schemeClr val="tx2"/>
                </a:solidFill>
                <a:latin typeface="Times New Roman"/>
                <a:cs typeface="Times New Roman"/>
              </a:rPr>
              <a:t>Ακρίβεια</a:t>
            </a:r>
            <a:r>
              <a:rPr sz="2000" spc="3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2"/>
                </a:solidFill>
                <a:latin typeface="Times New Roman"/>
                <a:cs typeface="Times New Roman"/>
              </a:rPr>
              <a:t>μέτρησης</a:t>
            </a:r>
            <a:r>
              <a:rPr sz="2000" spc="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2"/>
                </a:solidFill>
                <a:latin typeface="Times New Roman"/>
                <a:cs typeface="Times New Roman"/>
              </a:rPr>
              <a:t>(</a:t>
            </a:r>
            <a:r>
              <a:rPr sz="2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πιστότητα</a:t>
            </a:r>
            <a:r>
              <a:rPr lang="el-GR" sz="2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l-GR" sz="2000" spc="-5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επαναληψιμοτητα</a:t>
            </a:r>
            <a:r>
              <a:rPr lang="el-GR" sz="2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  <a:r>
              <a:rPr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2"/>
                </a:solidFill>
                <a:latin typeface="Times New Roman"/>
                <a:cs typeface="Times New Roman"/>
              </a:rPr>
              <a:t>και	</a:t>
            </a:r>
            <a:r>
              <a:rPr sz="2000" spc="-5" dirty="0">
                <a:solidFill>
                  <a:schemeClr val="tx2"/>
                </a:solidFill>
                <a:latin typeface="Times New Roman"/>
                <a:cs typeface="Times New Roman"/>
              </a:rPr>
              <a:t>ακρίβεια</a:t>
            </a:r>
            <a:r>
              <a:rPr sz="2000" spc="-5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2"/>
                </a:solidFill>
                <a:latin typeface="Times New Roman"/>
                <a:cs typeface="Times New Roman"/>
              </a:rPr>
              <a:t>τιμής(Ερωτημα </a:t>
            </a:r>
            <a:r>
              <a:rPr sz="2000" spc="-5" dirty="0" smtClean="0">
                <a:latin typeface="Times New Roman"/>
                <a:cs typeface="Times New Roman"/>
              </a:rPr>
              <a:t>Ποιον</a:t>
            </a:r>
            <a:r>
              <a:rPr sz="2000" spc="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σωματοφύλακ</a:t>
            </a:r>
            <a:r>
              <a:rPr lang="el-GR" sz="2000" spc="-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θα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επιλέγατε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τον </a:t>
            </a:r>
            <a:r>
              <a:rPr sz="2000" spc="-5" dirty="0">
                <a:latin typeface="Times New Roman"/>
                <a:cs typeface="Times New Roman"/>
              </a:rPr>
              <a:t>B,</a:t>
            </a:r>
            <a:r>
              <a:rPr sz="2000" dirty="0">
                <a:latin typeface="Times New Roman"/>
                <a:cs typeface="Times New Roman"/>
              </a:rPr>
              <a:t> ή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C;)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985" y="544195"/>
            <a:ext cx="4048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2060"/>
                </a:solidFill>
              </a:rPr>
              <a:t>Υλικό</a:t>
            </a:r>
            <a:r>
              <a:rPr sz="3600" spc="-50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του</a:t>
            </a:r>
            <a:r>
              <a:rPr sz="3600" spc="-35" dirty="0">
                <a:solidFill>
                  <a:srgbClr val="002060"/>
                </a:solidFill>
              </a:rPr>
              <a:t> </a:t>
            </a:r>
            <a:r>
              <a:rPr sz="3600" spc="-5" dirty="0">
                <a:solidFill>
                  <a:srgbClr val="002060"/>
                </a:solidFill>
              </a:rPr>
              <a:t>μαθήματος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619452"/>
            <a:ext cx="8153400" cy="23730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158178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80365" algn="l"/>
                <a:tab pos="381000" algn="l"/>
              </a:tabLst>
            </a:pPr>
            <a:r>
              <a:rPr lang="el-GR" sz="2000" spc="-5" dirty="0" smtClean="0">
                <a:latin typeface="Times New Roman"/>
                <a:cs typeface="Times New Roman"/>
              </a:rPr>
              <a:t>Εργαστηριακές ασκήσεις </a:t>
            </a:r>
            <a:r>
              <a:rPr sz="2000" dirty="0" err="1" smtClean="0">
                <a:latin typeface="Times New Roman"/>
                <a:cs typeface="Times New Roman"/>
              </a:rPr>
              <a:t>Φυσικοχημεί</a:t>
            </a:r>
            <a:r>
              <a:rPr sz="2000" dirty="0" smtClean="0">
                <a:latin typeface="Times New Roman"/>
                <a:cs typeface="Times New Roman"/>
              </a:rPr>
              <a:t>ας</a:t>
            </a:r>
            <a:r>
              <a:rPr lang="el-GR" sz="200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(</a:t>
            </a:r>
            <a:r>
              <a:rPr sz="2000" dirty="0" err="1">
                <a:latin typeface="Times New Roman"/>
                <a:cs typeface="Times New Roman"/>
              </a:rPr>
              <a:t>ηλεκτρονική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έκδοση</a:t>
            </a:r>
            <a:r>
              <a:rPr lang="el-GR" sz="2000" dirty="0" smtClean="0">
                <a:latin typeface="Times New Roman"/>
                <a:cs typeface="Times New Roman"/>
              </a:rPr>
              <a:t> 2018-19</a:t>
            </a:r>
            <a:r>
              <a:rPr sz="2000" dirty="0" smtClean="0">
                <a:latin typeface="Times New Roman"/>
                <a:cs typeface="Times New Roman"/>
              </a:rPr>
              <a:t>)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Ηλεκτρονικός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ιστότο</a:t>
            </a:r>
            <a:r>
              <a:rPr sz="2000" dirty="0">
                <a:latin typeface="Times New Roman"/>
                <a:cs typeface="Times New Roman"/>
              </a:rPr>
              <a:t>πος </a:t>
            </a:r>
            <a:r>
              <a:rPr lang="en-US" sz="2000" spc="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https://</a:t>
            </a:r>
            <a:r>
              <a:rPr lang="en-US" sz="2000" spc="5" dirty="0" smtClean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www.chemistry.uoc.gr/eclass/modules/document/index.php?course=CHEM-UNDER125</a:t>
            </a:r>
            <a:r>
              <a:rPr lang="en-US" sz="2000" spc="5" dirty="0" smtClean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</a:p>
          <a:p>
            <a:pPr marL="381000" marR="6413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2000" dirty="0" err="1" smtClean="0">
                <a:latin typeface="Times New Roman"/>
                <a:cs typeface="Times New Roman"/>
              </a:rPr>
              <a:t>Ανοικτά</a:t>
            </a:r>
            <a:r>
              <a:rPr sz="2000" dirty="0">
                <a:latin typeface="Times New Roman"/>
                <a:cs typeface="Times New Roman"/>
              </a:rPr>
              <a:t>	ακαδημαϊκά </a:t>
            </a:r>
            <a:r>
              <a:rPr sz="2000" spc="-5" dirty="0">
                <a:latin typeface="Times New Roman"/>
                <a:cs typeface="Times New Roman"/>
              </a:rPr>
              <a:t>μαθήματα </a:t>
            </a:r>
            <a:r>
              <a:rPr sz="2000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lang="en-US"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https://</a:t>
            </a:r>
            <a:r>
              <a:rPr lang="en-US" sz="2000" u="heavy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opencourses.uoc.gr/courses/course/view.php?id=363</a:t>
            </a:r>
            <a:r>
              <a:rPr lang="en-US" sz="2000" u="heavy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 </a:t>
            </a:r>
          </a:p>
          <a:p>
            <a:pPr marL="381000" marR="304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  <a:tab pos="1956435" algn="l"/>
              </a:tabLst>
            </a:pPr>
            <a:r>
              <a:rPr lang="en-US" sz="2000" spc="-15" dirty="0" smtClean="0">
                <a:latin typeface="Times New Roman"/>
                <a:cs typeface="Times New Roman"/>
              </a:rPr>
              <a:t>Overview </a:t>
            </a:r>
            <a:r>
              <a:rPr lang="el-GR" sz="2000" spc="-15" dirty="0" smtClean="0">
                <a:latin typeface="Times New Roman"/>
                <a:cs typeface="Times New Roman"/>
              </a:rPr>
              <a:t> Παρουσιάσεις πειραμάτων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30" y="276809"/>
            <a:ext cx="79171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Σχήμα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παράθεση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αβεβαιότητας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ή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σφάλματος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στο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αποτελεσμα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είναι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απαραίτητη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για οποιαδήποτε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σύγκριση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Σχήμα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2 Το σφάλμα ανάγνωσης σαν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σύγκριση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του προς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μέτρηση αντικείμενου με την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κλίμακα 36±0,5mm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5,3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±0,1V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4715" y="2023872"/>
            <a:ext cx="8281670" cy="3689985"/>
            <a:chOff x="394715" y="2023872"/>
            <a:chExt cx="8281670" cy="3689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5057" y="2023872"/>
              <a:ext cx="3649817" cy="35750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7" y="2060448"/>
              <a:ext cx="4032504" cy="36530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715" y="2636520"/>
              <a:ext cx="1420368" cy="14188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592" rIns="0" bIns="0" rtlCol="0">
            <a:spAutoFit/>
          </a:bodyPr>
          <a:lstStyle/>
          <a:p>
            <a:pPr marL="2466975" marR="5080" indent="-1724025">
              <a:lnSpc>
                <a:spcPct val="122200"/>
              </a:lnSpc>
              <a:spcBef>
                <a:spcPts val="100"/>
              </a:spcBef>
            </a:pPr>
            <a:r>
              <a:rPr sz="3600" spc="-5" dirty="0"/>
              <a:t>Ανάγνωση</a:t>
            </a:r>
            <a:r>
              <a:rPr sz="3600" spc="-30" dirty="0"/>
              <a:t> </a:t>
            </a:r>
            <a:r>
              <a:rPr sz="3600" dirty="0"/>
              <a:t>οργάνου</a:t>
            </a:r>
            <a:r>
              <a:rPr sz="3600" spc="305" dirty="0"/>
              <a:t> </a:t>
            </a:r>
            <a:r>
              <a:rPr sz="3600" spc="-5" dirty="0"/>
              <a:t>Αναλογικά</a:t>
            </a:r>
            <a:r>
              <a:rPr sz="3600" spc="-30" dirty="0"/>
              <a:t> </a:t>
            </a:r>
            <a:r>
              <a:rPr sz="3600" spc="-5" dirty="0"/>
              <a:t>και </a:t>
            </a:r>
            <a:r>
              <a:rPr sz="3600" spc="-885" dirty="0"/>
              <a:t> </a:t>
            </a:r>
            <a:r>
              <a:rPr sz="3600" dirty="0"/>
              <a:t>ψηφιακά</a:t>
            </a:r>
            <a:r>
              <a:rPr sz="3600" spc="-10" dirty="0"/>
              <a:t> </a:t>
            </a:r>
            <a:r>
              <a:rPr sz="3600" dirty="0"/>
              <a:t>όργανα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124" y="1600200"/>
            <a:ext cx="2967228" cy="39898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21765" y="5832144"/>
            <a:ext cx="142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I=0,93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±</a:t>
            </a:r>
            <a:r>
              <a:rPr sz="1800" dirty="0">
                <a:latin typeface="Times New Roman"/>
                <a:cs typeface="Times New Roman"/>
              </a:rPr>
              <a:t>0,02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1773935"/>
            <a:ext cx="3240024" cy="30540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11928" y="5264277"/>
            <a:ext cx="35642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138.15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lbs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138.25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0.05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lb.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Συνεπώς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138.2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lbs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0.05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lbs</a:t>
            </a:r>
            <a:r>
              <a:rPr sz="1800" spc="-5" dirty="0" smtClean="0">
                <a:latin typeface="Times New Roman"/>
                <a:cs typeface="Times New Roman"/>
              </a:rPr>
              <a:t>.</a:t>
            </a:r>
            <a:r>
              <a:rPr lang="en-US" sz="1800" spc="-5" dirty="0" smtClean="0">
                <a:latin typeface="Times New Roman"/>
                <a:cs typeface="Times New Roman"/>
              </a:rPr>
              <a:t>  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715" y="333756"/>
            <a:ext cx="1082040" cy="10805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21765" y="6131356"/>
            <a:ext cx="112077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V=128±2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8948" y="608203"/>
            <a:ext cx="4625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AFEF"/>
                </a:solidFill>
                <a:latin typeface="Times New Roman"/>
                <a:cs typeface="Times New Roman"/>
              </a:rPr>
              <a:t>Μέση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τιμή και</a:t>
            </a:r>
            <a:r>
              <a:rPr sz="2800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τυπική απόκλιση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7377"/>
            <a:ext cx="3832225" cy="318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381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Στην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περίπτωση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που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κάνουμε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πολλές</a:t>
            </a:r>
            <a:r>
              <a:rPr sz="1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μετρήσεις </a:t>
            </a:r>
            <a:r>
              <a:rPr sz="1400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του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ίδιου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μεγέθους</a:t>
            </a:r>
            <a:r>
              <a:rPr sz="1400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η πιθανότερη </a:t>
            </a:r>
            <a:r>
              <a:rPr sz="1400" spc="-5" dirty="0">
                <a:latin typeface="Times New Roman"/>
                <a:cs typeface="Times New Roman"/>
              </a:rPr>
              <a:t>τιμή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ταυτίζεται </a:t>
            </a:r>
            <a:r>
              <a:rPr sz="1400" dirty="0">
                <a:latin typeface="Times New Roman"/>
                <a:cs typeface="Times New Roman"/>
              </a:rPr>
              <a:t>με τον Μ.Ο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ενώ το σφάλμα με την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τυπική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απόκλιση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ή</a:t>
            </a:r>
            <a:r>
              <a:rPr sz="1400" spc="-5" dirty="0">
                <a:latin typeface="Times New Roman"/>
                <a:cs typeface="Times New Roman"/>
              </a:rPr>
              <a:t> σ.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Αποτέλεσμα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Μέσος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Όρος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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Τυπική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Απόκλιση</a:t>
            </a:r>
            <a:endParaRPr sz="1400">
              <a:latin typeface="Times New Roman"/>
              <a:cs typeface="Times New Roman"/>
            </a:endParaRPr>
          </a:p>
          <a:p>
            <a:pPr marL="355600" marR="37465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Για το παρόν εργαστήριο τα αποτελέσματα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μπορούν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να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δίνονται</a:t>
            </a:r>
            <a:r>
              <a:rPr sz="1400" spc="-5" dirty="0">
                <a:latin typeface="Times New Roman"/>
                <a:cs typeface="Times New Roman"/>
              </a:rPr>
              <a:t> σε </a:t>
            </a:r>
            <a:r>
              <a:rPr sz="1400" dirty="0">
                <a:latin typeface="Times New Roman"/>
                <a:cs typeface="Times New Roman"/>
              </a:rPr>
              <a:t>αυτή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</a:t>
            </a:r>
            <a:r>
              <a:rPr sz="1400" spc="-5" dirty="0">
                <a:latin typeface="Times New Roman"/>
                <a:cs typeface="Times New Roman"/>
              </a:rPr>
              <a:t> μορφή.</a:t>
            </a:r>
            <a:endParaRPr sz="140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Οι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αβεβαιότητες των πειραματικών μετρήσεων </a:t>
            </a:r>
            <a:r>
              <a:rPr sz="1400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πρέπει να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στρογγυλεύονται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σε ένα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σημαντικό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ψηφίο</a:t>
            </a:r>
            <a:r>
              <a:rPr sz="1400" dirty="0">
                <a:latin typeface="Times New Roman"/>
                <a:cs typeface="Times New Roman"/>
              </a:rPr>
              <a:t>.(εκτος αν </a:t>
            </a:r>
            <a:r>
              <a:rPr sz="1400" spc="-5" dirty="0">
                <a:latin typeface="Times New Roman"/>
                <a:cs typeface="Times New Roman"/>
              </a:rPr>
              <a:t>αρχιζουν </a:t>
            </a:r>
            <a:r>
              <a:rPr sz="1400" dirty="0">
                <a:latin typeface="Times New Roman"/>
                <a:cs typeface="Times New Roman"/>
              </a:rPr>
              <a:t>από 1 οποτε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διατηρειται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επομενο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ψηφιο)</a:t>
            </a:r>
            <a:endParaRPr sz="1400">
              <a:latin typeface="Times New Roman"/>
              <a:cs typeface="Times New Roman"/>
            </a:endParaRPr>
          </a:p>
          <a:p>
            <a:pPr marL="355600" marR="13462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  <a:tab pos="1767839" algn="l"/>
              </a:tabLst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Τα</a:t>
            </a:r>
            <a:r>
              <a:rPr sz="1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αποτελέσματα	πρέπει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 να</a:t>
            </a:r>
            <a:r>
              <a:rPr sz="1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δίνονται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με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την </a:t>
            </a:r>
            <a:r>
              <a:rPr sz="1400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ίδια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τάξη</a:t>
            </a:r>
            <a:r>
              <a:rPr sz="1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μέγεθος</a:t>
            </a:r>
            <a:r>
              <a:rPr sz="1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(τα</a:t>
            </a:r>
            <a:r>
              <a:rPr sz="1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ίδια</a:t>
            </a:r>
            <a:r>
              <a:rPr sz="1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δεκαδικά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)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με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τα </a:t>
            </a:r>
            <a:r>
              <a:rPr sz="1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οποία</a:t>
            </a: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εκφράζεται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η αβεβαιότητα</a:t>
            </a:r>
            <a:r>
              <a:rPr sz="1400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(SOS)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9447" y="1862961"/>
            <a:ext cx="55880" cy="323850"/>
          </a:xfrm>
          <a:custGeom>
            <a:avLst/>
            <a:gdLst/>
            <a:ahLst/>
            <a:cxnLst/>
            <a:rect l="l" t="t" r="r" b="b"/>
            <a:pathLst>
              <a:path w="55879" h="323850">
                <a:moveTo>
                  <a:pt x="55728" y="0"/>
                </a:moveTo>
                <a:lnTo>
                  <a:pt x="0" y="161643"/>
                </a:lnTo>
              </a:path>
              <a:path w="55879" h="323850">
                <a:moveTo>
                  <a:pt x="0" y="161643"/>
                </a:moveTo>
                <a:lnTo>
                  <a:pt x="55728" y="323287"/>
                </a:lnTo>
              </a:path>
            </a:pathLst>
          </a:custGeom>
          <a:ln w="13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8949" y="1862961"/>
            <a:ext cx="55880" cy="323850"/>
          </a:xfrm>
          <a:custGeom>
            <a:avLst/>
            <a:gdLst/>
            <a:ahLst/>
            <a:cxnLst/>
            <a:rect l="l" t="t" r="r" b="b"/>
            <a:pathLst>
              <a:path w="55879" h="323850">
                <a:moveTo>
                  <a:pt x="0" y="0"/>
                </a:moveTo>
                <a:lnTo>
                  <a:pt x="55726" y="161643"/>
                </a:lnTo>
              </a:path>
              <a:path w="55879" h="323850">
                <a:moveTo>
                  <a:pt x="55726" y="161643"/>
                </a:moveTo>
                <a:lnTo>
                  <a:pt x="0" y="323287"/>
                </a:lnTo>
              </a:path>
            </a:pathLst>
          </a:custGeom>
          <a:ln w="13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3049" y="1833517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308" y="0"/>
                </a:lnTo>
              </a:path>
            </a:pathLst>
          </a:custGeom>
          <a:ln w="144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1349" y="202460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470" y="0"/>
                </a:lnTo>
              </a:path>
            </a:pathLst>
          </a:custGeom>
          <a:ln w="144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93505" y="1779952"/>
            <a:ext cx="94678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0835" algn="l"/>
              </a:tabLst>
            </a:pPr>
            <a:r>
              <a:rPr sz="2750" i="1" spc="-180" dirty="0">
                <a:latin typeface="Times New Roman"/>
                <a:cs typeface="Times New Roman"/>
              </a:rPr>
              <a:t>x	</a:t>
            </a:r>
            <a:r>
              <a:rPr sz="2750" spc="-220" dirty="0">
                <a:latin typeface="Symbol"/>
                <a:cs typeface="Symbol"/>
              </a:rPr>
              <a:t></a:t>
            </a:r>
            <a:r>
              <a:rPr sz="2750" spc="-325" dirty="0">
                <a:latin typeface="Times New Roman"/>
                <a:cs typeface="Times New Roman"/>
              </a:rPr>
              <a:t> </a:t>
            </a:r>
            <a:r>
              <a:rPr sz="2750" i="1" spc="-180" dirty="0">
                <a:latin typeface="Times New Roman"/>
                <a:cs typeface="Times New Roman"/>
              </a:rPr>
              <a:t>x</a:t>
            </a:r>
            <a:r>
              <a:rPr sz="2750" i="1" spc="60" dirty="0">
                <a:latin typeface="Times New Roman"/>
                <a:cs typeface="Times New Roman"/>
              </a:rPr>
              <a:t> </a:t>
            </a:r>
            <a:r>
              <a:rPr sz="2750" spc="-22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5030" y="2022430"/>
            <a:ext cx="2254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i="1" spc="-265" dirty="0">
                <a:latin typeface="Times New Roman"/>
                <a:cs typeface="Times New Roman"/>
              </a:rPr>
              <a:t>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0030" y="1539042"/>
            <a:ext cx="14224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i="1" spc="-15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2523" y="1603034"/>
            <a:ext cx="675640" cy="8972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9690" marR="30480" indent="-22225">
              <a:lnSpc>
                <a:spcPct val="97200"/>
              </a:lnSpc>
              <a:spcBef>
                <a:spcPts val="260"/>
              </a:spcBef>
            </a:pPr>
            <a:r>
              <a:rPr sz="6225" spc="-660" baseline="-2677" dirty="0">
                <a:latin typeface="Symbol"/>
                <a:cs typeface="Symbol"/>
              </a:rPr>
              <a:t></a:t>
            </a:r>
            <a:r>
              <a:rPr sz="6225" spc="-862" baseline="-2677" dirty="0">
                <a:latin typeface="Times New Roman"/>
                <a:cs typeface="Times New Roman"/>
              </a:rPr>
              <a:t> </a:t>
            </a:r>
            <a:r>
              <a:rPr sz="2750" i="1" spc="-180" dirty="0">
                <a:latin typeface="Times New Roman"/>
                <a:cs typeface="Times New Roman"/>
              </a:rPr>
              <a:t>x</a:t>
            </a:r>
            <a:r>
              <a:rPr sz="2750" i="1" spc="-385" dirty="0">
                <a:latin typeface="Times New Roman"/>
                <a:cs typeface="Times New Roman"/>
              </a:rPr>
              <a:t> </a:t>
            </a:r>
            <a:r>
              <a:rPr sz="2400" i="1" spc="-89" baseline="-24305" dirty="0">
                <a:latin typeface="Times New Roman"/>
                <a:cs typeface="Times New Roman"/>
              </a:rPr>
              <a:t>i  </a:t>
            </a:r>
            <a:r>
              <a:rPr sz="1600" i="1" spc="-65" dirty="0">
                <a:latin typeface="Times New Roman"/>
                <a:cs typeface="Times New Roman"/>
              </a:rPr>
              <a:t>i</a:t>
            </a:r>
            <a:r>
              <a:rPr sz="1600" i="1" spc="-175" dirty="0">
                <a:latin typeface="Times New Roman"/>
                <a:cs typeface="Times New Roman"/>
              </a:rPr>
              <a:t> </a:t>
            </a:r>
            <a:r>
              <a:rPr sz="1600" spc="-110" dirty="0">
                <a:latin typeface="Symbol"/>
                <a:cs typeface="Symbol"/>
              </a:rPr>
              <a:t></a:t>
            </a:r>
            <a:r>
              <a:rPr sz="1600" spc="-114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6880" y="1524479"/>
            <a:ext cx="17526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00" dirty="0">
                <a:latin typeface="Times New Roman"/>
                <a:cs typeface="Times New Roman"/>
              </a:rPr>
              <a:t>1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65652" y="2982482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68" y="0"/>
                </a:lnTo>
              </a:path>
            </a:pathLst>
          </a:custGeom>
          <a:ln w="12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934459" y="2700748"/>
            <a:ext cx="1823720" cy="874394"/>
            <a:chOff x="5934459" y="2700748"/>
            <a:chExt cx="1823720" cy="874394"/>
          </a:xfrm>
        </p:grpSpPr>
        <p:sp>
          <p:nvSpPr>
            <p:cNvPr id="15" name="object 15"/>
            <p:cNvSpPr/>
            <p:nvPr/>
          </p:nvSpPr>
          <p:spPr>
            <a:xfrm>
              <a:off x="5940470" y="3237409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0" y="22291"/>
                  </a:moveTo>
                  <a:lnTo>
                    <a:pt x="30396" y="0"/>
                  </a:lnTo>
                </a:path>
              </a:pathLst>
            </a:custGeom>
            <a:ln w="11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0866" y="3244042"/>
              <a:ext cx="44450" cy="320675"/>
            </a:xfrm>
            <a:custGeom>
              <a:avLst/>
              <a:gdLst/>
              <a:ahLst/>
              <a:cxnLst/>
              <a:rect l="l" t="t" r="r" b="b"/>
              <a:pathLst>
                <a:path w="44450" h="320675">
                  <a:moveTo>
                    <a:pt x="0" y="0"/>
                  </a:moveTo>
                  <a:lnTo>
                    <a:pt x="44368" y="320611"/>
                  </a:lnTo>
                </a:path>
              </a:pathLst>
            </a:custGeom>
            <a:ln w="198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20059" y="2707084"/>
              <a:ext cx="1737995" cy="857885"/>
            </a:xfrm>
            <a:custGeom>
              <a:avLst/>
              <a:gdLst/>
              <a:ahLst/>
              <a:cxnLst/>
              <a:rect l="l" t="t" r="r" b="b"/>
              <a:pathLst>
                <a:path w="1737995" h="857885">
                  <a:moveTo>
                    <a:pt x="0" y="857569"/>
                  </a:moveTo>
                  <a:lnTo>
                    <a:pt x="58859" y="0"/>
                  </a:lnTo>
                </a:path>
                <a:path w="1737995" h="857885">
                  <a:moveTo>
                    <a:pt x="58859" y="0"/>
                  </a:moveTo>
                  <a:lnTo>
                    <a:pt x="1737937" y="0"/>
                  </a:lnTo>
                </a:path>
              </a:pathLst>
            </a:custGeom>
            <a:ln w="11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54859" y="2362261"/>
            <a:ext cx="206375" cy="652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6150" spc="-1350" baseline="-38617" dirty="0">
                <a:latin typeface="Symbol"/>
                <a:cs typeface="Symbol"/>
              </a:rPr>
              <a:t></a:t>
            </a:r>
            <a:r>
              <a:rPr sz="1350" spc="-125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5014" y="2759687"/>
            <a:ext cx="53403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07010" algn="l"/>
                <a:tab pos="520700" algn="l"/>
              </a:tabLst>
            </a:pPr>
            <a:r>
              <a:rPr sz="2350" u="sng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350" u="sng" spc="-2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36595" y="2948912"/>
            <a:ext cx="35242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i="1" spc="-229" dirty="0">
                <a:latin typeface="Times New Roman"/>
                <a:cs typeface="Times New Roman"/>
              </a:rPr>
              <a:t>S</a:t>
            </a:r>
            <a:r>
              <a:rPr sz="2350" i="1" spc="-5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25093" y="2768885"/>
            <a:ext cx="1193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-165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7916" y="2873412"/>
            <a:ext cx="58547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3400" algn="l"/>
              </a:tabLst>
            </a:pPr>
            <a:r>
              <a:rPr sz="3550" spc="-509" dirty="0">
                <a:latin typeface="Symbol"/>
                <a:cs typeface="Symbol"/>
              </a:rPr>
              <a:t></a:t>
            </a:r>
            <a:r>
              <a:rPr sz="3550" spc="-509" dirty="0">
                <a:latin typeface="Times New Roman"/>
                <a:cs typeface="Times New Roman"/>
              </a:rPr>
              <a:t>	</a:t>
            </a:r>
            <a:r>
              <a:rPr sz="1350" i="1" spc="-7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93757" y="2728070"/>
            <a:ext cx="599440" cy="652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00" spc="-805" dirty="0">
                <a:latin typeface="Symbol"/>
                <a:cs typeface="Symbol"/>
              </a:rPr>
              <a:t></a:t>
            </a:r>
            <a:r>
              <a:rPr sz="2350" i="1" spc="-204" dirty="0">
                <a:latin typeface="Times New Roman"/>
                <a:cs typeface="Times New Roman"/>
              </a:rPr>
              <a:t>x</a:t>
            </a:r>
            <a:r>
              <a:rPr sz="2350" i="1" spc="235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Symbol"/>
                <a:cs typeface="Symbol"/>
              </a:rPr>
              <a:t></a:t>
            </a:r>
            <a:r>
              <a:rPr sz="2350" spc="-185" dirty="0">
                <a:latin typeface="Times New Roman"/>
                <a:cs typeface="Times New Roman"/>
              </a:rPr>
              <a:t> </a:t>
            </a:r>
            <a:r>
              <a:rPr sz="2350" i="1" spc="-204" dirty="0">
                <a:latin typeface="Times New Roman"/>
                <a:cs typeface="Times New Roman"/>
              </a:rPr>
              <a:t>x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7120" y="3183349"/>
            <a:ext cx="83883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350" i="1" spc="-305" dirty="0">
                <a:latin typeface="Times New Roman"/>
                <a:cs typeface="Times New Roman"/>
              </a:rPr>
              <a:t>N</a:t>
            </a:r>
            <a:r>
              <a:rPr sz="2350" i="1" spc="-85" dirty="0">
                <a:latin typeface="Times New Roman"/>
                <a:cs typeface="Times New Roman"/>
              </a:rPr>
              <a:t> </a:t>
            </a:r>
            <a:r>
              <a:rPr sz="2350" spc="-140" dirty="0">
                <a:latin typeface="Symbol"/>
                <a:cs typeface="Symbol"/>
              </a:rPr>
              <a:t></a:t>
            </a:r>
            <a:r>
              <a:rPr sz="2350" spc="-229" dirty="0">
                <a:latin typeface="Times New Roman"/>
                <a:cs typeface="Times New Roman"/>
              </a:rPr>
              <a:t>1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025" i="1" spc="15" baseline="-16460" dirty="0">
                <a:latin typeface="Times New Roman"/>
                <a:cs typeface="Times New Roman"/>
              </a:rPr>
              <a:t>i</a:t>
            </a:r>
            <a:r>
              <a:rPr sz="2025" spc="-292" baseline="-16460" dirty="0">
                <a:latin typeface="Symbol"/>
                <a:cs typeface="Symbol"/>
              </a:rPr>
              <a:t></a:t>
            </a:r>
            <a:r>
              <a:rPr sz="2025" spc="-187" baseline="-16460" dirty="0">
                <a:latin typeface="Times New Roman"/>
                <a:cs typeface="Times New Roman"/>
              </a:rPr>
              <a:t>1</a:t>
            </a:r>
            <a:endParaRPr sz="2025" baseline="-1646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4040120"/>
            <a:ext cx="3203365" cy="281523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765550"/>
            <a:ext cx="3575419" cy="81218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121765" y="5886703"/>
            <a:ext cx="32054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8475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f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x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εκφράζει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πυκνότητα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πιθανότητας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Το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εμβαδον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κατω</a:t>
            </a:r>
            <a:r>
              <a:rPr sz="1400" dirty="0">
                <a:latin typeface="Times New Roman"/>
                <a:cs typeface="Times New Roman"/>
              </a:rPr>
              <a:t> από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καμπυλη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εκφραζει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πιθανοτητα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η πραγματικη τιμη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να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βρισκεται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σε </a:t>
            </a:r>
            <a:r>
              <a:rPr sz="1400" dirty="0">
                <a:latin typeface="Times New Roman"/>
                <a:cs typeface="Times New Roman"/>
              </a:rPr>
              <a:t>αυτό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ευρος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4323" y="333756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003" y="529844"/>
            <a:ext cx="661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Η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κανονική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κατανομή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(Ιδιοτητες)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74621"/>
            <a:ext cx="3846195" cy="24491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302260" indent="-342900">
              <a:lnSpc>
                <a:spcPct val="102600"/>
              </a:lnSpc>
              <a:spcBef>
                <a:spcPts val="25"/>
              </a:spcBef>
              <a:buSzPct val="116666"/>
              <a:buFont typeface="Arial MT"/>
              <a:buChar char="•"/>
              <a:tabLst>
                <a:tab pos="454659" algn="l"/>
                <a:tab pos="455295" algn="l"/>
              </a:tabLst>
            </a:pPr>
            <a:r>
              <a:rPr dirty="0"/>
              <a:t>	</a:t>
            </a:r>
            <a:r>
              <a:rPr sz="2400" b="1" spc="-5" dirty="0">
                <a:latin typeface="Times New Roman"/>
                <a:cs typeface="Times New Roman"/>
              </a:rPr>
              <a:t>Είναι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συμμετρική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γύρω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από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τον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ΜΟ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431800" algn="l"/>
                <a:tab pos="43243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Είναι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μονοκόρυφη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431800" algn="l"/>
                <a:tab pos="43243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Έχει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κωδωνοειδές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σχήμα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431800" algn="l"/>
                <a:tab pos="43243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Είναι</a:t>
            </a:r>
            <a:r>
              <a:rPr sz="2400" b="1" spc="-10" dirty="0">
                <a:latin typeface="Times New Roman"/>
                <a:cs typeface="Times New Roman"/>
              </a:rPr>
              <a:t> ασύμπτωτη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ως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προς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τον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άξονα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5378" y="2246122"/>
            <a:ext cx="3688448" cy="13461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997" y="4172946"/>
            <a:ext cx="3650352" cy="11326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713" y="394842"/>
            <a:ext cx="77285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Παράδειγμα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Μετράμε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δέκα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φορές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ένα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βάρος</a:t>
            </a:r>
            <a:endParaRPr sz="2800" dirty="0"/>
          </a:p>
          <a:p>
            <a:pPr algn="ctr">
              <a:lnSpc>
                <a:spcPct val="100000"/>
              </a:lnSpc>
              <a:tabLst>
                <a:tab pos="4949190" algn="l"/>
              </a:tabLst>
            </a:pPr>
            <a:r>
              <a:rPr sz="2800" dirty="0">
                <a:solidFill>
                  <a:srgbClr val="000000"/>
                </a:solidFill>
              </a:rPr>
              <a:t>(g)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2,54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2,56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2,57, </a:t>
            </a:r>
            <a:r>
              <a:rPr sz="2800" spc="-5" dirty="0">
                <a:solidFill>
                  <a:srgbClr val="000000"/>
                </a:solidFill>
              </a:rPr>
              <a:t>2,56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2,55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2,55	2,58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2,54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2,53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2,55</a:t>
            </a:r>
            <a:endParaRPr sz="28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6890" y="1534159"/>
          <a:ext cx="2179318" cy="2785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4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79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--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--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77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88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5940" y="4545914"/>
            <a:ext cx="246126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Μέση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2,55±0,015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61884" y="1669511"/>
            <a:ext cx="2863850" cy="2297430"/>
            <a:chOff x="5061884" y="1669511"/>
            <a:chExt cx="2863850" cy="2297430"/>
          </a:xfrm>
        </p:grpSpPr>
        <p:sp>
          <p:nvSpPr>
            <p:cNvPr id="6" name="object 6"/>
            <p:cNvSpPr/>
            <p:nvPr/>
          </p:nvSpPr>
          <p:spPr>
            <a:xfrm>
              <a:off x="5618037" y="2436851"/>
              <a:ext cx="88900" cy="1526540"/>
            </a:xfrm>
            <a:custGeom>
              <a:avLst/>
              <a:gdLst/>
              <a:ahLst/>
              <a:cxnLst/>
              <a:rect l="l" t="t" r="r" b="b"/>
              <a:pathLst>
                <a:path w="88900" h="1526539">
                  <a:moveTo>
                    <a:pt x="88896" y="0"/>
                  </a:moveTo>
                  <a:lnTo>
                    <a:pt x="0" y="0"/>
                  </a:lnTo>
                  <a:lnTo>
                    <a:pt x="0" y="1526317"/>
                  </a:lnTo>
                  <a:lnTo>
                    <a:pt x="88896" y="1526317"/>
                  </a:lnTo>
                  <a:lnTo>
                    <a:pt x="88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8037" y="2436851"/>
              <a:ext cx="88900" cy="1526540"/>
            </a:xfrm>
            <a:custGeom>
              <a:avLst/>
              <a:gdLst/>
              <a:ahLst/>
              <a:cxnLst/>
              <a:rect l="l" t="t" r="r" b="b"/>
              <a:pathLst>
                <a:path w="88900" h="1526539">
                  <a:moveTo>
                    <a:pt x="0" y="0"/>
                  </a:moveTo>
                  <a:lnTo>
                    <a:pt x="88894" y="0"/>
                  </a:lnTo>
                </a:path>
                <a:path w="88900" h="1526539">
                  <a:moveTo>
                    <a:pt x="88894" y="0"/>
                  </a:moveTo>
                  <a:lnTo>
                    <a:pt x="88894" y="1526317"/>
                  </a:lnTo>
                </a:path>
                <a:path w="88900" h="1526539">
                  <a:moveTo>
                    <a:pt x="0" y="1526317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26191" y="2436851"/>
              <a:ext cx="88900" cy="1526540"/>
            </a:xfrm>
            <a:custGeom>
              <a:avLst/>
              <a:gdLst/>
              <a:ahLst/>
              <a:cxnLst/>
              <a:rect l="l" t="t" r="r" b="b"/>
              <a:pathLst>
                <a:path w="88900" h="1526539">
                  <a:moveTo>
                    <a:pt x="88846" y="0"/>
                  </a:moveTo>
                  <a:lnTo>
                    <a:pt x="0" y="0"/>
                  </a:lnTo>
                  <a:lnTo>
                    <a:pt x="0" y="1526317"/>
                  </a:lnTo>
                  <a:lnTo>
                    <a:pt x="88846" y="1526317"/>
                  </a:lnTo>
                  <a:lnTo>
                    <a:pt x="888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6191" y="2436851"/>
              <a:ext cx="88900" cy="1526540"/>
            </a:xfrm>
            <a:custGeom>
              <a:avLst/>
              <a:gdLst/>
              <a:ahLst/>
              <a:cxnLst/>
              <a:rect l="l" t="t" r="r" b="b"/>
              <a:pathLst>
                <a:path w="88900" h="1526539">
                  <a:moveTo>
                    <a:pt x="0" y="0"/>
                  </a:moveTo>
                  <a:lnTo>
                    <a:pt x="88852" y="0"/>
                  </a:lnTo>
                </a:path>
                <a:path w="88900" h="1526539">
                  <a:moveTo>
                    <a:pt x="88852" y="0"/>
                  </a:moveTo>
                  <a:lnTo>
                    <a:pt x="88853" y="1526317"/>
                  </a:lnTo>
                </a:path>
                <a:path w="88900" h="1526539">
                  <a:moveTo>
                    <a:pt x="0" y="1526317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0247" y="3199321"/>
              <a:ext cx="88900" cy="763905"/>
            </a:xfrm>
            <a:custGeom>
              <a:avLst/>
              <a:gdLst/>
              <a:ahLst/>
              <a:cxnLst/>
              <a:rect l="l" t="t" r="r" b="b"/>
              <a:pathLst>
                <a:path w="88900" h="763904">
                  <a:moveTo>
                    <a:pt x="88896" y="0"/>
                  </a:moveTo>
                  <a:lnTo>
                    <a:pt x="0" y="0"/>
                  </a:lnTo>
                  <a:lnTo>
                    <a:pt x="0" y="763848"/>
                  </a:lnTo>
                  <a:lnTo>
                    <a:pt x="88896" y="763848"/>
                  </a:lnTo>
                  <a:lnTo>
                    <a:pt x="88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0247" y="3199321"/>
              <a:ext cx="88900" cy="763905"/>
            </a:xfrm>
            <a:custGeom>
              <a:avLst/>
              <a:gdLst/>
              <a:ahLst/>
              <a:cxnLst/>
              <a:rect l="l" t="t" r="r" b="b"/>
              <a:pathLst>
                <a:path w="88900" h="763904">
                  <a:moveTo>
                    <a:pt x="0" y="0"/>
                  </a:moveTo>
                  <a:lnTo>
                    <a:pt x="88894" y="0"/>
                  </a:lnTo>
                </a:path>
                <a:path w="88900" h="763904">
                  <a:moveTo>
                    <a:pt x="88894" y="0"/>
                  </a:moveTo>
                  <a:lnTo>
                    <a:pt x="88894" y="763848"/>
                  </a:lnTo>
                </a:path>
                <a:path w="88900" h="763904">
                  <a:moveTo>
                    <a:pt x="0" y="763848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2135" y="1673003"/>
              <a:ext cx="88900" cy="2290445"/>
            </a:xfrm>
            <a:custGeom>
              <a:avLst/>
              <a:gdLst/>
              <a:ahLst/>
              <a:cxnLst/>
              <a:rect l="l" t="t" r="r" b="b"/>
              <a:pathLst>
                <a:path w="88900" h="2290445">
                  <a:moveTo>
                    <a:pt x="88844" y="0"/>
                  </a:moveTo>
                  <a:lnTo>
                    <a:pt x="0" y="0"/>
                  </a:lnTo>
                  <a:lnTo>
                    <a:pt x="0" y="2290165"/>
                  </a:lnTo>
                  <a:lnTo>
                    <a:pt x="88844" y="2290165"/>
                  </a:lnTo>
                  <a:lnTo>
                    <a:pt x="88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2135" y="1673003"/>
              <a:ext cx="88900" cy="2290445"/>
            </a:xfrm>
            <a:custGeom>
              <a:avLst/>
              <a:gdLst/>
              <a:ahLst/>
              <a:cxnLst/>
              <a:rect l="l" t="t" r="r" b="b"/>
              <a:pathLst>
                <a:path w="88900" h="2290445">
                  <a:moveTo>
                    <a:pt x="0" y="0"/>
                  </a:moveTo>
                  <a:lnTo>
                    <a:pt x="88852" y="0"/>
                  </a:lnTo>
                </a:path>
                <a:path w="88900" h="2290445">
                  <a:moveTo>
                    <a:pt x="88852" y="0"/>
                  </a:moveTo>
                  <a:lnTo>
                    <a:pt x="88853" y="2290165"/>
                  </a:lnTo>
                </a:path>
                <a:path w="88900" h="2290445">
                  <a:moveTo>
                    <a:pt x="0" y="229016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34345" y="3199321"/>
              <a:ext cx="87630" cy="763905"/>
            </a:xfrm>
            <a:custGeom>
              <a:avLst/>
              <a:gdLst/>
              <a:ahLst/>
              <a:cxnLst/>
              <a:rect l="l" t="t" r="r" b="b"/>
              <a:pathLst>
                <a:path w="87629" h="763904">
                  <a:moveTo>
                    <a:pt x="87456" y="0"/>
                  </a:moveTo>
                  <a:lnTo>
                    <a:pt x="0" y="0"/>
                  </a:lnTo>
                  <a:lnTo>
                    <a:pt x="0" y="763848"/>
                  </a:lnTo>
                  <a:lnTo>
                    <a:pt x="87456" y="763848"/>
                  </a:lnTo>
                  <a:lnTo>
                    <a:pt x="874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4345" y="3199321"/>
              <a:ext cx="87630" cy="763905"/>
            </a:xfrm>
            <a:custGeom>
              <a:avLst/>
              <a:gdLst/>
              <a:ahLst/>
              <a:cxnLst/>
              <a:rect l="l" t="t" r="r" b="b"/>
              <a:pathLst>
                <a:path w="87629" h="763904">
                  <a:moveTo>
                    <a:pt x="0" y="0"/>
                  </a:moveTo>
                  <a:lnTo>
                    <a:pt x="87458" y="0"/>
                  </a:lnTo>
                </a:path>
                <a:path w="87629" h="763904">
                  <a:moveTo>
                    <a:pt x="87458" y="0"/>
                  </a:moveTo>
                  <a:lnTo>
                    <a:pt x="87458" y="763848"/>
                  </a:lnTo>
                </a:path>
                <a:path w="87629" h="763904">
                  <a:moveTo>
                    <a:pt x="0" y="763848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65376" y="3199321"/>
              <a:ext cx="87630" cy="763905"/>
            </a:xfrm>
            <a:custGeom>
              <a:avLst/>
              <a:gdLst/>
              <a:ahLst/>
              <a:cxnLst/>
              <a:rect l="l" t="t" r="r" b="b"/>
              <a:pathLst>
                <a:path w="87629" h="763904">
                  <a:moveTo>
                    <a:pt x="87456" y="0"/>
                  </a:moveTo>
                  <a:lnTo>
                    <a:pt x="0" y="0"/>
                  </a:lnTo>
                  <a:lnTo>
                    <a:pt x="0" y="763848"/>
                  </a:lnTo>
                  <a:lnTo>
                    <a:pt x="87456" y="763848"/>
                  </a:lnTo>
                  <a:lnTo>
                    <a:pt x="874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65376" y="3199321"/>
              <a:ext cx="87630" cy="763905"/>
            </a:xfrm>
            <a:custGeom>
              <a:avLst/>
              <a:gdLst/>
              <a:ahLst/>
              <a:cxnLst/>
              <a:rect l="l" t="t" r="r" b="b"/>
              <a:pathLst>
                <a:path w="87629" h="763904">
                  <a:moveTo>
                    <a:pt x="0" y="0"/>
                  </a:moveTo>
                  <a:lnTo>
                    <a:pt x="87458" y="0"/>
                  </a:lnTo>
                </a:path>
                <a:path w="87629" h="763904">
                  <a:moveTo>
                    <a:pt x="87458" y="0"/>
                  </a:moveTo>
                  <a:lnTo>
                    <a:pt x="87458" y="763848"/>
                  </a:lnTo>
                </a:path>
                <a:path w="87629" h="763904">
                  <a:moveTo>
                    <a:pt x="0" y="763848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02703" y="4008453"/>
            <a:ext cx="2108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Arial MT"/>
                <a:cs typeface="Arial MT"/>
              </a:rPr>
              <a:t>2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5</a:t>
            </a:r>
            <a:r>
              <a:rPr sz="750" dirty="0">
                <a:latin typeface="Arial MT"/>
                <a:cs typeface="Arial MT"/>
              </a:rPr>
              <a:t>3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56759" y="4008453"/>
            <a:ext cx="2108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Arial MT"/>
                <a:cs typeface="Arial MT"/>
              </a:rPr>
              <a:t>2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5</a:t>
            </a:r>
            <a:r>
              <a:rPr sz="750" dirty="0">
                <a:latin typeface="Arial MT"/>
                <a:cs typeface="Arial MT"/>
              </a:rPr>
              <a:t>4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8947" y="4008453"/>
            <a:ext cx="2108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Arial MT"/>
                <a:cs typeface="Arial MT"/>
              </a:rPr>
              <a:t>2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5</a:t>
            </a:r>
            <a:r>
              <a:rPr sz="750" dirty="0">
                <a:latin typeface="Arial MT"/>
                <a:cs typeface="Arial MT"/>
              </a:rPr>
              <a:t>7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73003" y="4008453"/>
            <a:ext cx="2108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Arial MT"/>
                <a:cs typeface="Arial MT"/>
              </a:rPr>
              <a:t>2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5</a:t>
            </a:r>
            <a:r>
              <a:rPr sz="750" dirty="0">
                <a:latin typeface="Arial MT"/>
                <a:cs typeface="Arial MT"/>
              </a:rPr>
              <a:t>8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55545" y="3880675"/>
            <a:ext cx="2108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55545" y="3498740"/>
            <a:ext cx="2108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5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5545" y="1590509"/>
            <a:ext cx="210820" cy="1667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3</a:t>
            </a:r>
            <a:r>
              <a:rPr sz="750" dirty="0">
                <a:latin typeface="Arial MT"/>
                <a:cs typeface="Arial MT"/>
              </a:rPr>
              <a:t>0</a:t>
            </a:r>
            <a:endParaRPr sz="7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50" spc="-5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2</a:t>
            </a:r>
            <a:r>
              <a:rPr sz="750" dirty="0">
                <a:latin typeface="Arial MT"/>
                <a:cs typeface="Arial MT"/>
              </a:rPr>
              <a:t>5</a:t>
            </a:r>
            <a:endParaRPr sz="7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50" spc="-5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2</a:t>
            </a:r>
            <a:r>
              <a:rPr sz="750" dirty="0">
                <a:latin typeface="Arial MT"/>
                <a:cs typeface="Arial MT"/>
              </a:rPr>
              <a:t>0</a:t>
            </a:r>
            <a:endParaRPr sz="7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50" spc="-5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1</a:t>
            </a:r>
            <a:r>
              <a:rPr sz="750" dirty="0">
                <a:latin typeface="Arial MT"/>
                <a:cs typeface="Arial MT"/>
              </a:rPr>
              <a:t>5</a:t>
            </a:r>
            <a:endParaRPr sz="7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50" spc="-5" dirty="0">
                <a:latin typeface="Arial MT"/>
                <a:cs typeface="Arial MT"/>
              </a:rPr>
              <a:t>0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10" dirty="0">
                <a:latin typeface="Arial MT"/>
                <a:cs typeface="Arial MT"/>
              </a:rPr>
              <a:t>1</a:t>
            </a:r>
            <a:r>
              <a:rPr sz="750" dirty="0">
                <a:latin typeface="Arial MT"/>
                <a:cs typeface="Arial MT"/>
              </a:rPr>
              <a:t>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84851" y="1489705"/>
            <a:ext cx="3370579" cy="2520950"/>
          </a:xfrm>
          <a:custGeom>
            <a:avLst/>
            <a:gdLst/>
            <a:ahLst/>
            <a:cxnLst/>
            <a:rect l="l" t="t" r="r" b="b"/>
            <a:pathLst>
              <a:path w="3370579" h="2520950">
                <a:moveTo>
                  <a:pt x="877602" y="2520710"/>
                </a:moveTo>
                <a:lnTo>
                  <a:pt x="877602" y="2473464"/>
                </a:lnTo>
              </a:path>
              <a:path w="3370579" h="2520950">
                <a:moveTo>
                  <a:pt x="1985755" y="2520709"/>
                </a:moveTo>
                <a:lnTo>
                  <a:pt x="1985755" y="2473464"/>
                </a:lnTo>
              </a:path>
              <a:path w="3370579" h="2520950">
                <a:moveTo>
                  <a:pt x="2539853" y="2520709"/>
                </a:moveTo>
                <a:lnTo>
                  <a:pt x="2539853" y="2473464"/>
                </a:lnTo>
              </a:path>
              <a:path w="3370579" h="2520950">
                <a:moveTo>
                  <a:pt x="1431699" y="2520710"/>
                </a:moveTo>
                <a:lnTo>
                  <a:pt x="1431699" y="2473464"/>
                </a:lnTo>
              </a:path>
              <a:path w="3370579" h="2520950">
                <a:moveTo>
                  <a:pt x="3093909" y="2520709"/>
                </a:moveTo>
                <a:lnTo>
                  <a:pt x="3093909" y="2473464"/>
                </a:lnTo>
              </a:path>
              <a:path w="3370579" h="2520950">
                <a:moveTo>
                  <a:pt x="323567" y="2520710"/>
                </a:moveTo>
                <a:lnTo>
                  <a:pt x="323567" y="2473464"/>
                </a:lnTo>
              </a:path>
              <a:path w="3370579" h="2520950">
                <a:moveTo>
                  <a:pt x="47205" y="2497055"/>
                </a:moveTo>
                <a:lnTo>
                  <a:pt x="47205" y="2473464"/>
                </a:lnTo>
              </a:path>
              <a:path w="3370579" h="2520950">
                <a:moveTo>
                  <a:pt x="601302" y="2497055"/>
                </a:moveTo>
                <a:lnTo>
                  <a:pt x="601302" y="2473464"/>
                </a:lnTo>
              </a:path>
              <a:path w="3370579" h="2520950">
                <a:moveTo>
                  <a:pt x="1155358" y="2497055"/>
                </a:moveTo>
                <a:lnTo>
                  <a:pt x="1155358" y="2473464"/>
                </a:lnTo>
              </a:path>
              <a:path w="3370579" h="2520950">
                <a:moveTo>
                  <a:pt x="1708061" y="2497055"/>
                </a:moveTo>
                <a:lnTo>
                  <a:pt x="1708061" y="2473464"/>
                </a:lnTo>
              </a:path>
              <a:path w="3370579" h="2520950">
                <a:moveTo>
                  <a:pt x="2262117" y="2497055"/>
                </a:moveTo>
                <a:lnTo>
                  <a:pt x="2262117" y="2473464"/>
                </a:lnTo>
              </a:path>
              <a:path w="3370579" h="2520950">
                <a:moveTo>
                  <a:pt x="2816173" y="2497055"/>
                </a:moveTo>
                <a:lnTo>
                  <a:pt x="2816173" y="2473464"/>
                </a:lnTo>
              </a:path>
              <a:path w="3370579" h="2520950">
                <a:moveTo>
                  <a:pt x="3370271" y="2497055"/>
                </a:moveTo>
                <a:lnTo>
                  <a:pt x="3370271" y="2473464"/>
                </a:lnTo>
              </a:path>
              <a:path w="3370579" h="2520950">
                <a:moveTo>
                  <a:pt x="47205" y="2473464"/>
                </a:moveTo>
                <a:lnTo>
                  <a:pt x="3370271" y="2473464"/>
                </a:lnTo>
              </a:path>
              <a:path w="3370579" h="2520950">
                <a:moveTo>
                  <a:pt x="0" y="2473464"/>
                </a:moveTo>
                <a:lnTo>
                  <a:pt x="47205" y="2473464"/>
                </a:lnTo>
              </a:path>
              <a:path w="3370579" h="2520950">
                <a:moveTo>
                  <a:pt x="23602" y="2283207"/>
                </a:moveTo>
                <a:lnTo>
                  <a:pt x="47205" y="2283207"/>
                </a:lnTo>
              </a:path>
              <a:path w="3370579" h="2520950">
                <a:moveTo>
                  <a:pt x="0" y="2091529"/>
                </a:moveTo>
                <a:lnTo>
                  <a:pt x="47205" y="2091529"/>
                </a:lnTo>
              </a:path>
              <a:path w="3370579" h="2520950">
                <a:moveTo>
                  <a:pt x="23602" y="1901293"/>
                </a:moveTo>
                <a:lnTo>
                  <a:pt x="47205" y="1901293"/>
                </a:lnTo>
              </a:path>
              <a:path w="3370579" h="2520950">
                <a:moveTo>
                  <a:pt x="0" y="1709616"/>
                </a:moveTo>
                <a:lnTo>
                  <a:pt x="47205" y="1709616"/>
                </a:lnTo>
              </a:path>
              <a:path w="3370579" h="2520950">
                <a:moveTo>
                  <a:pt x="23602" y="1519359"/>
                </a:moveTo>
                <a:lnTo>
                  <a:pt x="47205" y="1519359"/>
                </a:lnTo>
              </a:path>
              <a:path w="3370579" h="2520950">
                <a:moveTo>
                  <a:pt x="0" y="1327681"/>
                </a:moveTo>
                <a:lnTo>
                  <a:pt x="47205" y="1327681"/>
                </a:lnTo>
              </a:path>
              <a:path w="3370579" h="2520950">
                <a:moveTo>
                  <a:pt x="23602" y="1137445"/>
                </a:moveTo>
                <a:lnTo>
                  <a:pt x="47205" y="1137445"/>
                </a:lnTo>
              </a:path>
              <a:path w="3370579" h="2520950">
                <a:moveTo>
                  <a:pt x="0" y="947146"/>
                </a:moveTo>
                <a:lnTo>
                  <a:pt x="47205" y="947146"/>
                </a:lnTo>
              </a:path>
              <a:path w="3370579" h="2520950">
                <a:moveTo>
                  <a:pt x="23602" y="755510"/>
                </a:moveTo>
                <a:lnTo>
                  <a:pt x="47205" y="755510"/>
                </a:lnTo>
              </a:path>
              <a:path w="3370579" h="2520950">
                <a:moveTo>
                  <a:pt x="0" y="565212"/>
                </a:moveTo>
                <a:lnTo>
                  <a:pt x="47205" y="565212"/>
                </a:lnTo>
              </a:path>
              <a:path w="3370579" h="2520950">
                <a:moveTo>
                  <a:pt x="23602" y="373597"/>
                </a:moveTo>
                <a:lnTo>
                  <a:pt x="47205" y="373597"/>
                </a:lnTo>
              </a:path>
              <a:path w="3370579" h="2520950">
                <a:moveTo>
                  <a:pt x="0" y="183298"/>
                </a:moveTo>
                <a:lnTo>
                  <a:pt x="47205" y="183298"/>
                </a:lnTo>
              </a:path>
              <a:path w="3370579" h="2520950">
                <a:moveTo>
                  <a:pt x="47205" y="2473464"/>
                </a:moveTo>
                <a:lnTo>
                  <a:pt x="47205" y="0"/>
                </a:lnTo>
              </a:path>
            </a:pathLst>
          </a:custGeom>
          <a:ln w="9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10794" y="3968727"/>
            <a:ext cx="765175" cy="3695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  <a:tabLst>
                <a:tab pos="553720" algn="l"/>
              </a:tabLst>
            </a:pPr>
            <a:r>
              <a:rPr sz="750" spc="-5" dirty="0">
                <a:latin typeface="Arial MT"/>
                <a:cs typeface="Arial MT"/>
              </a:rPr>
              <a:t>2,55	2,56</a:t>
            </a:r>
            <a:endParaRPr sz="7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900" spc="10" dirty="0">
                <a:latin typeface="Arial MT"/>
                <a:cs typeface="Arial MT"/>
              </a:rPr>
              <a:t>X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10" dirty="0">
                <a:latin typeface="Arial MT"/>
                <a:cs typeface="Arial MT"/>
              </a:rPr>
              <a:t>Axis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Title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66576" y="2497520"/>
            <a:ext cx="156210" cy="6108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spc="10" dirty="0">
                <a:latin typeface="Arial MT"/>
                <a:cs typeface="Arial MT"/>
              </a:rPr>
              <a:t>Y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10" dirty="0">
                <a:latin typeface="Arial MT"/>
                <a:cs typeface="Arial MT"/>
              </a:rPr>
              <a:t>Axis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Title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37847" y="1230677"/>
            <a:ext cx="437515" cy="155575"/>
            <a:chOff x="7537847" y="1230677"/>
            <a:chExt cx="437515" cy="155575"/>
          </a:xfrm>
        </p:grpSpPr>
        <p:sp>
          <p:nvSpPr>
            <p:cNvPr id="29" name="object 29"/>
            <p:cNvSpPr/>
            <p:nvPr/>
          </p:nvSpPr>
          <p:spPr>
            <a:xfrm>
              <a:off x="7539937" y="1232767"/>
              <a:ext cx="433705" cy="151765"/>
            </a:xfrm>
            <a:custGeom>
              <a:avLst/>
              <a:gdLst/>
              <a:ahLst/>
              <a:cxnLst/>
              <a:rect l="l" t="t" r="r" b="b"/>
              <a:pathLst>
                <a:path w="433704" h="151765">
                  <a:moveTo>
                    <a:pt x="433275" y="0"/>
                  </a:moveTo>
                  <a:lnTo>
                    <a:pt x="0" y="0"/>
                  </a:lnTo>
                  <a:lnTo>
                    <a:pt x="0" y="151371"/>
                  </a:lnTo>
                  <a:lnTo>
                    <a:pt x="433275" y="151371"/>
                  </a:lnTo>
                  <a:lnTo>
                    <a:pt x="433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39937" y="1232767"/>
              <a:ext cx="433705" cy="151765"/>
            </a:xfrm>
            <a:custGeom>
              <a:avLst/>
              <a:gdLst/>
              <a:ahLst/>
              <a:cxnLst/>
              <a:rect l="l" t="t" r="r" b="b"/>
              <a:pathLst>
                <a:path w="433704" h="151765">
                  <a:moveTo>
                    <a:pt x="0" y="151371"/>
                  </a:moveTo>
                  <a:lnTo>
                    <a:pt x="433275" y="151371"/>
                  </a:lnTo>
                  <a:lnTo>
                    <a:pt x="433275" y="0"/>
                  </a:lnTo>
                  <a:lnTo>
                    <a:pt x="0" y="0"/>
                  </a:lnTo>
                  <a:lnTo>
                    <a:pt x="0" y="151371"/>
                  </a:lnTo>
                  <a:close/>
                </a:path>
              </a:pathLst>
            </a:custGeom>
            <a:ln w="41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69097" y="1260537"/>
              <a:ext cx="253365" cy="97790"/>
            </a:xfrm>
            <a:custGeom>
              <a:avLst/>
              <a:gdLst/>
              <a:ahLst/>
              <a:cxnLst/>
              <a:rect l="l" t="t" r="r" b="b"/>
              <a:pathLst>
                <a:path w="253365" h="97790">
                  <a:moveTo>
                    <a:pt x="252759" y="0"/>
                  </a:moveTo>
                  <a:lnTo>
                    <a:pt x="0" y="0"/>
                  </a:lnTo>
                  <a:lnTo>
                    <a:pt x="0" y="97230"/>
                  </a:lnTo>
                  <a:lnTo>
                    <a:pt x="252759" y="97230"/>
                  </a:lnTo>
                  <a:lnTo>
                    <a:pt x="2527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69097" y="1260537"/>
              <a:ext cx="253365" cy="97790"/>
            </a:xfrm>
            <a:custGeom>
              <a:avLst/>
              <a:gdLst/>
              <a:ahLst/>
              <a:cxnLst/>
              <a:rect l="l" t="t" r="r" b="b"/>
              <a:pathLst>
                <a:path w="253365" h="97790">
                  <a:moveTo>
                    <a:pt x="0" y="97230"/>
                  </a:moveTo>
                  <a:lnTo>
                    <a:pt x="252759" y="97230"/>
                  </a:lnTo>
                  <a:lnTo>
                    <a:pt x="252759" y="0"/>
                  </a:lnTo>
                  <a:lnTo>
                    <a:pt x="0" y="0"/>
                  </a:lnTo>
                  <a:lnTo>
                    <a:pt x="0" y="97230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825339" y="1218228"/>
            <a:ext cx="14605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20"/>
              </a:spcBef>
            </a:pPr>
            <a:r>
              <a:rPr sz="900" spc="10" dirty="0">
                <a:latin typeface="Arial MT"/>
                <a:cs typeface="Arial MT"/>
              </a:rPr>
              <a:t>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59473" y="1811466"/>
            <a:ext cx="156210" cy="6108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spc="10" dirty="0">
                <a:latin typeface="Arial MT"/>
                <a:cs typeface="Arial MT"/>
              </a:rPr>
              <a:t>Y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10" dirty="0">
                <a:latin typeface="Arial MT"/>
                <a:cs typeface="Arial MT"/>
              </a:rPr>
              <a:t>Axis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Title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91129" y="3481961"/>
            <a:ext cx="61087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10" dirty="0">
                <a:latin typeface="Arial MT"/>
                <a:cs typeface="Arial MT"/>
              </a:rPr>
              <a:t>X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10" dirty="0">
                <a:latin typeface="Arial MT"/>
                <a:cs typeface="Arial MT"/>
              </a:rPr>
              <a:t>Axis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Title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65627" y="6064605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5</a:t>
            </a:r>
            <a:r>
              <a:rPr sz="400" spc="25" dirty="0">
                <a:latin typeface="Arial MT"/>
                <a:cs typeface="Arial MT"/>
              </a:rPr>
              <a:t>3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98552" y="6064605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5</a:t>
            </a:r>
            <a:r>
              <a:rPr sz="400" spc="25" dirty="0">
                <a:latin typeface="Arial MT"/>
                <a:cs typeface="Arial MT"/>
              </a:rPr>
              <a:t>4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97402" y="6064605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5</a:t>
            </a:r>
            <a:r>
              <a:rPr sz="400" spc="25" dirty="0">
                <a:latin typeface="Arial MT"/>
                <a:cs typeface="Arial MT"/>
              </a:rPr>
              <a:t>7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30326" y="6064605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5</a:t>
            </a:r>
            <a:r>
              <a:rPr sz="400" spc="25" dirty="0">
                <a:latin typeface="Arial MT"/>
                <a:cs typeface="Arial MT"/>
              </a:rPr>
              <a:t>8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96931" y="5860277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0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1</a:t>
            </a:r>
            <a:r>
              <a:rPr sz="400" spc="25" dirty="0">
                <a:latin typeface="Arial MT"/>
                <a:cs typeface="Arial MT"/>
              </a:rPr>
              <a:t>0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96931" y="5590823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0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1</a:t>
            </a:r>
            <a:r>
              <a:rPr sz="400" spc="25" dirty="0">
                <a:latin typeface="Arial MT"/>
                <a:cs typeface="Arial MT"/>
              </a:rPr>
              <a:t>5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96931" y="5321381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0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25" dirty="0">
                <a:latin typeface="Arial MT"/>
                <a:cs typeface="Arial MT"/>
              </a:rPr>
              <a:t>0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96931" y="5051175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0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25" dirty="0">
                <a:latin typeface="Arial MT"/>
                <a:cs typeface="Arial MT"/>
              </a:rPr>
              <a:t>5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96931" y="4781732"/>
            <a:ext cx="137160" cy="8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20" dirty="0">
                <a:latin typeface="Arial MT"/>
                <a:cs typeface="Arial MT"/>
              </a:rPr>
              <a:t>0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3</a:t>
            </a:r>
            <a:r>
              <a:rPr sz="400" spc="25" dirty="0">
                <a:latin typeface="Arial MT"/>
                <a:cs typeface="Arial MT"/>
              </a:rPr>
              <a:t>0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236956" y="4501976"/>
            <a:ext cx="3079115" cy="1572895"/>
            <a:chOff x="5236956" y="4501976"/>
            <a:chExt cx="3079115" cy="1572895"/>
          </a:xfrm>
        </p:grpSpPr>
        <p:sp>
          <p:nvSpPr>
            <p:cNvPr id="46" name="object 46"/>
            <p:cNvSpPr/>
            <p:nvPr/>
          </p:nvSpPr>
          <p:spPr>
            <a:xfrm>
              <a:off x="5239814" y="4697770"/>
              <a:ext cx="2025650" cy="1374140"/>
            </a:xfrm>
            <a:custGeom>
              <a:avLst/>
              <a:gdLst/>
              <a:ahLst/>
              <a:cxnLst/>
              <a:rect l="l" t="t" r="r" b="b"/>
              <a:pathLst>
                <a:path w="2025650" h="1374139">
                  <a:moveTo>
                    <a:pt x="28355" y="1360821"/>
                  </a:moveTo>
                  <a:lnTo>
                    <a:pt x="28355" y="1347964"/>
                  </a:lnTo>
                </a:path>
                <a:path w="2025650" h="1374139">
                  <a:moveTo>
                    <a:pt x="194411" y="1373711"/>
                  </a:moveTo>
                  <a:lnTo>
                    <a:pt x="194411" y="1347964"/>
                  </a:lnTo>
                </a:path>
                <a:path w="2025650" h="1374139">
                  <a:moveTo>
                    <a:pt x="361318" y="1360821"/>
                  </a:moveTo>
                  <a:lnTo>
                    <a:pt x="361318" y="1347964"/>
                  </a:lnTo>
                </a:path>
                <a:path w="2025650" h="1374139">
                  <a:moveTo>
                    <a:pt x="527361" y="1373711"/>
                  </a:moveTo>
                  <a:lnTo>
                    <a:pt x="527361" y="1347964"/>
                  </a:lnTo>
                </a:path>
                <a:path w="2025650" h="1374139">
                  <a:moveTo>
                    <a:pt x="694242" y="1360821"/>
                  </a:moveTo>
                  <a:lnTo>
                    <a:pt x="694242" y="1347964"/>
                  </a:lnTo>
                </a:path>
                <a:path w="2025650" h="1374139">
                  <a:moveTo>
                    <a:pt x="860298" y="1373711"/>
                  </a:moveTo>
                  <a:lnTo>
                    <a:pt x="860298" y="1347964"/>
                  </a:lnTo>
                </a:path>
                <a:path w="2025650" h="1374139">
                  <a:moveTo>
                    <a:pt x="1026342" y="1360821"/>
                  </a:moveTo>
                  <a:lnTo>
                    <a:pt x="1026342" y="1347964"/>
                  </a:lnTo>
                </a:path>
                <a:path w="2025650" h="1374139">
                  <a:moveTo>
                    <a:pt x="1193248" y="1373711"/>
                  </a:moveTo>
                  <a:lnTo>
                    <a:pt x="1193248" y="1347964"/>
                  </a:lnTo>
                </a:path>
                <a:path w="2025650" h="1374139">
                  <a:moveTo>
                    <a:pt x="1359304" y="1360821"/>
                  </a:moveTo>
                  <a:lnTo>
                    <a:pt x="1359304" y="1347964"/>
                  </a:lnTo>
                </a:path>
                <a:path w="2025650" h="1374139">
                  <a:moveTo>
                    <a:pt x="1526185" y="1373711"/>
                  </a:moveTo>
                  <a:lnTo>
                    <a:pt x="1526185" y="1347964"/>
                  </a:lnTo>
                </a:path>
                <a:path w="2025650" h="1374139">
                  <a:moveTo>
                    <a:pt x="1692229" y="1360821"/>
                  </a:moveTo>
                  <a:lnTo>
                    <a:pt x="1692229" y="1347964"/>
                  </a:lnTo>
                </a:path>
                <a:path w="2025650" h="1374139">
                  <a:moveTo>
                    <a:pt x="1859110" y="1373711"/>
                  </a:moveTo>
                  <a:lnTo>
                    <a:pt x="1859110" y="1347964"/>
                  </a:lnTo>
                </a:path>
                <a:path w="2025650" h="1374139">
                  <a:moveTo>
                    <a:pt x="2025191" y="1360821"/>
                  </a:moveTo>
                  <a:lnTo>
                    <a:pt x="2025191" y="1347964"/>
                  </a:lnTo>
                </a:path>
                <a:path w="2025650" h="1374139">
                  <a:moveTo>
                    <a:pt x="28355" y="1347964"/>
                  </a:moveTo>
                  <a:lnTo>
                    <a:pt x="2025191" y="1347964"/>
                  </a:lnTo>
                </a:path>
                <a:path w="2025650" h="1374139">
                  <a:moveTo>
                    <a:pt x="14171" y="1347964"/>
                  </a:moveTo>
                  <a:lnTo>
                    <a:pt x="28355" y="1347964"/>
                  </a:lnTo>
                </a:path>
                <a:path w="2025650" h="1374139">
                  <a:moveTo>
                    <a:pt x="0" y="1213237"/>
                  </a:moveTo>
                  <a:lnTo>
                    <a:pt x="28355" y="1213237"/>
                  </a:lnTo>
                </a:path>
                <a:path w="2025650" h="1374139">
                  <a:moveTo>
                    <a:pt x="14171" y="1078510"/>
                  </a:moveTo>
                  <a:lnTo>
                    <a:pt x="28355" y="1078510"/>
                  </a:lnTo>
                </a:path>
                <a:path w="2025650" h="1374139">
                  <a:moveTo>
                    <a:pt x="0" y="943794"/>
                  </a:moveTo>
                  <a:lnTo>
                    <a:pt x="28355" y="943794"/>
                  </a:lnTo>
                </a:path>
                <a:path w="2025650" h="1374139">
                  <a:moveTo>
                    <a:pt x="14171" y="809090"/>
                  </a:moveTo>
                  <a:lnTo>
                    <a:pt x="28355" y="809090"/>
                  </a:lnTo>
                </a:path>
                <a:path w="2025650" h="1374139">
                  <a:moveTo>
                    <a:pt x="0" y="674375"/>
                  </a:moveTo>
                  <a:lnTo>
                    <a:pt x="28355" y="674375"/>
                  </a:lnTo>
                </a:path>
                <a:path w="2025650" h="1374139">
                  <a:moveTo>
                    <a:pt x="14171" y="538885"/>
                  </a:moveTo>
                  <a:lnTo>
                    <a:pt x="28355" y="538885"/>
                  </a:lnTo>
                </a:path>
                <a:path w="2025650" h="1374139">
                  <a:moveTo>
                    <a:pt x="0" y="404169"/>
                  </a:moveTo>
                  <a:lnTo>
                    <a:pt x="28355" y="404169"/>
                  </a:lnTo>
                </a:path>
                <a:path w="2025650" h="1374139">
                  <a:moveTo>
                    <a:pt x="14171" y="269442"/>
                  </a:moveTo>
                  <a:lnTo>
                    <a:pt x="28355" y="269442"/>
                  </a:lnTo>
                </a:path>
                <a:path w="2025650" h="1374139">
                  <a:moveTo>
                    <a:pt x="0" y="134715"/>
                  </a:moveTo>
                  <a:lnTo>
                    <a:pt x="28355" y="134715"/>
                  </a:lnTo>
                </a:path>
                <a:path w="2025650" h="1374139">
                  <a:moveTo>
                    <a:pt x="14171" y="0"/>
                  </a:moveTo>
                  <a:lnTo>
                    <a:pt x="28355" y="0"/>
                  </a:lnTo>
                </a:path>
                <a:path w="2025650" h="1374139">
                  <a:moveTo>
                    <a:pt x="28355" y="1347964"/>
                  </a:moveTo>
                  <a:lnTo>
                    <a:pt x="28355" y="0"/>
                  </a:lnTo>
                </a:path>
              </a:pathLst>
            </a:custGeom>
            <a:ln w="5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19191" y="4818875"/>
              <a:ext cx="1694180" cy="1105535"/>
            </a:xfrm>
            <a:custGeom>
              <a:avLst/>
              <a:gdLst/>
              <a:ahLst/>
              <a:cxnLst/>
              <a:rect l="l" t="t" r="r" b="b"/>
              <a:pathLst>
                <a:path w="1694179" h="1105535">
                  <a:moveTo>
                    <a:pt x="29210" y="1078509"/>
                  </a:moveTo>
                  <a:lnTo>
                    <a:pt x="0" y="1078509"/>
                  </a:lnTo>
                  <a:lnTo>
                    <a:pt x="0" y="1104988"/>
                  </a:lnTo>
                  <a:lnTo>
                    <a:pt x="29210" y="1104988"/>
                  </a:lnTo>
                  <a:lnTo>
                    <a:pt x="29210" y="1078509"/>
                  </a:lnTo>
                  <a:close/>
                </a:path>
                <a:path w="1694179" h="1105535">
                  <a:moveTo>
                    <a:pt x="362165" y="539623"/>
                  </a:moveTo>
                  <a:lnTo>
                    <a:pt x="332968" y="539623"/>
                  </a:lnTo>
                  <a:lnTo>
                    <a:pt x="332968" y="566127"/>
                  </a:lnTo>
                  <a:lnTo>
                    <a:pt x="362165" y="566127"/>
                  </a:lnTo>
                  <a:lnTo>
                    <a:pt x="362165" y="539623"/>
                  </a:lnTo>
                  <a:close/>
                </a:path>
                <a:path w="1694179" h="1105535">
                  <a:moveTo>
                    <a:pt x="695096" y="0"/>
                  </a:moveTo>
                  <a:lnTo>
                    <a:pt x="665886" y="0"/>
                  </a:lnTo>
                  <a:lnTo>
                    <a:pt x="665886" y="26479"/>
                  </a:lnTo>
                  <a:lnTo>
                    <a:pt x="695096" y="26479"/>
                  </a:lnTo>
                  <a:lnTo>
                    <a:pt x="695096" y="0"/>
                  </a:lnTo>
                  <a:close/>
                </a:path>
                <a:path w="1694179" h="1105535">
                  <a:moveTo>
                    <a:pt x="1028052" y="539623"/>
                  </a:moveTo>
                  <a:lnTo>
                    <a:pt x="998816" y="539623"/>
                  </a:lnTo>
                  <a:lnTo>
                    <a:pt x="998816" y="566127"/>
                  </a:lnTo>
                  <a:lnTo>
                    <a:pt x="1028052" y="566127"/>
                  </a:lnTo>
                  <a:lnTo>
                    <a:pt x="1028052" y="539623"/>
                  </a:lnTo>
                  <a:close/>
                </a:path>
                <a:path w="1694179" h="1105535">
                  <a:moveTo>
                    <a:pt x="1360982" y="1078509"/>
                  </a:moveTo>
                  <a:lnTo>
                    <a:pt x="1331785" y="1078509"/>
                  </a:lnTo>
                  <a:lnTo>
                    <a:pt x="1331785" y="1104988"/>
                  </a:lnTo>
                  <a:lnTo>
                    <a:pt x="1360982" y="1104988"/>
                  </a:lnTo>
                  <a:lnTo>
                    <a:pt x="1360982" y="1078509"/>
                  </a:lnTo>
                  <a:close/>
                </a:path>
                <a:path w="1694179" h="1105535">
                  <a:moveTo>
                    <a:pt x="1693900" y="1078509"/>
                  </a:moveTo>
                  <a:lnTo>
                    <a:pt x="1664703" y="1078509"/>
                  </a:lnTo>
                  <a:lnTo>
                    <a:pt x="1664703" y="1104988"/>
                  </a:lnTo>
                  <a:lnTo>
                    <a:pt x="1693900" y="1104988"/>
                  </a:lnTo>
                  <a:lnTo>
                    <a:pt x="1693900" y="10785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34225" y="4823409"/>
              <a:ext cx="1664970" cy="1127760"/>
            </a:xfrm>
            <a:custGeom>
              <a:avLst/>
              <a:gdLst/>
              <a:ahLst/>
              <a:cxnLst/>
              <a:rect l="l" t="t" r="r" b="b"/>
              <a:pathLst>
                <a:path w="1664970" h="1127760">
                  <a:moveTo>
                    <a:pt x="0" y="1058844"/>
                  </a:moveTo>
                  <a:lnTo>
                    <a:pt x="56761" y="1017962"/>
                  </a:lnTo>
                  <a:lnTo>
                    <a:pt x="85116" y="992237"/>
                  </a:lnTo>
                  <a:lnTo>
                    <a:pt x="113484" y="961229"/>
                  </a:lnTo>
                  <a:lnTo>
                    <a:pt x="141014" y="926394"/>
                  </a:lnTo>
                  <a:lnTo>
                    <a:pt x="169408" y="886264"/>
                  </a:lnTo>
                  <a:lnTo>
                    <a:pt x="197776" y="840873"/>
                  </a:lnTo>
                  <a:lnTo>
                    <a:pt x="226144" y="790916"/>
                  </a:lnTo>
                  <a:lnTo>
                    <a:pt x="254499" y="736414"/>
                  </a:lnTo>
                  <a:lnTo>
                    <a:pt x="282029" y="677370"/>
                  </a:lnTo>
                  <a:lnTo>
                    <a:pt x="310435" y="614578"/>
                  </a:lnTo>
                  <a:lnTo>
                    <a:pt x="338790" y="549487"/>
                  </a:lnTo>
                  <a:lnTo>
                    <a:pt x="367159" y="481366"/>
                  </a:lnTo>
                  <a:lnTo>
                    <a:pt x="395527" y="413245"/>
                  </a:lnTo>
                  <a:lnTo>
                    <a:pt x="423057" y="345887"/>
                  </a:lnTo>
                  <a:lnTo>
                    <a:pt x="451450" y="280044"/>
                  </a:lnTo>
                  <a:lnTo>
                    <a:pt x="479818" y="218733"/>
                  </a:lnTo>
                  <a:lnTo>
                    <a:pt x="508173" y="161966"/>
                  </a:lnTo>
                  <a:lnTo>
                    <a:pt x="536541" y="111245"/>
                  </a:lnTo>
                  <a:lnTo>
                    <a:pt x="564072" y="68872"/>
                  </a:lnTo>
                  <a:lnTo>
                    <a:pt x="592465" y="36315"/>
                  </a:lnTo>
                  <a:lnTo>
                    <a:pt x="649201" y="762"/>
                  </a:lnTo>
                  <a:lnTo>
                    <a:pt x="677556" y="0"/>
                  </a:lnTo>
                  <a:lnTo>
                    <a:pt x="705086" y="9838"/>
                  </a:lnTo>
                  <a:lnTo>
                    <a:pt x="761848" y="61310"/>
                  </a:lnTo>
                  <a:lnTo>
                    <a:pt x="790216" y="102169"/>
                  </a:lnTo>
                  <a:lnTo>
                    <a:pt x="818584" y="150612"/>
                  </a:lnTo>
                  <a:lnTo>
                    <a:pt x="846114" y="205865"/>
                  </a:lnTo>
                  <a:lnTo>
                    <a:pt x="874507" y="267176"/>
                  </a:lnTo>
                  <a:lnTo>
                    <a:pt x="902875" y="332268"/>
                  </a:lnTo>
                  <a:lnTo>
                    <a:pt x="931231" y="399603"/>
                  </a:lnTo>
                  <a:lnTo>
                    <a:pt x="959599" y="467723"/>
                  </a:lnTo>
                  <a:lnTo>
                    <a:pt x="987129" y="535081"/>
                  </a:lnTo>
                  <a:lnTo>
                    <a:pt x="1015522" y="601687"/>
                  </a:lnTo>
                  <a:lnTo>
                    <a:pt x="1043890" y="664513"/>
                  </a:lnTo>
                  <a:lnTo>
                    <a:pt x="1072258" y="724309"/>
                  </a:lnTo>
                  <a:lnTo>
                    <a:pt x="1100614" y="780325"/>
                  </a:lnTo>
                  <a:lnTo>
                    <a:pt x="1128181" y="831034"/>
                  </a:lnTo>
                  <a:lnTo>
                    <a:pt x="1156550" y="877188"/>
                  </a:lnTo>
                  <a:lnTo>
                    <a:pt x="1184905" y="918070"/>
                  </a:lnTo>
                  <a:lnTo>
                    <a:pt x="1213273" y="954385"/>
                  </a:lnTo>
                  <a:lnTo>
                    <a:pt x="1241641" y="986190"/>
                  </a:lnTo>
                  <a:lnTo>
                    <a:pt x="1269196" y="1012667"/>
                  </a:lnTo>
                  <a:lnTo>
                    <a:pt x="1325933" y="1055063"/>
                  </a:lnTo>
                  <a:lnTo>
                    <a:pt x="1382656" y="1083817"/>
                  </a:lnTo>
                  <a:lnTo>
                    <a:pt x="1438579" y="1102754"/>
                  </a:lnTo>
                  <a:lnTo>
                    <a:pt x="1495316" y="1114859"/>
                  </a:lnTo>
                  <a:lnTo>
                    <a:pt x="1551239" y="1121669"/>
                  </a:lnTo>
                  <a:lnTo>
                    <a:pt x="1579607" y="1123935"/>
                  </a:lnTo>
                  <a:lnTo>
                    <a:pt x="1607962" y="1126213"/>
                  </a:lnTo>
                  <a:lnTo>
                    <a:pt x="1636331" y="1126964"/>
                  </a:lnTo>
                  <a:lnTo>
                    <a:pt x="1664699" y="1127727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79207" y="4503246"/>
              <a:ext cx="1635760" cy="1070610"/>
            </a:xfrm>
            <a:custGeom>
              <a:avLst/>
              <a:gdLst/>
              <a:ahLst/>
              <a:cxnLst/>
              <a:rect l="l" t="t" r="r" b="b"/>
              <a:pathLst>
                <a:path w="1635759" h="1070610">
                  <a:moveTo>
                    <a:pt x="1635505" y="0"/>
                  </a:moveTo>
                  <a:lnTo>
                    <a:pt x="0" y="0"/>
                  </a:lnTo>
                  <a:lnTo>
                    <a:pt x="0" y="1070197"/>
                  </a:lnTo>
                  <a:lnTo>
                    <a:pt x="1635505" y="1070197"/>
                  </a:lnTo>
                  <a:lnTo>
                    <a:pt x="1635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79207" y="4503246"/>
              <a:ext cx="1635760" cy="1070610"/>
            </a:xfrm>
            <a:custGeom>
              <a:avLst/>
              <a:gdLst/>
              <a:ahLst/>
              <a:cxnLst/>
              <a:rect l="l" t="t" r="r" b="b"/>
              <a:pathLst>
                <a:path w="1635759" h="1070610">
                  <a:moveTo>
                    <a:pt x="0" y="1070197"/>
                  </a:moveTo>
                  <a:lnTo>
                    <a:pt x="1635505" y="1070197"/>
                  </a:lnTo>
                  <a:lnTo>
                    <a:pt x="1635505" y="0"/>
                  </a:lnTo>
                  <a:lnTo>
                    <a:pt x="0" y="0"/>
                  </a:lnTo>
                  <a:lnTo>
                    <a:pt x="0" y="10701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876081" y="4617488"/>
            <a:ext cx="316230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50" spc="30" dirty="0">
                <a:latin typeface="Arial MT"/>
                <a:cs typeface="Arial MT"/>
              </a:rPr>
              <a:t>at</a:t>
            </a:r>
            <a:r>
              <a:rPr sz="350" spc="35" dirty="0">
                <a:latin typeface="Arial MT"/>
                <a:cs typeface="Arial MT"/>
              </a:rPr>
              <a:t>a</a:t>
            </a:r>
            <a:r>
              <a:rPr sz="350" spc="20" dirty="0">
                <a:latin typeface="Arial MT"/>
                <a:cs typeface="Arial MT"/>
              </a:rPr>
              <a:t>: </a:t>
            </a:r>
            <a:r>
              <a:rPr sz="350" spc="40" dirty="0">
                <a:latin typeface="Arial MT"/>
                <a:cs typeface="Arial MT"/>
              </a:rPr>
              <a:t>Dat</a:t>
            </a:r>
            <a:r>
              <a:rPr sz="350" spc="35" dirty="0">
                <a:latin typeface="Arial MT"/>
                <a:cs typeface="Arial MT"/>
              </a:rPr>
              <a:t>a</a:t>
            </a:r>
            <a:r>
              <a:rPr sz="350" spc="40" dirty="0">
                <a:latin typeface="Arial MT"/>
                <a:cs typeface="Arial MT"/>
              </a:rPr>
              <a:t>1</a:t>
            </a:r>
            <a:r>
              <a:rPr sz="350" spc="35" dirty="0">
                <a:latin typeface="Arial MT"/>
                <a:cs typeface="Arial MT"/>
              </a:rPr>
              <a:t>_</a:t>
            </a:r>
            <a:r>
              <a:rPr sz="350" spc="50" dirty="0">
                <a:latin typeface="Arial MT"/>
                <a:cs typeface="Arial MT"/>
              </a:rPr>
              <a:t>E</a:t>
            </a:r>
            <a:endParaRPr sz="350">
              <a:latin typeface="Arial MT"/>
              <a:cs typeface="Arial MT"/>
            </a:endParaRPr>
          </a:p>
          <a:p>
            <a:pPr marL="4445">
              <a:lnSpc>
                <a:spcPct val="100000"/>
              </a:lnSpc>
              <a:spcBef>
                <a:spcPts val="55"/>
              </a:spcBef>
            </a:pPr>
            <a:r>
              <a:rPr sz="350" spc="40" dirty="0">
                <a:latin typeface="Arial MT"/>
                <a:cs typeface="Arial MT"/>
              </a:rPr>
              <a:t>o</a:t>
            </a:r>
            <a:r>
              <a:rPr sz="350" spc="35" dirty="0">
                <a:latin typeface="Arial MT"/>
                <a:cs typeface="Arial MT"/>
              </a:rPr>
              <a:t>d</a:t>
            </a:r>
            <a:r>
              <a:rPr sz="350" spc="40" dirty="0">
                <a:latin typeface="Arial MT"/>
                <a:cs typeface="Arial MT"/>
              </a:rPr>
              <a:t>e</a:t>
            </a:r>
            <a:r>
              <a:rPr sz="350" spc="10" dirty="0">
                <a:latin typeface="Arial MT"/>
                <a:cs typeface="Arial MT"/>
              </a:rPr>
              <a:t>l</a:t>
            </a:r>
            <a:r>
              <a:rPr sz="350" spc="20" dirty="0">
                <a:latin typeface="Arial MT"/>
                <a:cs typeface="Arial MT"/>
              </a:rPr>
              <a:t>: </a:t>
            </a:r>
            <a:r>
              <a:rPr sz="350" spc="60" dirty="0">
                <a:latin typeface="Arial MT"/>
                <a:cs typeface="Arial MT"/>
              </a:rPr>
              <a:t>G</a:t>
            </a:r>
            <a:r>
              <a:rPr sz="350" spc="40" dirty="0">
                <a:latin typeface="Arial MT"/>
                <a:cs typeface="Arial MT"/>
              </a:rPr>
              <a:t>a</a:t>
            </a:r>
            <a:r>
              <a:rPr sz="350" spc="35" dirty="0">
                <a:latin typeface="Arial MT"/>
                <a:cs typeface="Arial MT"/>
              </a:rPr>
              <a:t>uss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36907" y="4600109"/>
            <a:ext cx="1334135" cy="4483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1280795">
              <a:lnSpc>
                <a:spcPct val="113500"/>
              </a:lnSpc>
              <a:spcBef>
                <a:spcPts val="80"/>
              </a:spcBef>
            </a:pPr>
            <a:r>
              <a:rPr sz="350" spc="30" dirty="0">
                <a:latin typeface="Arial MT"/>
                <a:cs typeface="Arial MT"/>
              </a:rPr>
              <a:t>D  </a:t>
            </a:r>
            <a:r>
              <a:rPr sz="350" spc="60" dirty="0">
                <a:latin typeface="Arial MT"/>
                <a:cs typeface="Arial MT"/>
              </a:rPr>
              <a:t>M</a:t>
            </a:r>
            <a:endParaRPr sz="350">
              <a:latin typeface="Arial MT"/>
              <a:cs typeface="Arial MT"/>
            </a:endParaRPr>
          </a:p>
          <a:p>
            <a:pPr marR="5080">
              <a:lnSpc>
                <a:spcPct val="113500"/>
              </a:lnSpc>
            </a:pPr>
            <a:r>
              <a:rPr sz="350" spc="30" dirty="0">
                <a:latin typeface="Arial MT"/>
                <a:cs typeface="Arial MT"/>
              </a:rPr>
              <a:t>Equation: </a:t>
            </a:r>
            <a:r>
              <a:rPr sz="350" spc="35" dirty="0">
                <a:latin typeface="Arial MT"/>
                <a:cs typeface="Arial MT"/>
              </a:rPr>
              <a:t>y=y0 </a:t>
            </a:r>
            <a:r>
              <a:rPr sz="350" spc="45" dirty="0">
                <a:latin typeface="Arial MT"/>
                <a:cs typeface="Arial MT"/>
              </a:rPr>
              <a:t>+ </a:t>
            </a:r>
            <a:r>
              <a:rPr sz="350" spc="30" dirty="0">
                <a:latin typeface="Arial MT"/>
                <a:cs typeface="Arial MT"/>
              </a:rPr>
              <a:t>(A/(w*sqrt(PI/2)))*exp(-2*((x-xc)/w)^2) </a:t>
            </a:r>
            <a:r>
              <a:rPr sz="350" spc="-85" dirty="0">
                <a:latin typeface="Arial MT"/>
                <a:cs typeface="Arial MT"/>
              </a:rPr>
              <a:t> </a:t>
            </a:r>
            <a:r>
              <a:rPr sz="350" spc="35" dirty="0">
                <a:latin typeface="Arial MT"/>
                <a:cs typeface="Arial MT"/>
              </a:rPr>
              <a:t>Weighting:</a:t>
            </a:r>
            <a:endParaRPr sz="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tabLst>
                <a:tab pos="193040" algn="l"/>
              </a:tabLst>
            </a:pPr>
            <a:r>
              <a:rPr sz="350" spc="35" dirty="0">
                <a:latin typeface="Arial MT"/>
                <a:cs typeface="Arial MT"/>
              </a:rPr>
              <a:t>y	</a:t>
            </a:r>
            <a:r>
              <a:rPr sz="350" spc="45" dirty="0">
                <a:latin typeface="Arial MT"/>
                <a:cs typeface="Arial MT"/>
              </a:rPr>
              <a:t>No</a:t>
            </a:r>
            <a:r>
              <a:rPr sz="350" spc="-10" dirty="0">
                <a:latin typeface="Arial MT"/>
                <a:cs typeface="Arial MT"/>
              </a:rPr>
              <a:t> </a:t>
            </a:r>
            <a:r>
              <a:rPr sz="350" spc="30" dirty="0">
                <a:latin typeface="Arial MT"/>
                <a:cs typeface="Arial MT"/>
              </a:rPr>
              <a:t>weighting</a:t>
            </a:r>
            <a:endParaRPr sz="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tabLst>
                <a:tab pos="386715" algn="l"/>
              </a:tabLst>
            </a:pPr>
            <a:r>
              <a:rPr sz="350" spc="35" dirty="0">
                <a:latin typeface="Arial MT"/>
                <a:cs typeface="Arial MT"/>
              </a:rPr>
              <a:t>Chi^2/DoF	</a:t>
            </a:r>
            <a:r>
              <a:rPr sz="350" spc="45" dirty="0">
                <a:latin typeface="Arial MT"/>
                <a:cs typeface="Arial MT"/>
              </a:rPr>
              <a:t>=</a:t>
            </a:r>
            <a:r>
              <a:rPr sz="350" spc="-20" dirty="0">
                <a:latin typeface="Arial MT"/>
                <a:cs typeface="Arial MT"/>
              </a:rPr>
              <a:t> </a:t>
            </a:r>
            <a:r>
              <a:rPr sz="350" spc="35" dirty="0">
                <a:latin typeface="Arial MT"/>
                <a:cs typeface="Arial MT"/>
              </a:rPr>
              <a:t>0.00007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36907" y="5023956"/>
            <a:ext cx="464184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50" spc="40" dirty="0">
                <a:latin typeface="Arial MT"/>
                <a:cs typeface="Arial MT"/>
              </a:rPr>
              <a:t>R^2    </a:t>
            </a:r>
            <a:r>
              <a:rPr sz="350" spc="140" dirty="0">
                <a:latin typeface="Arial MT"/>
                <a:cs typeface="Arial MT"/>
              </a:rPr>
              <a:t> </a:t>
            </a:r>
            <a:r>
              <a:rPr sz="350" spc="45" dirty="0">
                <a:latin typeface="Arial MT"/>
                <a:cs typeface="Arial MT"/>
              </a:rPr>
              <a:t>=</a:t>
            </a:r>
            <a:r>
              <a:rPr sz="350" spc="80" dirty="0">
                <a:latin typeface="Arial MT"/>
                <a:cs typeface="Arial MT"/>
              </a:rPr>
              <a:t> </a:t>
            </a:r>
            <a:r>
              <a:rPr sz="350" spc="35" dirty="0">
                <a:latin typeface="Arial MT"/>
                <a:cs typeface="Arial MT"/>
              </a:rPr>
              <a:t>0.99605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36907" y="5145029"/>
            <a:ext cx="67945" cy="2667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>
              <a:lnSpc>
                <a:spcPct val="113500"/>
              </a:lnSpc>
              <a:spcBef>
                <a:spcPts val="80"/>
              </a:spcBef>
            </a:pPr>
            <a:r>
              <a:rPr sz="350" spc="20" dirty="0">
                <a:latin typeface="Arial MT"/>
                <a:cs typeface="Arial MT"/>
              </a:rPr>
              <a:t>y0  </a:t>
            </a:r>
            <a:r>
              <a:rPr sz="350" spc="25" dirty="0">
                <a:latin typeface="Arial MT"/>
                <a:cs typeface="Arial MT"/>
              </a:rPr>
              <a:t>xc  </a:t>
            </a:r>
            <a:r>
              <a:rPr sz="350" spc="30" dirty="0">
                <a:latin typeface="Arial MT"/>
                <a:cs typeface="Arial MT"/>
              </a:rPr>
              <a:t>w  </a:t>
            </a:r>
            <a:r>
              <a:rPr sz="350" spc="50" dirty="0">
                <a:latin typeface="Arial MT"/>
                <a:cs typeface="Arial MT"/>
              </a:rPr>
              <a:t>A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30518" y="5145029"/>
            <a:ext cx="626110" cy="266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386715" algn="l"/>
              </a:tabLst>
            </a:pPr>
            <a:r>
              <a:rPr sz="350" spc="35" dirty="0">
                <a:latin typeface="Arial MT"/>
                <a:cs typeface="Arial MT"/>
              </a:rPr>
              <a:t>0.09205	±0.00633</a:t>
            </a:r>
            <a:endParaRPr sz="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350" spc="35" dirty="0">
                <a:latin typeface="Arial MT"/>
                <a:cs typeface="Arial MT"/>
              </a:rPr>
              <a:t>2.55    </a:t>
            </a:r>
            <a:r>
              <a:rPr sz="350" spc="65" dirty="0">
                <a:latin typeface="Arial MT"/>
                <a:cs typeface="Arial MT"/>
              </a:rPr>
              <a:t> </a:t>
            </a:r>
            <a:r>
              <a:rPr sz="350" spc="35" dirty="0">
                <a:latin typeface="Arial MT"/>
                <a:cs typeface="Arial MT"/>
              </a:rPr>
              <a:t>±0.00038</a:t>
            </a:r>
            <a:endParaRPr sz="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386715" algn="l"/>
              </a:tabLst>
            </a:pPr>
            <a:r>
              <a:rPr sz="350" spc="35" dirty="0">
                <a:latin typeface="Arial MT"/>
                <a:cs typeface="Arial MT"/>
              </a:rPr>
              <a:t>0.01704	±0.00097</a:t>
            </a:r>
            <a:endParaRPr sz="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tabLst>
                <a:tab pos="386715" algn="l"/>
              </a:tabLst>
            </a:pPr>
            <a:r>
              <a:rPr sz="350" spc="35" dirty="0">
                <a:latin typeface="Arial MT"/>
                <a:cs typeface="Arial MT"/>
              </a:rPr>
              <a:t>0.00448	±0.00033</a:t>
            </a:r>
            <a:endParaRPr sz="350" dirty="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887827" y="4553966"/>
            <a:ext cx="864235" cy="161290"/>
            <a:chOff x="6887827" y="4553966"/>
            <a:chExt cx="864235" cy="161290"/>
          </a:xfrm>
        </p:grpSpPr>
        <p:sp>
          <p:nvSpPr>
            <p:cNvPr id="57" name="object 57"/>
            <p:cNvSpPr/>
            <p:nvPr/>
          </p:nvSpPr>
          <p:spPr>
            <a:xfrm>
              <a:off x="6887827" y="4553966"/>
              <a:ext cx="864235" cy="161290"/>
            </a:xfrm>
            <a:custGeom>
              <a:avLst/>
              <a:gdLst/>
              <a:ahLst/>
              <a:cxnLst/>
              <a:rect l="l" t="t" r="r" b="b"/>
              <a:pathLst>
                <a:path w="864234" h="161289">
                  <a:moveTo>
                    <a:pt x="863638" y="0"/>
                  </a:moveTo>
                  <a:lnTo>
                    <a:pt x="0" y="0"/>
                  </a:lnTo>
                  <a:lnTo>
                    <a:pt x="0" y="161203"/>
                  </a:lnTo>
                  <a:lnTo>
                    <a:pt x="863638" y="161203"/>
                  </a:lnTo>
                  <a:lnTo>
                    <a:pt x="863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71255" y="4582713"/>
              <a:ext cx="31115" cy="28575"/>
            </a:xfrm>
            <a:custGeom>
              <a:avLst/>
              <a:gdLst/>
              <a:ahLst/>
              <a:cxnLst/>
              <a:rect l="l" t="t" r="r" b="b"/>
              <a:pathLst>
                <a:path w="31115" h="28575">
                  <a:moveTo>
                    <a:pt x="30898" y="0"/>
                  </a:moveTo>
                  <a:lnTo>
                    <a:pt x="0" y="0"/>
                  </a:lnTo>
                  <a:lnTo>
                    <a:pt x="0" y="28020"/>
                  </a:lnTo>
                  <a:lnTo>
                    <a:pt x="30898" y="28020"/>
                  </a:lnTo>
                  <a:lnTo>
                    <a:pt x="30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08678" y="467506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0" y="0"/>
                  </a:moveTo>
                  <a:lnTo>
                    <a:pt x="156875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887827" y="4553966"/>
            <a:ext cx="864235" cy="1612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"/>
              </a:spcBef>
            </a:pPr>
            <a:r>
              <a:rPr sz="500" spc="30" dirty="0">
                <a:latin typeface="Arial MT"/>
                <a:cs typeface="Arial MT"/>
              </a:rPr>
              <a:t>E</a:t>
            </a:r>
            <a:endParaRPr sz="500">
              <a:latin typeface="Arial MT"/>
              <a:cs typeface="Arial MT"/>
            </a:endParaRPr>
          </a:p>
          <a:p>
            <a:pPr marL="196850">
              <a:lnSpc>
                <a:spcPct val="100000"/>
              </a:lnSpc>
              <a:spcBef>
                <a:spcPts val="15"/>
              </a:spcBef>
            </a:pPr>
            <a:r>
              <a:rPr sz="500" spc="25" dirty="0">
                <a:latin typeface="Arial MT"/>
                <a:cs typeface="Arial MT"/>
              </a:rPr>
              <a:t>Gauss</a:t>
            </a:r>
            <a:r>
              <a:rPr sz="500" spc="-5" dirty="0">
                <a:latin typeface="Arial MT"/>
                <a:cs typeface="Arial MT"/>
              </a:rPr>
              <a:t> </a:t>
            </a:r>
            <a:r>
              <a:rPr sz="500" spc="10" dirty="0">
                <a:latin typeface="Arial MT"/>
                <a:cs typeface="Arial MT"/>
              </a:rPr>
              <a:t>fit</a:t>
            </a:r>
            <a:r>
              <a:rPr sz="500" dirty="0">
                <a:latin typeface="Arial MT"/>
                <a:cs typeface="Arial MT"/>
              </a:rPr>
              <a:t> </a:t>
            </a:r>
            <a:r>
              <a:rPr sz="500" spc="20" dirty="0">
                <a:latin typeface="Arial MT"/>
                <a:cs typeface="Arial MT"/>
              </a:rPr>
              <a:t>of</a:t>
            </a:r>
            <a:r>
              <a:rPr sz="500" spc="5" dirty="0">
                <a:latin typeface="Arial MT"/>
                <a:cs typeface="Arial MT"/>
              </a:rPr>
              <a:t> </a:t>
            </a:r>
            <a:r>
              <a:rPr sz="500" spc="25" dirty="0">
                <a:latin typeface="Arial MT"/>
                <a:cs typeface="Arial MT"/>
              </a:rPr>
              <a:t>Data1_E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31514" y="6042948"/>
            <a:ext cx="469900" cy="2133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345440" algn="l"/>
              </a:tabLst>
            </a:pP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5</a:t>
            </a:r>
            <a:r>
              <a:rPr sz="400" spc="25" dirty="0">
                <a:latin typeface="Arial MT"/>
                <a:cs typeface="Arial MT"/>
              </a:rPr>
              <a:t>5</a:t>
            </a:r>
            <a:r>
              <a:rPr sz="400" dirty="0">
                <a:latin typeface="Arial MT"/>
                <a:cs typeface="Arial MT"/>
              </a:rPr>
              <a:t>	</a:t>
            </a:r>
            <a:r>
              <a:rPr sz="400" spc="20" dirty="0">
                <a:latin typeface="Arial MT"/>
                <a:cs typeface="Arial MT"/>
              </a:rPr>
              <a:t>2</a:t>
            </a:r>
            <a:r>
              <a:rPr sz="400" spc="10" dirty="0">
                <a:latin typeface="Arial MT"/>
                <a:cs typeface="Arial MT"/>
              </a:rPr>
              <a:t>,</a:t>
            </a:r>
            <a:r>
              <a:rPr sz="400" spc="20" dirty="0">
                <a:latin typeface="Arial MT"/>
                <a:cs typeface="Arial MT"/>
              </a:rPr>
              <a:t>5</a:t>
            </a:r>
            <a:r>
              <a:rPr sz="400" spc="25" dirty="0">
                <a:latin typeface="Arial MT"/>
                <a:cs typeface="Arial MT"/>
              </a:rPr>
              <a:t>6</a:t>
            </a:r>
            <a:endParaRPr sz="400">
              <a:latin typeface="Arial MT"/>
              <a:cs typeface="Arial MT"/>
            </a:endParaRPr>
          </a:p>
          <a:p>
            <a:pPr marL="58419">
              <a:lnSpc>
                <a:spcPct val="100000"/>
              </a:lnSpc>
              <a:spcBef>
                <a:spcPts val="215"/>
              </a:spcBef>
            </a:pPr>
            <a:r>
              <a:rPr sz="500" spc="30" dirty="0">
                <a:latin typeface="Arial MT"/>
                <a:cs typeface="Arial MT"/>
              </a:rPr>
              <a:t>X</a:t>
            </a:r>
            <a:r>
              <a:rPr sz="500" spc="-15" dirty="0">
                <a:latin typeface="Arial MT"/>
                <a:cs typeface="Arial MT"/>
              </a:rPr>
              <a:t> </a:t>
            </a:r>
            <a:r>
              <a:rPr sz="500" spc="25" dirty="0">
                <a:latin typeface="Arial MT"/>
                <a:cs typeface="Arial MT"/>
              </a:rPr>
              <a:t>Axis</a:t>
            </a:r>
            <a:r>
              <a:rPr sz="500" spc="-15" dirty="0">
                <a:latin typeface="Arial MT"/>
                <a:cs typeface="Arial MT"/>
              </a:rPr>
              <a:t> </a:t>
            </a:r>
            <a:r>
              <a:rPr sz="500" spc="15" dirty="0">
                <a:latin typeface="Arial MT"/>
                <a:cs typeface="Arial MT"/>
              </a:rPr>
              <a:t>Title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83407" y="5241220"/>
            <a:ext cx="104139" cy="34417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50" dirty="0">
                <a:latin typeface="Arial MT"/>
                <a:cs typeface="Arial MT"/>
              </a:rPr>
              <a:t>Y</a:t>
            </a:r>
            <a:r>
              <a:rPr sz="550" spc="-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Axis</a:t>
            </a:r>
            <a:r>
              <a:rPr sz="550" spc="-20" dirty="0">
                <a:latin typeface="Arial MT"/>
                <a:cs typeface="Arial MT"/>
              </a:rPr>
              <a:t> </a:t>
            </a:r>
            <a:r>
              <a:rPr sz="550" spc="-5" dirty="0">
                <a:latin typeface="Arial MT"/>
                <a:cs typeface="Arial MT"/>
              </a:rPr>
              <a:t>T</a:t>
            </a:r>
            <a:r>
              <a:rPr sz="550" dirty="0">
                <a:latin typeface="Arial MT"/>
                <a:cs typeface="Arial MT"/>
              </a:rPr>
              <a:t>i</a:t>
            </a:r>
            <a:r>
              <a:rPr sz="550" spc="-5" dirty="0">
                <a:latin typeface="Arial MT"/>
                <a:cs typeface="Arial MT"/>
              </a:rPr>
              <a:t>t</a:t>
            </a:r>
            <a:r>
              <a:rPr sz="550" dirty="0">
                <a:latin typeface="Arial MT"/>
                <a:cs typeface="Arial MT"/>
              </a:rPr>
              <a:t>le</a:t>
            </a:r>
            <a:endParaRPr sz="550">
              <a:latin typeface="Arial MT"/>
              <a:cs typeface="Arial MT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5157215"/>
            <a:ext cx="1418844" cy="1420368"/>
          </a:xfrm>
          <a:prstGeom prst="rect">
            <a:avLst/>
          </a:prstGeom>
        </p:spPr>
      </p:pic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9029" y="478663"/>
            <a:ext cx="1804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Σύν</a:t>
            </a:r>
            <a:r>
              <a:rPr sz="4400" spc="10" dirty="0"/>
              <a:t>ο</a:t>
            </a:r>
            <a:r>
              <a:rPr sz="4400" dirty="0"/>
              <a:t>ψη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3240" y="1365631"/>
            <a:ext cx="80860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00AFEF"/>
                </a:solidFill>
                <a:latin typeface="Times New Roman"/>
                <a:cs typeface="Times New Roman"/>
              </a:rPr>
              <a:t>Μια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EF"/>
                </a:solidFill>
                <a:latin typeface="Times New Roman"/>
                <a:cs typeface="Times New Roman"/>
              </a:rPr>
              <a:t>μέτρηση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(τυχαίο)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σφάλμα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ανάγνωσης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(Μονάδες=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όπως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endParaRPr sz="20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κύρια μέτρηση) </a:t>
            </a:r>
            <a:r>
              <a:rPr sz="2000" spc="-5" dirty="0">
                <a:latin typeface="Times New Roman"/>
                <a:cs typeface="Times New Roman"/>
              </a:rPr>
              <a:t>πχ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θ=(28,3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±0,2)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1950" spc="15" baseline="25641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ευρος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από</a:t>
            </a:r>
            <a:r>
              <a:rPr sz="2000" dirty="0">
                <a:latin typeface="Times New Roman"/>
                <a:cs typeface="Times New Roman"/>
              </a:rPr>
              <a:t> 28,1-28,5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1950" spc="15" baseline="25641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Πολλές</a:t>
            </a:r>
            <a:r>
              <a:rPr sz="2000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μετρήσεις</a:t>
            </a:r>
            <a:r>
              <a:rPr sz="2000" spc="-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ίδιου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μεγέθους(≥3)</a:t>
            </a:r>
            <a:endParaRPr sz="2000">
              <a:latin typeface="Times New Roman"/>
              <a:cs typeface="Times New Roman"/>
            </a:endParaRPr>
          </a:p>
          <a:p>
            <a:pPr marL="368300" marR="903605" indent="-21653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Μέση </a:t>
            </a:r>
            <a:r>
              <a:rPr sz="2000" dirty="0">
                <a:latin typeface="Times New Roman"/>
                <a:cs typeface="Times New Roman"/>
              </a:rPr>
              <a:t>τιμή ± τυπική απόκλιση </a:t>
            </a:r>
            <a:r>
              <a:rPr sz="2000" spc="-5" dirty="0">
                <a:latin typeface="Times New Roman"/>
                <a:cs typeface="Times New Roman"/>
              </a:rPr>
              <a:t>ίδιες μονάδες. </a:t>
            </a:r>
            <a:r>
              <a:rPr sz="2000" dirty="0">
                <a:latin typeface="Times New Roman"/>
                <a:cs typeface="Times New Roman"/>
              </a:rPr>
              <a:t>Τυχαίο σφάλμα-τυπικη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απόκλιση</a:t>
            </a:r>
            <a:endParaRPr sz="2000">
              <a:latin typeface="Times New Roman"/>
              <a:cs typeface="Times New Roman"/>
            </a:endParaRPr>
          </a:p>
          <a:p>
            <a:pPr marL="431800" indent="-407034">
              <a:lnSpc>
                <a:spcPct val="100000"/>
              </a:lnSpc>
              <a:spcBef>
                <a:spcPts val="480"/>
              </a:spcBef>
              <a:buChar char="•"/>
              <a:tabLst>
                <a:tab pos="431800" algn="l"/>
                <a:tab pos="432434" algn="l"/>
              </a:tabLst>
            </a:pPr>
            <a:r>
              <a:rPr sz="2000" spc="-5" dirty="0">
                <a:latin typeface="Times New Roman"/>
                <a:cs typeface="Times New Roman"/>
              </a:rPr>
              <a:t>Μετατροπή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μετρούμενου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μεγέθους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(πχ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σε </a:t>
            </a:r>
            <a:r>
              <a:rPr sz="2000" dirty="0">
                <a:latin typeface="Times New Roman"/>
                <a:cs typeface="Times New Roman"/>
              </a:rPr>
              <a:t>Κ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κατόπιν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σε </a:t>
            </a:r>
            <a:r>
              <a:rPr sz="2000" dirty="0">
                <a:latin typeface="Times New Roman"/>
                <a:cs typeface="Times New Roman"/>
              </a:rPr>
              <a:t>1/Τ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 σε</a:t>
            </a:r>
            <a:endParaRPr sz="20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  <a:tabLst>
                <a:tab pos="1348105" algn="l"/>
              </a:tabLst>
            </a:pPr>
            <a:r>
              <a:rPr sz="2000" dirty="0">
                <a:latin typeface="Times New Roman"/>
                <a:cs typeface="Times New Roman"/>
              </a:rPr>
              <a:t>lnp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κλπ)	σε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διαφορικό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συνάρτησης)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ολικό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διαφορικό</a:t>
            </a:r>
            <a:endParaRPr sz="20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Επεξεργασία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των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δεδομένων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μέσω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γραφικής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παράστασης: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Προσδιορισμός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των παραμέτρων Α Β και των σφαλμάτων τους από την κλίση και την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τεταμένη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επί την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αρχή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γραφικής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παράστασης.</a:t>
            </a:r>
            <a:endParaRPr sz="2000">
              <a:latin typeface="Times New Roman"/>
              <a:cs typeface="Times New Roman"/>
            </a:endParaRPr>
          </a:p>
          <a:p>
            <a:pPr marL="368300" marR="51752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Προσδιορισμός του αποτελέσματος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μέσω εξίσωσης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όπου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συμπεριλαμβάνονται δυο η περισσότερες μεταβλητές: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προσδιορισμός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σφάλματος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ως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Ολικό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διαφορικό μέσω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μερικών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παραγώγων.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59" y="5561075"/>
            <a:ext cx="1295400" cy="12969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378" y="269875"/>
            <a:ext cx="73050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5655" marR="5080" indent="-2053589">
              <a:lnSpc>
                <a:spcPct val="100000"/>
              </a:lnSpc>
              <a:spcBef>
                <a:spcPts val="100"/>
              </a:spcBef>
              <a:tabLst>
                <a:tab pos="1827530" algn="l"/>
              </a:tabLst>
            </a:pPr>
            <a:r>
              <a:rPr lang="en-US" sz="3600" spc="-5" dirty="0" smtClean="0"/>
              <a:t>B2.</a:t>
            </a:r>
            <a:r>
              <a:rPr sz="3600" spc="-5" dirty="0" smtClean="0"/>
              <a:t>Διάδοση</a:t>
            </a:r>
            <a:r>
              <a:rPr sz="3600" spc="-5" dirty="0"/>
              <a:t>	</a:t>
            </a:r>
            <a:r>
              <a:rPr sz="3600" dirty="0"/>
              <a:t>ή </a:t>
            </a:r>
            <a:r>
              <a:rPr sz="3600" spc="-5" dirty="0"/>
              <a:t>μετάδοση σφάλματος </a:t>
            </a:r>
            <a:r>
              <a:rPr sz="3600" dirty="0"/>
              <a:t>(error </a:t>
            </a:r>
            <a:r>
              <a:rPr sz="3600" spc="-885" dirty="0"/>
              <a:t> </a:t>
            </a:r>
            <a:r>
              <a:rPr sz="3600" spc="-5" dirty="0"/>
              <a:t>propagation)</a:t>
            </a:r>
            <a:r>
              <a:rPr sz="3600" spc="-5" dirty="0">
                <a:solidFill>
                  <a:srgbClr val="FF0000"/>
                </a:solidFill>
              </a:rPr>
              <a:t>SOS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90168" y="1759458"/>
            <a:ext cx="8002270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  <a:tab pos="3354704" algn="l"/>
                <a:tab pos="3693795" algn="l"/>
                <a:tab pos="5405120" algn="l"/>
              </a:tabLst>
            </a:pPr>
            <a:r>
              <a:rPr sz="2400" spc="-5" dirty="0">
                <a:latin typeface="Times New Roman"/>
                <a:cs typeface="Times New Roman"/>
              </a:rPr>
              <a:t>Όταν </a:t>
            </a:r>
            <a:r>
              <a:rPr sz="2400" dirty="0">
                <a:latin typeface="Times New Roman"/>
                <a:cs typeface="Times New Roman"/>
              </a:rPr>
              <a:t>ο αριθμός των επαναλήψεων σ ένα πείραμα είναι </a:t>
            </a:r>
            <a:r>
              <a:rPr sz="2400" spc="-5" dirty="0">
                <a:latin typeface="Times New Roman"/>
                <a:cs typeface="Times New Roman"/>
              </a:rPr>
              <a:t>μικρός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και αποκλείει τη </a:t>
            </a:r>
            <a:r>
              <a:rPr sz="2400" spc="-5" dirty="0">
                <a:latin typeface="Times New Roman"/>
                <a:cs typeface="Times New Roman"/>
              </a:rPr>
              <a:t>στατιστική </a:t>
            </a:r>
            <a:r>
              <a:rPr sz="2400" dirty="0">
                <a:latin typeface="Times New Roman"/>
                <a:cs typeface="Times New Roman"/>
              </a:rPr>
              <a:t>ανάλυση </a:t>
            </a:r>
            <a:r>
              <a:rPr sz="2400" spc="-5" dirty="0">
                <a:latin typeface="Times New Roman"/>
                <a:cs typeface="Times New Roman"/>
              </a:rPr>
              <a:t>σφάλματος, </a:t>
            </a:r>
            <a:r>
              <a:rPr sz="2400" dirty="0">
                <a:latin typeface="Times New Roman"/>
                <a:cs typeface="Times New Roman"/>
              </a:rPr>
              <a:t>ή όταν έχει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υπολογιστεί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ή </a:t>
            </a:r>
            <a:r>
              <a:rPr sz="2400" spc="-5" dirty="0">
                <a:latin typeface="Times New Roman"/>
                <a:cs typeface="Times New Roman"/>
              </a:rPr>
              <a:t>εκτιμηθεί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	αβεβαιότητα	</a:t>
            </a:r>
            <a:r>
              <a:rPr sz="2400" spc="-5" dirty="0">
                <a:latin typeface="Times New Roman"/>
                <a:cs typeface="Times New Roman"/>
              </a:rPr>
              <a:t>σε </a:t>
            </a:r>
            <a:r>
              <a:rPr sz="2400" dirty="0">
                <a:latin typeface="Times New Roman"/>
                <a:cs typeface="Times New Roman"/>
              </a:rPr>
              <a:t>κάποια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αποτελέσματα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στα</a:t>
            </a:r>
            <a:r>
              <a:rPr sz="2400" dirty="0">
                <a:latin typeface="Times New Roman"/>
                <a:cs typeface="Times New Roman"/>
              </a:rPr>
              <a:t> οποία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βασίζεται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ο</a:t>
            </a:r>
            <a:r>
              <a:rPr sz="2400" spc="-5" dirty="0">
                <a:latin typeface="Times New Roman"/>
                <a:cs typeface="Times New Roman"/>
              </a:rPr>
              <a:t> υπολογισμός </a:t>
            </a:r>
            <a:r>
              <a:rPr sz="2400" dirty="0">
                <a:latin typeface="Times New Roman"/>
                <a:cs typeface="Times New Roman"/>
              </a:rPr>
              <a:t>της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επιθυμητής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ποσότητας,	</a:t>
            </a:r>
            <a:r>
              <a:rPr sz="2400" spc="-5" dirty="0">
                <a:latin typeface="Times New Roman"/>
                <a:cs typeface="Times New Roman"/>
              </a:rPr>
              <a:t>τότε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γίνεται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διάδοση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των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επιμέρους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σφαλμάτων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προς το</a:t>
            </a:r>
            <a:r>
              <a:rPr sz="2400" spc="-5" dirty="0">
                <a:latin typeface="Times New Roman"/>
                <a:cs typeface="Times New Roman"/>
              </a:rPr>
              <a:t> τελικό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αποτέλεσμα.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4005071"/>
            <a:ext cx="1418844" cy="14188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8774" y="478663"/>
            <a:ext cx="5295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Διαφορικό</a:t>
            </a:r>
            <a:r>
              <a:rPr sz="4400" spc="-70" dirty="0"/>
              <a:t> </a:t>
            </a:r>
            <a:r>
              <a:rPr sz="4400" spc="-5" dirty="0"/>
              <a:t>συνάρτησης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7575" y="1624330"/>
            <a:ext cx="391477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Το </a:t>
            </a:r>
            <a:r>
              <a:rPr sz="2000" spc="-5" dirty="0">
                <a:latin typeface="Times New Roman"/>
                <a:cs typeface="Times New Roman"/>
              </a:rPr>
              <a:t>διαφορικό μιας συνάρτησης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(δηλαδή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μεταβολή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(Δf(x))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στον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αξονα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χρησιμοποιείται </a:t>
            </a:r>
            <a:r>
              <a:rPr sz="2000" dirty="0">
                <a:latin typeface="Times New Roman"/>
                <a:cs typeface="Times New Roman"/>
              </a:rPr>
              <a:t>για τη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διάδοση </a:t>
            </a:r>
            <a:r>
              <a:rPr sz="2000" dirty="0">
                <a:latin typeface="Times New Roman"/>
                <a:cs typeface="Times New Roman"/>
              </a:rPr>
              <a:t>του </a:t>
            </a:r>
            <a:r>
              <a:rPr sz="2000" spc="-5" dirty="0">
                <a:latin typeface="Times New Roman"/>
                <a:cs typeface="Times New Roman"/>
              </a:rPr>
              <a:t>σφάλματος </a:t>
            </a:r>
            <a:r>
              <a:rPr sz="2000" dirty="0">
                <a:latin typeface="Times New Roman"/>
                <a:cs typeface="Times New Roman"/>
              </a:rPr>
              <a:t>όπου </a:t>
            </a:r>
            <a:r>
              <a:rPr sz="2000" spc="-5" dirty="0">
                <a:latin typeface="Times New Roman"/>
                <a:cs typeface="Times New Roman"/>
              </a:rPr>
              <a:t>ως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Δx λαμβάνεται </a:t>
            </a:r>
            <a:r>
              <a:rPr sz="2000" dirty="0">
                <a:latin typeface="Times New Roman"/>
                <a:cs typeface="Times New Roman"/>
              </a:rPr>
              <a:t>το </a:t>
            </a:r>
            <a:r>
              <a:rPr sz="2000" spc="-5" dirty="0">
                <a:latin typeface="Times New Roman"/>
                <a:cs typeface="Times New Roman"/>
              </a:rPr>
              <a:t>σφάλμα </a:t>
            </a:r>
            <a:r>
              <a:rPr sz="2000" dirty="0">
                <a:latin typeface="Times New Roman"/>
                <a:cs typeface="Times New Roman"/>
              </a:rPr>
              <a:t>της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μετρησης </a:t>
            </a:r>
            <a:r>
              <a:rPr sz="2000" dirty="0">
                <a:latin typeface="Times New Roman"/>
                <a:cs typeface="Times New Roman"/>
              </a:rPr>
              <a:t>δεδομένης της </a:t>
            </a:r>
            <a:r>
              <a:rPr sz="2000" spc="-5" dirty="0">
                <a:latin typeface="Times New Roman"/>
                <a:cs typeface="Times New Roman"/>
              </a:rPr>
              <a:t>μικρής </a:t>
            </a:r>
            <a:r>
              <a:rPr sz="2000" dirty="0">
                <a:latin typeface="Times New Roman"/>
                <a:cs typeface="Times New Roman"/>
              </a:rPr>
              <a:t> τιμής του σε </a:t>
            </a:r>
            <a:r>
              <a:rPr sz="2000" spc="-5" dirty="0">
                <a:latin typeface="Times New Roman"/>
                <a:cs typeface="Times New Roman"/>
              </a:rPr>
              <a:t>σχέση </a:t>
            </a:r>
            <a:r>
              <a:rPr sz="2000" dirty="0">
                <a:latin typeface="Times New Roman"/>
                <a:cs typeface="Times New Roman"/>
              </a:rPr>
              <a:t>με </a:t>
            </a:r>
            <a:r>
              <a:rPr sz="2000" spc="-5" dirty="0">
                <a:latin typeface="Times New Roman"/>
                <a:cs typeface="Times New Roman"/>
              </a:rPr>
              <a:t>την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ανάγνωση και </a:t>
            </a:r>
            <a:r>
              <a:rPr sz="2000" dirty="0">
                <a:latin typeface="Times New Roman"/>
                <a:cs typeface="Times New Roman"/>
              </a:rPr>
              <a:t>(Δf(x)) </a:t>
            </a:r>
            <a:r>
              <a:rPr sz="2000" spc="-5" dirty="0">
                <a:latin typeface="Times New Roman"/>
                <a:cs typeface="Times New Roman"/>
              </a:rPr>
              <a:t>μεταβολη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στον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αξονα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1341211"/>
            <a:ext cx="3728523" cy="23986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159876" y="4120177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65" y="0"/>
                </a:lnTo>
              </a:path>
            </a:pathLst>
          </a:custGeom>
          <a:ln w="16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7641" y="4120177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11" y="0"/>
                </a:lnTo>
              </a:path>
            </a:pathLst>
          </a:custGeom>
          <a:ln w="16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48817" y="4143602"/>
            <a:ext cx="1348740" cy="500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50" spc="-592" baseline="3584" dirty="0">
                <a:latin typeface="Symbol"/>
                <a:cs typeface="Symbol"/>
              </a:rPr>
              <a:t></a:t>
            </a:r>
            <a:r>
              <a:rPr sz="4650" i="1" spc="-397" baseline="3584" dirty="0">
                <a:latin typeface="Times New Roman"/>
                <a:cs typeface="Times New Roman"/>
              </a:rPr>
              <a:t>x</a:t>
            </a:r>
            <a:r>
              <a:rPr sz="4650" i="1" spc="-652" baseline="3584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li</a:t>
            </a:r>
            <a:r>
              <a:rPr sz="1800" spc="-475" dirty="0">
                <a:latin typeface="Times New Roman"/>
                <a:cs typeface="Times New Roman"/>
              </a:rPr>
              <a:t>m</a:t>
            </a:r>
            <a:r>
              <a:rPr sz="1800" spc="-235" dirty="0">
                <a:latin typeface="Times New Roman"/>
                <a:cs typeface="Times New Roman"/>
              </a:rPr>
              <a:t>Δ</a:t>
            </a:r>
            <a:r>
              <a:rPr sz="1800" spc="-285" dirty="0">
                <a:latin typeface="Times New Roman"/>
                <a:cs typeface="Times New Roman"/>
              </a:rPr>
              <a:t>x</a:t>
            </a:r>
            <a:r>
              <a:rPr sz="1800" spc="-235" dirty="0">
                <a:latin typeface="Times New Roman"/>
                <a:cs typeface="Times New Roman"/>
              </a:rPr>
              <a:t>Δ</a:t>
            </a:r>
            <a:r>
              <a:rPr sz="1800" spc="-170" dirty="0">
                <a:latin typeface="Times New Roman"/>
                <a:cs typeface="Times New Roman"/>
              </a:rPr>
              <a:t>y</a:t>
            </a:r>
            <a:r>
              <a:rPr sz="1800" spc="-270" dirty="0">
                <a:latin typeface="Times New Roman"/>
                <a:cs typeface="Times New Roman"/>
              </a:rPr>
              <a:t> </a:t>
            </a:r>
            <a:r>
              <a:rPr sz="1800" spc="-320" dirty="0">
                <a:latin typeface="Symbol"/>
                <a:cs typeface="Symbol"/>
              </a:rPr>
              <a:t></a:t>
            </a:r>
            <a:r>
              <a:rPr sz="1800" spc="-17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4073" y="3811028"/>
            <a:ext cx="200660" cy="500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00" spc="-325" dirty="0">
                <a:latin typeface="Symbol"/>
                <a:cs typeface="Symbol"/>
              </a:rPr>
              <a:t>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8550" y="3561758"/>
            <a:ext cx="1036955" cy="500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90245" algn="l"/>
              </a:tabLst>
            </a:pPr>
            <a:r>
              <a:rPr sz="3100" i="1" spc="-320" dirty="0">
                <a:latin typeface="Times New Roman"/>
                <a:cs typeface="Times New Roman"/>
              </a:rPr>
              <a:t>d</a:t>
            </a:r>
            <a:r>
              <a:rPr sz="3100" i="1" spc="-265" dirty="0">
                <a:latin typeface="Times New Roman"/>
                <a:cs typeface="Times New Roman"/>
              </a:rPr>
              <a:t>y</a:t>
            </a:r>
            <a:r>
              <a:rPr sz="3100" i="1" dirty="0">
                <a:latin typeface="Times New Roman"/>
                <a:cs typeface="Times New Roman"/>
              </a:rPr>
              <a:t>	</a:t>
            </a:r>
            <a:r>
              <a:rPr sz="3100" spc="-395" dirty="0">
                <a:latin typeface="Symbol"/>
                <a:cs typeface="Symbol"/>
              </a:rPr>
              <a:t></a:t>
            </a:r>
            <a:r>
              <a:rPr sz="3100" i="1" spc="-265" dirty="0"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1065" y="4119455"/>
            <a:ext cx="321945" cy="500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00" i="1" spc="-300" dirty="0">
                <a:latin typeface="Times New Roman"/>
                <a:cs typeface="Times New Roman"/>
              </a:rPr>
              <a:t>dx</a:t>
            </a:r>
            <a:endParaRPr sz="31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4581144"/>
            <a:ext cx="7920228" cy="17632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4659" y="260604"/>
            <a:ext cx="1295400" cy="129692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981" y="-150748"/>
            <a:ext cx="8016036" cy="868442"/>
          </a:xfrm>
          <a:prstGeom prst="rect">
            <a:avLst/>
          </a:prstGeom>
        </p:spPr>
        <p:txBody>
          <a:bodyPr vert="horz" wrap="square" lIns="0" tIns="433323" rIns="0" bIns="0" rtlCol="0">
            <a:spAutoFit/>
          </a:bodyPr>
          <a:lstStyle/>
          <a:p>
            <a:pPr marL="2810510" marR="5080" indent="-179133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tx2"/>
                </a:solidFill>
              </a:rPr>
              <a:t>Διάδοση σφάλματος (Διαφορικό </a:t>
            </a:r>
            <a:r>
              <a:rPr sz="2800" spc="-885" dirty="0">
                <a:solidFill>
                  <a:schemeClr val="tx2"/>
                </a:solidFill>
              </a:rPr>
              <a:t> </a:t>
            </a:r>
            <a:r>
              <a:rPr sz="2800" dirty="0">
                <a:solidFill>
                  <a:schemeClr val="tx2"/>
                </a:solidFill>
              </a:rPr>
              <a:t>συναρτησης)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83816"/>
            <a:ext cx="8004175" cy="445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100"/>
              </a:spcBef>
              <a:tabLst>
                <a:tab pos="1567815" algn="l"/>
              </a:tabLst>
            </a:pPr>
            <a:r>
              <a:rPr sz="2400" dirty="0">
                <a:latin typeface="Times New Roman"/>
                <a:cs typeface="Times New Roman"/>
              </a:rPr>
              <a:t>Έστω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	</a:t>
            </a:r>
            <a:r>
              <a:rPr sz="2400" spc="-5" dirty="0">
                <a:latin typeface="Times New Roman"/>
                <a:cs typeface="Times New Roman"/>
              </a:rPr>
              <a:t>συνάρτηση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Times New Roman"/>
                <a:cs typeface="Times New Roman"/>
              </a:rPr>
              <a:t>F=f(x,y,z,.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Times New Roman"/>
                <a:cs typeface="Times New Roman"/>
              </a:rPr>
              <a:t>τότε το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ολικό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διαφορικό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της</a:t>
            </a:r>
            <a:r>
              <a:rPr sz="2400" spc="-5" dirty="0">
                <a:latin typeface="Times New Roman"/>
                <a:cs typeface="Times New Roman"/>
              </a:rPr>
              <a:t> συνάρτησης αυτής: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ts val="2875"/>
              </a:lnSpc>
              <a:spcBef>
                <a:spcPts val="10"/>
              </a:spcBef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Times New Roman"/>
                <a:cs typeface="Times New Roman"/>
              </a:rPr>
              <a:t>dF=(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dirty="0">
                <a:latin typeface="Times New Roman"/>
                <a:cs typeface="Times New Roman"/>
              </a:rPr>
              <a:t>F/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dirty="0">
                <a:latin typeface="Times New Roman"/>
                <a:cs typeface="Times New Roman"/>
              </a:rPr>
              <a:t>x)y,z,...dx+(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dirty="0">
                <a:latin typeface="Times New Roman"/>
                <a:cs typeface="Times New Roman"/>
              </a:rPr>
              <a:t>F/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dirty="0">
                <a:latin typeface="Times New Roman"/>
                <a:cs typeface="Times New Roman"/>
              </a:rPr>
              <a:t>y)x,z,...dy+(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dirty="0">
                <a:latin typeface="Times New Roman"/>
                <a:cs typeface="Times New Roman"/>
              </a:rPr>
              <a:t>F/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dirty="0">
                <a:latin typeface="Times New Roman"/>
                <a:cs typeface="Times New Roman"/>
              </a:rPr>
              <a:t>z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)x,y,....dz+...</a:t>
            </a:r>
            <a:endParaRPr sz="2400">
              <a:latin typeface="Times New Roman"/>
              <a:cs typeface="Times New Roman"/>
            </a:endParaRPr>
          </a:p>
          <a:p>
            <a:pPr marL="368300" marR="159385" indent="-342900">
              <a:lnSpc>
                <a:spcPts val="2320"/>
              </a:lnSpc>
              <a:spcBef>
                <a:spcPts val="540"/>
              </a:spcBef>
              <a:buChar char="•"/>
              <a:tabLst>
                <a:tab pos="367665" algn="l"/>
                <a:tab pos="368300" algn="l"/>
                <a:tab pos="2513965" algn="l"/>
                <a:tab pos="3307715" algn="l"/>
              </a:tabLst>
            </a:pPr>
            <a:r>
              <a:rPr sz="2400" spc="-5" dirty="0">
                <a:latin typeface="Times New Roman"/>
                <a:cs typeface="Times New Roman"/>
              </a:rPr>
              <a:t>Στην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περίπτωση	</a:t>
            </a:r>
            <a:r>
              <a:rPr sz="2400" dirty="0">
                <a:latin typeface="Times New Roman"/>
                <a:cs typeface="Times New Roman"/>
              </a:rPr>
              <a:t>που το </a:t>
            </a:r>
            <a:r>
              <a:rPr sz="2400" spc="-5" dirty="0">
                <a:latin typeface="Times New Roman"/>
                <a:cs typeface="Times New Roman"/>
              </a:rPr>
              <a:t>πρόσημο </a:t>
            </a:r>
            <a:r>
              <a:rPr sz="2400" dirty="0">
                <a:latin typeface="Times New Roman"/>
                <a:cs typeface="Times New Roman"/>
              </a:rPr>
              <a:t>του </a:t>
            </a:r>
            <a:r>
              <a:rPr sz="2400" spc="-5" dirty="0">
                <a:latin typeface="Times New Roman"/>
                <a:cs typeface="Times New Roman"/>
              </a:rPr>
              <a:t>σφάλματος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δεν μπορεί </a:t>
            </a:r>
            <a:r>
              <a:rPr sz="2400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να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προσδιοριστεί,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δηλ.	</a:t>
            </a:r>
            <a:r>
              <a:rPr sz="2400" dirty="0">
                <a:latin typeface="Times New Roman"/>
                <a:cs typeface="Times New Roman"/>
              </a:rPr>
              <a:t>έχουμε </a:t>
            </a:r>
            <a:r>
              <a:rPr sz="2400" dirty="0">
                <a:latin typeface="Symbol"/>
                <a:cs typeface="Symbol"/>
              </a:rPr>
              <a:t>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Δx,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(τυχαια</a:t>
            </a:r>
            <a:r>
              <a:rPr sz="2400" spc="-5" dirty="0">
                <a:latin typeface="Times New Roman"/>
                <a:cs typeface="Times New Roman"/>
              </a:rPr>
              <a:t> σφαλματα)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ts val="2585"/>
              </a:lnSpc>
              <a:spcBef>
                <a:spcPts val="10"/>
              </a:spcBef>
              <a:buFont typeface="Times New Roman"/>
              <a:buChar char="•"/>
              <a:tabLst>
                <a:tab pos="367665" algn="l"/>
                <a:tab pos="368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(ΔF)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r>
              <a:rPr sz="2400" b="1" spc="-5" dirty="0">
                <a:latin typeface="Times New Roman"/>
                <a:cs typeface="Times New Roman"/>
              </a:rPr>
              <a:t>=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[(</a:t>
            </a:r>
            <a:r>
              <a:rPr sz="2400" spc="-5" dirty="0">
                <a:latin typeface="Symbol"/>
                <a:cs typeface="Symbol"/>
              </a:rPr>
              <a:t></a:t>
            </a:r>
            <a:r>
              <a:rPr sz="2400" b="1" spc="-5" dirty="0">
                <a:latin typeface="Times New Roman"/>
                <a:cs typeface="Times New Roman"/>
              </a:rPr>
              <a:t>F/</a:t>
            </a:r>
            <a:r>
              <a:rPr sz="2400" spc="-5" dirty="0">
                <a:latin typeface="Symbol"/>
                <a:cs typeface="Symbol"/>
              </a:rPr>
              <a:t></a:t>
            </a:r>
            <a:r>
              <a:rPr sz="2400" b="1" spc="-5" dirty="0">
                <a:latin typeface="Times New Roman"/>
                <a:cs typeface="Times New Roman"/>
              </a:rPr>
              <a:t>x)y,z,...]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r>
              <a:rPr sz="2400" b="1" spc="330" baseline="243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(Δx)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r>
              <a:rPr sz="2400" b="1" spc="-5" dirty="0">
                <a:latin typeface="Times New Roman"/>
                <a:cs typeface="Times New Roman"/>
              </a:rPr>
              <a:t>+[(</a:t>
            </a:r>
            <a:r>
              <a:rPr sz="2400" spc="-5" dirty="0">
                <a:latin typeface="Symbol"/>
                <a:cs typeface="Symbol"/>
              </a:rPr>
              <a:t></a:t>
            </a:r>
            <a:r>
              <a:rPr sz="2400" b="1" spc="-5" dirty="0">
                <a:latin typeface="Times New Roman"/>
                <a:cs typeface="Times New Roman"/>
              </a:rPr>
              <a:t>F/</a:t>
            </a:r>
            <a:r>
              <a:rPr sz="2400" spc="-5" dirty="0">
                <a:latin typeface="Symbol"/>
                <a:cs typeface="Symbol"/>
              </a:rPr>
              <a:t></a:t>
            </a:r>
            <a:r>
              <a:rPr sz="2400" b="1" spc="-5" dirty="0">
                <a:latin typeface="Times New Roman"/>
                <a:cs typeface="Times New Roman"/>
              </a:rPr>
              <a:t>y)x,z,...]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r>
              <a:rPr sz="2400" b="1" spc="330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(Δy)</a:t>
            </a:r>
            <a:r>
              <a:rPr sz="2400" b="1" baseline="24305" dirty="0">
                <a:latin typeface="Times New Roman"/>
                <a:cs typeface="Times New Roman"/>
              </a:rPr>
              <a:t>2</a:t>
            </a:r>
            <a:r>
              <a:rPr sz="2400" b="1" dirty="0">
                <a:latin typeface="Times New Roman"/>
                <a:cs typeface="Times New Roman"/>
              </a:rPr>
              <a:t>+[(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b="1" dirty="0">
                <a:latin typeface="Times New Roman"/>
                <a:cs typeface="Times New Roman"/>
              </a:rPr>
              <a:t>F/</a:t>
            </a:r>
            <a:r>
              <a:rPr sz="2400" dirty="0">
                <a:latin typeface="Symbol"/>
                <a:cs typeface="Symbol"/>
              </a:rPr>
              <a:t></a:t>
            </a:r>
            <a:r>
              <a:rPr sz="2400" b="1" dirty="0">
                <a:latin typeface="Times New Roman"/>
                <a:cs typeface="Times New Roman"/>
              </a:rPr>
              <a:t>z</a:t>
            </a:r>
            <a:endParaRPr sz="2400">
              <a:latin typeface="Times New Roman"/>
              <a:cs typeface="Times New Roman"/>
            </a:endParaRPr>
          </a:p>
          <a:p>
            <a:pPr marL="368300">
              <a:lnSpc>
                <a:spcPts val="2585"/>
              </a:lnSpc>
            </a:pPr>
            <a:r>
              <a:rPr sz="2400" b="1" spc="-5" dirty="0">
                <a:latin typeface="Times New Roman"/>
                <a:cs typeface="Times New Roman"/>
              </a:rPr>
              <a:t>)x,y,....]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r>
              <a:rPr sz="2400" b="1" spc="-60" baseline="2430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(Δz)</a:t>
            </a:r>
            <a:r>
              <a:rPr sz="2400" b="1" spc="-15" baseline="24305" dirty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  <a:p>
            <a:pPr marL="509905" indent="-485140">
              <a:lnSpc>
                <a:spcPct val="100000"/>
              </a:lnSpc>
              <a:spcBef>
                <a:spcPts val="1975"/>
              </a:spcBef>
              <a:buClr>
                <a:srgbClr val="000000"/>
              </a:buClr>
              <a:buSzPct val="200000"/>
              <a:buFont typeface="Arial MT"/>
              <a:buChar char="•"/>
              <a:tabLst>
                <a:tab pos="509905" algn="l"/>
                <a:tab pos="510540" algn="l"/>
              </a:tabLst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ΠΑΡΑΔΕΙΓΜΑ</a:t>
            </a:r>
            <a:endParaRPr sz="20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80000"/>
              </a:lnSpc>
              <a:spcBef>
                <a:spcPts val="925"/>
              </a:spcBef>
              <a:buChar char="•"/>
              <a:tabLst>
                <a:tab pos="367665" algn="l"/>
                <a:tab pos="368300" algn="l"/>
                <a:tab pos="2251075" algn="l"/>
                <a:tab pos="3578225" algn="l"/>
              </a:tabLst>
            </a:pPr>
            <a:r>
              <a:rPr sz="2000" dirty="0">
                <a:latin typeface="Times New Roman"/>
                <a:cs typeface="Times New Roman"/>
              </a:rPr>
              <a:t>1.Εστω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ότι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θέλουμε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να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υπολογίσουμε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όγκο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ενός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χώρου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οποίου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διαστάσεις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μετρήθηκαν	</a:t>
            </a:r>
            <a:r>
              <a:rPr sz="2000" dirty="0">
                <a:latin typeface="Times New Roman"/>
                <a:cs typeface="Times New Roman"/>
              </a:rPr>
              <a:t>x=3, </a:t>
            </a:r>
            <a:r>
              <a:rPr sz="2000" spc="-5" dirty="0">
                <a:latin typeface="Times New Roman"/>
                <a:cs typeface="Times New Roman"/>
              </a:rPr>
              <a:t>y=2, </a:t>
            </a:r>
            <a:r>
              <a:rPr sz="2000" dirty="0">
                <a:latin typeface="Times New Roman"/>
                <a:cs typeface="Times New Roman"/>
              </a:rPr>
              <a:t>z=4.Ποιό είναι το </a:t>
            </a:r>
            <a:r>
              <a:rPr sz="2000" spc="-5" dirty="0">
                <a:latin typeface="Times New Roman"/>
                <a:cs typeface="Times New Roman"/>
              </a:rPr>
              <a:t>σφάλμα </a:t>
            </a:r>
            <a:r>
              <a:rPr sz="2000" dirty="0">
                <a:latin typeface="Times New Roman"/>
                <a:cs typeface="Times New Roman"/>
              </a:rPr>
              <a:t>στον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υπολογισμό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όταν	η αβεβαιότητα </a:t>
            </a:r>
            <a:r>
              <a:rPr sz="2000" spc="-5" dirty="0">
                <a:latin typeface="Times New Roman"/>
                <a:cs typeface="Times New Roman"/>
              </a:rPr>
              <a:t>ως προς </a:t>
            </a:r>
            <a:r>
              <a:rPr sz="2000" dirty="0">
                <a:latin typeface="Times New Roman"/>
                <a:cs typeface="Times New Roman"/>
              </a:rPr>
              <a:t>την κάθε </a:t>
            </a:r>
            <a:r>
              <a:rPr sz="2000" spc="-5" dirty="0">
                <a:latin typeface="Times New Roman"/>
                <a:cs typeface="Times New Roman"/>
              </a:rPr>
              <a:t>διάσταση</a:t>
            </a:r>
            <a:r>
              <a:rPr sz="2000" dirty="0">
                <a:latin typeface="Times New Roman"/>
                <a:cs typeface="Times New Roman"/>
              </a:rPr>
              <a:t> είναι </a:t>
            </a:r>
            <a:r>
              <a:rPr sz="2000" dirty="0">
                <a:latin typeface="Symbol"/>
                <a:cs typeface="Symbol"/>
              </a:rPr>
              <a:t></a:t>
            </a:r>
            <a:r>
              <a:rPr sz="2000" dirty="0">
                <a:latin typeface="Times New Roman"/>
                <a:cs typeface="Times New Roman"/>
              </a:rPr>
              <a:t> 0,1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cm;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295400" cy="12969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446913"/>
            <a:ext cx="8199755" cy="22752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2915" indent="-387350">
              <a:lnSpc>
                <a:spcPct val="100000"/>
              </a:lnSpc>
              <a:spcBef>
                <a:spcPts val="530"/>
              </a:spcBef>
              <a:buSzPct val="77777"/>
              <a:buChar char="•"/>
              <a:tabLst>
                <a:tab pos="462915" algn="l"/>
                <a:tab pos="463550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V=xyz=3*2*4=24</a:t>
            </a:r>
            <a:r>
              <a:rPr lang="el-GR" dirty="0" smtClean="0">
                <a:latin typeface="Times New Roman"/>
                <a:cs typeface="Times New Roman"/>
              </a:rPr>
              <a:t>.</a:t>
            </a:r>
            <a:r>
              <a:rPr sz="1800" dirty="0" smtClean="0">
                <a:latin typeface="Times New Roman"/>
                <a:cs typeface="Times New Roman"/>
              </a:rPr>
              <a:t>0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cm</a:t>
            </a:r>
            <a:r>
              <a:rPr sz="1800" spc="-7" baseline="25462" dirty="0">
                <a:latin typeface="Times New Roman"/>
                <a:cs typeface="Times New Roman"/>
              </a:rPr>
              <a:t>3</a:t>
            </a:r>
            <a:endParaRPr sz="1800" baseline="25462" dirty="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418465" algn="l"/>
                <a:tab pos="419100" algn="l"/>
                <a:tab pos="1047115" algn="l"/>
              </a:tabLst>
            </a:pPr>
            <a:r>
              <a:rPr sz="1800" spc="-5" dirty="0">
                <a:latin typeface="Times New Roman"/>
                <a:cs typeface="Times New Roman"/>
              </a:rPr>
              <a:t>(β)	(ΔV)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=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[(</a:t>
            </a:r>
            <a:r>
              <a:rPr sz="1800" spc="-5" dirty="0">
                <a:latin typeface="Symbol"/>
                <a:cs typeface="Symbol"/>
              </a:rPr>
              <a:t></a:t>
            </a:r>
            <a:r>
              <a:rPr sz="1800" spc="-5" dirty="0">
                <a:latin typeface="Times New Roman"/>
                <a:cs typeface="Times New Roman"/>
              </a:rPr>
              <a:t>V/</a:t>
            </a:r>
            <a:r>
              <a:rPr sz="1800" spc="-5" dirty="0">
                <a:latin typeface="Symbol"/>
                <a:cs typeface="Symbol"/>
              </a:rPr>
              <a:t></a:t>
            </a:r>
            <a:r>
              <a:rPr sz="1800" spc="-5" dirty="0">
                <a:latin typeface="Times New Roman"/>
                <a:cs typeface="Times New Roman"/>
              </a:rPr>
              <a:t>x)y,z,...]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225" baseline="25462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(Δx)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+[(</a:t>
            </a:r>
            <a:r>
              <a:rPr sz="1800" spc="-5" dirty="0">
                <a:latin typeface="Symbol"/>
                <a:cs typeface="Symbol"/>
              </a:rPr>
              <a:t></a:t>
            </a:r>
            <a:r>
              <a:rPr sz="1800" spc="-5" dirty="0">
                <a:latin typeface="Times New Roman"/>
                <a:cs typeface="Times New Roman"/>
              </a:rPr>
              <a:t>V/</a:t>
            </a:r>
            <a:r>
              <a:rPr sz="1800" spc="-5" dirty="0">
                <a:latin typeface="Symbol"/>
                <a:cs typeface="Symbol"/>
              </a:rPr>
              <a:t></a:t>
            </a:r>
            <a:r>
              <a:rPr sz="1800" spc="-5" dirty="0">
                <a:latin typeface="Times New Roman"/>
                <a:cs typeface="Times New Roman"/>
              </a:rPr>
              <a:t>y)x,z,...]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7" baseline="25462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(Δy)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+[(</a:t>
            </a:r>
            <a:r>
              <a:rPr sz="1800" spc="-5" dirty="0">
                <a:latin typeface="Symbol"/>
                <a:cs typeface="Symbol"/>
              </a:rPr>
              <a:t></a:t>
            </a:r>
            <a:r>
              <a:rPr sz="1800" spc="-5" dirty="0">
                <a:latin typeface="Times New Roman"/>
                <a:cs typeface="Times New Roman"/>
              </a:rPr>
              <a:t>V/</a:t>
            </a:r>
            <a:r>
              <a:rPr sz="1800" spc="-5" dirty="0">
                <a:latin typeface="Symbol"/>
                <a:cs typeface="Symbol"/>
              </a:rPr>
              <a:t></a:t>
            </a:r>
            <a:r>
              <a:rPr sz="1800" spc="-5" dirty="0">
                <a:latin typeface="Times New Roman"/>
                <a:cs typeface="Times New Roman"/>
              </a:rPr>
              <a:t>z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)x,y,....]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225" baseline="25462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(Δz)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endParaRPr sz="1800" baseline="25462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34"/>
              </a:spcBef>
              <a:tabLst>
                <a:tab pos="990600" algn="l"/>
              </a:tabLst>
            </a:pPr>
            <a:r>
              <a:rPr sz="1800" dirty="0">
                <a:latin typeface="Times New Roman"/>
                <a:cs typeface="Times New Roman"/>
              </a:rPr>
              <a:t>•	= </a:t>
            </a:r>
            <a:r>
              <a:rPr sz="1800" spc="-5" dirty="0">
                <a:latin typeface="Times New Roman"/>
                <a:cs typeface="Times New Roman"/>
              </a:rPr>
              <a:t>(2*4)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*(0,1)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217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5" dirty="0">
                <a:latin typeface="Times New Roman"/>
                <a:cs typeface="Times New Roman"/>
              </a:rPr>
              <a:t> (3*4)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*(</a:t>
            </a:r>
            <a:r>
              <a:rPr sz="1800" spc="-5" dirty="0" smtClean="0">
                <a:latin typeface="Times New Roman"/>
                <a:cs typeface="Times New Roman"/>
              </a:rPr>
              <a:t>0</a:t>
            </a:r>
            <a:r>
              <a:rPr lang="en-US" sz="1800" spc="-5" dirty="0" smtClean="0">
                <a:latin typeface="Times New Roman"/>
                <a:cs typeface="Times New Roman"/>
              </a:rPr>
              <a:t>.</a:t>
            </a:r>
            <a:r>
              <a:rPr sz="1800" spc="-5" dirty="0" smtClean="0">
                <a:latin typeface="Times New Roman"/>
                <a:cs typeface="Times New Roman"/>
              </a:rPr>
              <a:t>1)</a:t>
            </a:r>
            <a:r>
              <a:rPr sz="1800" spc="-7" baseline="25462" dirty="0" smtClean="0">
                <a:latin typeface="Times New Roman"/>
                <a:cs typeface="Times New Roman"/>
              </a:rPr>
              <a:t>2</a:t>
            </a:r>
            <a:r>
              <a:rPr sz="1800" spc="217" baseline="25462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 </a:t>
            </a:r>
            <a:r>
              <a:rPr sz="1800" spc="-5" dirty="0">
                <a:latin typeface="Times New Roman"/>
                <a:cs typeface="Times New Roman"/>
              </a:rPr>
              <a:t>(3*2)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*(</a:t>
            </a:r>
            <a:r>
              <a:rPr sz="1800" spc="-5" dirty="0" smtClean="0">
                <a:latin typeface="Times New Roman"/>
                <a:cs typeface="Times New Roman"/>
              </a:rPr>
              <a:t>0</a:t>
            </a:r>
            <a:r>
              <a:rPr lang="en-US" sz="1800" spc="-5" dirty="0" smtClean="0">
                <a:latin typeface="Times New Roman"/>
                <a:cs typeface="Times New Roman"/>
              </a:rPr>
              <a:t>.</a:t>
            </a:r>
            <a:r>
              <a:rPr sz="1800" spc="-5" dirty="0" smtClean="0">
                <a:latin typeface="Times New Roman"/>
                <a:cs typeface="Times New Roman"/>
              </a:rPr>
              <a:t>1)</a:t>
            </a:r>
            <a:r>
              <a:rPr sz="1800" spc="-7" baseline="25462" dirty="0" smtClean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2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  <a:r>
              <a:rPr sz="1800" dirty="0" smtClean="0">
                <a:latin typeface="Times New Roman"/>
                <a:cs typeface="Times New Roman"/>
              </a:rPr>
              <a:t>44</a:t>
            </a:r>
            <a:endParaRPr sz="1800" dirty="0">
              <a:latin typeface="Times New Roman"/>
              <a:cs typeface="Times New Roman"/>
            </a:endParaRPr>
          </a:p>
          <a:p>
            <a:pPr marL="419100" marR="31559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418465" algn="l"/>
                <a:tab pos="419100" algn="l"/>
                <a:tab pos="2411095" algn="l"/>
              </a:tabLst>
            </a:pPr>
            <a:r>
              <a:rPr sz="1800" dirty="0">
                <a:latin typeface="Times New Roman"/>
                <a:cs typeface="Times New Roman"/>
              </a:rPr>
              <a:t>δηλ. </a:t>
            </a:r>
            <a:r>
              <a:rPr sz="1800" spc="-10" dirty="0">
                <a:latin typeface="Times New Roman"/>
                <a:cs typeface="Times New Roman"/>
              </a:rPr>
              <a:t>ΔV=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1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  <a:r>
              <a:rPr sz="1800" dirty="0" smtClean="0">
                <a:latin typeface="Times New Roman"/>
                <a:cs typeface="Times New Roman"/>
              </a:rPr>
              <a:t>56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 smtClean="0">
                <a:latin typeface="Times New Roman"/>
                <a:cs typeface="Times New Roman"/>
              </a:rPr>
              <a:t>V=24</a:t>
            </a:r>
            <a:r>
              <a:rPr lang="en-US" sz="1800" spc="-5" dirty="0" smtClean="0">
                <a:latin typeface="Times New Roman"/>
                <a:cs typeface="Times New Roman"/>
              </a:rPr>
              <a:t>.</a:t>
            </a:r>
            <a:r>
              <a:rPr sz="1800" spc="-5" dirty="0" smtClean="0">
                <a:latin typeface="Times New Roman"/>
                <a:cs typeface="Times New Roman"/>
              </a:rPr>
              <a:t>0 </a:t>
            </a:r>
            <a:r>
              <a:rPr sz="1800" spc="-5" dirty="0">
                <a:latin typeface="Symbol"/>
                <a:cs typeface="Symbol"/>
              </a:rPr>
              <a:t></a:t>
            </a:r>
            <a:r>
              <a:rPr sz="1800" spc="-5" dirty="0">
                <a:latin typeface="Times New Roman"/>
                <a:cs typeface="Times New Roman"/>
              </a:rPr>
              <a:t>1.6cm</a:t>
            </a:r>
            <a:r>
              <a:rPr sz="1800" spc="-7" baseline="25462" dirty="0">
                <a:latin typeface="Times New Roman"/>
                <a:cs typeface="Times New Roman"/>
              </a:rPr>
              <a:t>3</a:t>
            </a:r>
            <a:r>
              <a:rPr sz="1800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Εδώ κρατάμε άλλο ένα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σημαντικό </a:t>
            </a:r>
            <a:r>
              <a:rPr sz="1800" dirty="0">
                <a:latin typeface="Times New Roman"/>
                <a:cs typeface="Times New Roman"/>
              </a:rPr>
              <a:t>ψηφίο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αβεβαιότητα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αφού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πρώτο ψηφίο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σφάλματος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 μονάδα.</a:t>
            </a: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Char char="•"/>
              <a:tabLst>
                <a:tab pos="418465" algn="l"/>
                <a:tab pos="419100" algn="l"/>
              </a:tabLst>
            </a:pPr>
            <a:r>
              <a:rPr sz="1800" spc="-5" dirty="0">
                <a:latin typeface="Times New Roman"/>
                <a:cs typeface="Times New Roman"/>
              </a:rPr>
              <a:t>Πολλές </a:t>
            </a:r>
            <a:r>
              <a:rPr sz="1800" dirty="0">
                <a:latin typeface="Times New Roman"/>
                <a:cs typeface="Times New Roman"/>
              </a:rPr>
              <a:t>φορές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-5" dirty="0">
                <a:latin typeface="Times New Roman"/>
                <a:cs typeface="Times New Roman"/>
              </a:rPr>
              <a:t>εφαρμογή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τύπου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απλή: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28178" y="2205227"/>
            <a:ext cx="3054985" cy="1784985"/>
            <a:chOff x="5528178" y="2205227"/>
            <a:chExt cx="3054985" cy="1784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8178" y="3588652"/>
              <a:ext cx="1655327" cy="4015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4324" y="2205227"/>
              <a:ext cx="1418844" cy="1418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5965" y="3616197"/>
            <a:ext cx="2531745" cy="26530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23545" indent="-229235">
              <a:lnSpc>
                <a:spcPct val="100000"/>
              </a:lnSpc>
              <a:spcBef>
                <a:spcPts val="530"/>
              </a:spcBef>
              <a:buFont typeface="Times New Roman"/>
              <a:buAutoNum type="arabicPeriod"/>
              <a:tabLst>
                <a:tab pos="424180" algn="l"/>
              </a:tabLst>
            </a:pPr>
            <a:r>
              <a:rPr sz="1800" spc="-5" dirty="0">
                <a:latin typeface="Times New Roman"/>
                <a:cs typeface="Times New Roman"/>
              </a:rPr>
              <a:t>Πρόσθεση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αφαίρεση</a:t>
            </a:r>
            <a:endParaRPr sz="18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430"/>
              </a:spcBef>
              <a:tabLst>
                <a:tab pos="1299845" algn="l"/>
                <a:tab pos="1740535" algn="l"/>
              </a:tabLst>
            </a:pPr>
            <a:r>
              <a:rPr sz="1800" b="1" dirty="0">
                <a:latin typeface="Times New Roman"/>
                <a:cs typeface="Times New Roman"/>
              </a:rPr>
              <a:t>z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x +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	or	z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x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 marL="50800" marR="54610" indent="114300">
              <a:lnSpc>
                <a:spcPct val="100000"/>
              </a:lnSpc>
              <a:spcBef>
                <a:spcPts val="1610"/>
              </a:spcBef>
              <a:buFont typeface="Times New Roman"/>
              <a:buAutoNum type="arabicPeriod" startAt="2"/>
              <a:tabLst>
                <a:tab pos="393700" algn="l"/>
              </a:tabLst>
            </a:pPr>
            <a:r>
              <a:rPr sz="1800" spc="-5" dirty="0">
                <a:latin typeface="Times New Roman"/>
                <a:cs typeface="Times New Roman"/>
              </a:rPr>
              <a:t>Πολλαπλασιασμός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διαίρεση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911860" algn="l"/>
                <a:tab pos="1351915" algn="l"/>
              </a:tabLst>
            </a:pPr>
            <a:r>
              <a:rPr sz="1800" b="1" dirty="0">
                <a:latin typeface="Times New Roman"/>
                <a:cs typeface="Times New Roman"/>
              </a:rPr>
              <a:t>z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x y	or	z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x/y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352425" indent="-229235">
              <a:lnSpc>
                <a:spcPct val="100000"/>
              </a:lnSpc>
              <a:buSzPct val="112500"/>
              <a:buAutoNum type="arabicPeriod" startAt="3"/>
              <a:tabLst>
                <a:tab pos="35306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Γινόμενο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δυνάμεων</a:t>
            </a:r>
            <a:endParaRPr sz="16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z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=</a:t>
            </a:r>
            <a:r>
              <a:rPr sz="1800" b="1" i="1" spc="-5" dirty="0">
                <a:latin typeface="Times New Roman"/>
                <a:cs typeface="Times New Roman"/>
              </a:rPr>
              <a:t>x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7" baseline="25462" dirty="0">
                <a:latin typeface="Times New Roman"/>
                <a:cs typeface="Times New Roman"/>
              </a:rPr>
              <a:t>m</a:t>
            </a:r>
            <a:r>
              <a:rPr sz="1800" b="1" i="1" spc="5" dirty="0">
                <a:latin typeface="Times New Roman"/>
                <a:cs typeface="Times New Roman"/>
              </a:rPr>
              <a:t>y</a:t>
            </a:r>
            <a:r>
              <a:rPr sz="1800" b="1" i="1" spc="7" baseline="25462" dirty="0">
                <a:latin typeface="Times New Roman"/>
                <a:cs typeface="Times New Roman"/>
              </a:rPr>
              <a:t>n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5138" y="4380136"/>
            <a:ext cx="1798359" cy="763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3550" y="5530783"/>
            <a:ext cx="2116795" cy="76467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594" y="478663"/>
            <a:ext cx="2687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2060"/>
                </a:solidFill>
              </a:rPr>
              <a:t>1</a:t>
            </a:r>
            <a:r>
              <a:rPr sz="4400" dirty="0">
                <a:solidFill>
                  <a:srgbClr val="002060"/>
                </a:solidFill>
              </a:rPr>
              <a:t>.Εισαγωγή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653032"/>
            <a:ext cx="8074025" cy="47070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Η 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φυσικοχημεία </a:t>
            </a:r>
            <a:r>
              <a:rPr sz="2000" dirty="0">
                <a:latin typeface="Times New Roman"/>
                <a:cs typeface="Times New Roman"/>
              </a:rPr>
              <a:t>είναι ο </a:t>
            </a:r>
            <a:r>
              <a:rPr sz="2000" spc="-5" dirty="0">
                <a:latin typeface="Times New Roman"/>
                <a:cs typeface="Times New Roman"/>
              </a:rPr>
              <a:t>τομέας </a:t>
            </a:r>
            <a:r>
              <a:rPr sz="2000" dirty="0">
                <a:latin typeface="Times New Roman"/>
                <a:cs typeface="Times New Roman"/>
              </a:rPr>
              <a:t>της χημείας, που </a:t>
            </a:r>
            <a:r>
              <a:rPr sz="2000" spc="-5" dirty="0">
                <a:latin typeface="Times New Roman"/>
                <a:cs typeface="Times New Roman"/>
              </a:rPr>
              <a:t>εφαρμόζει τους νόμους της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φυσικής </a:t>
            </a:r>
            <a:r>
              <a:rPr sz="2000" dirty="0">
                <a:latin typeface="Times New Roman"/>
                <a:cs typeface="Times New Roman"/>
              </a:rPr>
              <a:t>για την ερμηνεία </a:t>
            </a:r>
            <a:r>
              <a:rPr sz="2000" spc="-10" dirty="0">
                <a:latin typeface="Times New Roman"/>
                <a:cs typeface="Times New Roman"/>
              </a:rPr>
              <a:t>των </a:t>
            </a:r>
            <a:r>
              <a:rPr sz="2000" spc="-5" dirty="0">
                <a:latin typeface="Times New Roman"/>
                <a:cs typeface="Times New Roman"/>
              </a:rPr>
              <a:t>ιδιοτήτων </a:t>
            </a:r>
            <a:r>
              <a:rPr sz="2000" dirty="0">
                <a:latin typeface="Times New Roman"/>
                <a:cs typeface="Times New Roman"/>
              </a:rPr>
              <a:t>χημικών </a:t>
            </a:r>
            <a:r>
              <a:rPr sz="2000" spc="-5" dirty="0">
                <a:latin typeface="Times New Roman"/>
                <a:cs typeface="Times New Roman"/>
              </a:rPr>
              <a:t>ουσιών και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την </a:t>
            </a:r>
            <a:r>
              <a:rPr sz="2000" spc="-15" dirty="0">
                <a:latin typeface="Times New Roman"/>
                <a:cs typeface="Times New Roman"/>
              </a:rPr>
              <a:t>σε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βάθος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κατανόηση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των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μοριακών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συστημάτων.</a:t>
            </a:r>
            <a:endParaRPr sz="2000" dirty="0">
              <a:latin typeface="Times New Roman"/>
              <a:cs typeface="Times New Roman"/>
            </a:endParaRPr>
          </a:p>
          <a:p>
            <a:pPr marL="469265" marR="8255" indent="-4572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φυσικοχημεία</a:t>
            </a:r>
            <a:r>
              <a:rPr sz="2000" dirty="0">
                <a:latin typeface="Times New Roman"/>
                <a:cs typeface="Times New Roman"/>
              </a:rPr>
              <a:t> μπορεί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να</a:t>
            </a:r>
            <a:r>
              <a:rPr sz="2000" dirty="0">
                <a:latin typeface="Times New Roman"/>
                <a:cs typeface="Times New Roman"/>
              </a:rPr>
              <a:t> χωριστεί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θεωρητική</a:t>
            </a:r>
            <a:r>
              <a:rPr lang="el-GR" sz="2000" dirty="0" smtClean="0">
                <a:latin typeface="Times New Roman"/>
                <a:cs typeface="Times New Roman"/>
              </a:rPr>
              <a:t>,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πειραματική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και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υπολογιστική.</a:t>
            </a:r>
            <a:endParaRPr sz="2000" dirty="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Σκοπός του εργαστηρίου φυσικοχημείας είναι </a:t>
            </a:r>
            <a:r>
              <a:rPr sz="2000" dirty="0">
                <a:latin typeface="Times New Roman"/>
                <a:cs typeface="Times New Roman"/>
              </a:rPr>
              <a:t>η </a:t>
            </a:r>
            <a:r>
              <a:rPr sz="2000" spc="-5" dirty="0">
                <a:latin typeface="Times New Roman"/>
                <a:cs typeface="Times New Roman"/>
              </a:rPr>
              <a:t>πειραματική αναπαράσταση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διαφόρων φυσικών εννοιών </a:t>
            </a:r>
            <a:r>
              <a:rPr sz="2000" spc="-5" dirty="0">
                <a:latin typeface="Times New Roman"/>
                <a:cs typeface="Times New Roman"/>
              </a:rPr>
              <a:t>και </a:t>
            </a:r>
            <a:r>
              <a:rPr sz="2000" dirty="0">
                <a:latin typeface="Times New Roman"/>
                <a:cs typeface="Times New Roman"/>
              </a:rPr>
              <a:t>η </a:t>
            </a:r>
            <a:r>
              <a:rPr sz="2000" spc="-5" dirty="0">
                <a:latin typeface="Times New Roman"/>
                <a:cs typeface="Times New Roman"/>
              </a:rPr>
              <a:t>ανάπτυξη </a:t>
            </a:r>
            <a:r>
              <a:rPr sz="2000" dirty="0">
                <a:latin typeface="Times New Roman"/>
                <a:cs typeface="Times New Roman"/>
              </a:rPr>
              <a:t>της </a:t>
            </a:r>
            <a:r>
              <a:rPr sz="2000" spc="-5" dirty="0">
                <a:latin typeface="Times New Roman"/>
                <a:cs typeface="Times New Roman"/>
              </a:rPr>
              <a:t>ερευνητικής ικανότητας </a:t>
            </a:r>
            <a:r>
              <a:rPr sz="2000" dirty="0">
                <a:latin typeface="Times New Roman"/>
                <a:cs typeface="Times New Roman"/>
              </a:rPr>
              <a:t> των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φοιτητών.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Για την</a:t>
            </a:r>
            <a:r>
              <a:rPr sz="2000" spc="-5" dirty="0">
                <a:latin typeface="Times New Roman"/>
                <a:cs typeface="Times New Roman"/>
              </a:rPr>
              <a:t> πραγματοποίηση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των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πειραμάτων</a:t>
            </a:r>
            <a:r>
              <a:rPr sz="2000" dirty="0">
                <a:latin typeface="Times New Roman"/>
                <a:cs typeface="Times New Roman"/>
              </a:rPr>
              <a:t> είναι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απαραίτητα: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γενική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γνώση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των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εργαστηριακών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τεχνικών.</a:t>
            </a:r>
          </a:p>
          <a:p>
            <a:pPr marL="469900" indent="-457200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81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γνώση</a:t>
            </a:r>
            <a:r>
              <a:rPr sz="2000" spc="8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μιας</a:t>
            </a:r>
            <a:r>
              <a:rPr sz="2000" spc="8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φαινομενολογικής</a:t>
            </a:r>
            <a:r>
              <a:rPr sz="2000" spc="81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θεωρίας</a:t>
            </a:r>
            <a:r>
              <a:rPr sz="2000" spc="8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στην</a:t>
            </a:r>
            <a:r>
              <a:rPr sz="2000" spc="8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οποία</a:t>
            </a:r>
            <a:r>
              <a:rPr sz="2000" spc="8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στηρίζεται</a:t>
            </a:r>
            <a:r>
              <a:rPr sz="2000" spc="8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</a:t>
            </a:r>
          </a:p>
          <a:p>
            <a:pPr marL="469265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σχεδιασμός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και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-5" dirty="0">
                <a:latin typeface="Times New Roman"/>
                <a:cs typeface="Times New Roman"/>
              </a:rPr>
              <a:t> εκτέλεση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πειράματος.</a:t>
            </a:r>
            <a:endParaRPr sz="2000" dirty="0">
              <a:latin typeface="Times New Roman"/>
              <a:cs typeface="Times New Roman"/>
            </a:endParaRPr>
          </a:p>
          <a:p>
            <a:pPr marL="469265" marR="6985" indent="-457200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Η </a:t>
            </a:r>
            <a:r>
              <a:rPr sz="2000" spc="-5" dirty="0">
                <a:latin typeface="Times New Roman"/>
                <a:cs typeface="Times New Roman"/>
              </a:rPr>
              <a:t>γνώση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μιας θεμελιώδους </a:t>
            </a:r>
            <a:r>
              <a:rPr sz="2000" dirty="0">
                <a:latin typeface="Times New Roman"/>
                <a:cs typeface="Times New Roman"/>
              </a:rPr>
              <a:t>θεωρίας </a:t>
            </a:r>
            <a:r>
              <a:rPr sz="2000" spc="-5" dirty="0">
                <a:latin typeface="Times New Roman"/>
                <a:cs typeface="Times New Roman"/>
              </a:rPr>
              <a:t>στην </a:t>
            </a:r>
            <a:r>
              <a:rPr sz="2000" dirty="0">
                <a:latin typeface="Times New Roman"/>
                <a:cs typeface="Times New Roman"/>
              </a:rPr>
              <a:t>οποία </a:t>
            </a:r>
            <a:r>
              <a:rPr sz="2000" spc="-5" dirty="0">
                <a:latin typeface="Times New Roman"/>
                <a:cs typeface="Times New Roman"/>
              </a:rPr>
              <a:t>στηρίζεται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 </a:t>
            </a:r>
            <a:r>
              <a:rPr sz="2000" spc="-5" dirty="0">
                <a:latin typeface="Times New Roman"/>
                <a:cs typeface="Times New Roman"/>
              </a:rPr>
              <a:t>ερμηνεία </a:t>
            </a:r>
            <a:r>
              <a:rPr sz="2000" dirty="0">
                <a:latin typeface="Times New Roman"/>
                <a:cs typeface="Times New Roman"/>
              </a:rPr>
              <a:t> των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αποτελεσμάτων.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5210" y="6296862"/>
            <a:ext cx="53740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20" dirty="0">
                <a:latin typeface="Times New Roman"/>
                <a:cs typeface="Times New Roman"/>
              </a:rPr>
              <a:t>Τμήμα </a:t>
            </a:r>
            <a:r>
              <a:rPr sz="1800" spc="-5" dirty="0">
                <a:latin typeface="Times New Roman"/>
                <a:cs typeface="Times New Roman"/>
              </a:rPr>
              <a:t>Χημείας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Εργαστήρια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Φυσικοχημείας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-10" dirty="0">
                <a:latin typeface="Times New Roman"/>
                <a:cs typeface="Times New Roman"/>
              </a:rPr>
              <a:t> [ΧΗΜ-311]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425" y="457327"/>
            <a:ext cx="3867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 marR="5080" indent="-75057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Επεξεργασία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Αποτελεσμάτων </a:t>
            </a:r>
            <a:r>
              <a:rPr b="1" spc="-5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Σημαντικά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ψηφία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3878579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Τα </a:t>
            </a:r>
            <a:r>
              <a:rPr sz="1800" spc="-5" dirty="0">
                <a:latin typeface="Times New Roman"/>
                <a:cs typeface="Times New Roman"/>
              </a:rPr>
              <a:t>σημαντικά </a:t>
            </a:r>
            <a:r>
              <a:rPr sz="1800" dirty="0">
                <a:latin typeface="Times New Roman"/>
                <a:cs typeface="Times New Roman"/>
              </a:rPr>
              <a:t>ψηφία είναι όλα τα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ψηφία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σε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έναν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αριθμό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γνωρίζουμε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βεβαιότητα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ακόμα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τελευταίο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(αβέβαιο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ψηφίο)</a:t>
            </a:r>
            <a:endParaRPr sz="1800">
              <a:latin typeface="Times New Roman"/>
              <a:cs typeface="Times New Roman"/>
            </a:endParaRPr>
          </a:p>
          <a:p>
            <a:pPr marL="355600" marR="26733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Σύνηθες </a:t>
            </a:r>
            <a:r>
              <a:rPr sz="1800" dirty="0">
                <a:latin typeface="Times New Roman"/>
                <a:cs typeface="Times New Roman"/>
              </a:rPr>
              <a:t>σφάλμα </a:t>
            </a:r>
            <a:r>
              <a:rPr sz="1800" spc="-5" dirty="0">
                <a:latin typeface="Times New Roman"/>
                <a:cs typeface="Times New Roman"/>
              </a:rPr>
              <a:t>στις μετρήσεις </a:t>
            </a:r>
            <a:r>
              <a:rPr sz="1800" dirty="0">
                <a:latin typeface="Times New Roman"/>
                <a:cs typeface="Times New Roman"/>
              </a:rPr>
              <a:t>: η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ελάχιστη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υποδιαίρεση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οργάνου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άλλο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κλασμα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1/5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775" y="1625853"/>
            <a:ext cx="390271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812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spc="-5" dirty="0">
                <a:latin typeface="Times New Roman"/>
                <a:cs typeface="Times New Roman"/>
              </a:rPr>
              <a:t>Λαμβάνουμε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υπόψη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μηδενικά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τέλος </a:t>
            </a:r>
            <a:r>
              <a:rPr sz="1800" dirty="0">
                <a:latin typeface="Times New Roman"/>
                <a:cs typeface="Times New Roman"/>
              </a:rPr>
              <a:t>αλλά </a:t>
            </a:r>
            <a:r>
              <a:rPr sz="1800" spc="-10" dirty="0">
                <a:latin typeface="Times New Roman"/>
                <a:cs typeface="Times New Roman"/>
              </a:rPr>
              <a:t>ΌΧΙ </a:t>
            </a:r>
            <a:r>
              <a:rPr sz="1800" dirty="0">
                <a:latin typeface="Times New Roman"/>
                <a:cs typeface="Times New Roman"/>
              </a:rPr>
              <a:t>τα </a:t>
            </a:r>
            <a:r>
              <a:rPr sz="1800" spc="-5" dirty="0">
                <a:latin typeface="Times New Roman"/>
                <a:cs typeface="Times New Roman"/>
              </a:rPr>
              <a:t>μηδενικά </a:t>
            </a:r>
            <a:r>
              <a:rPr sz="1800" spc="-10" dirty="0">
                <a:latin typeface="Times New Roman"/>
                <a:cs typeface="Times New Roman"/>
              </a:rPr>
              <a:t>στην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αρχή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Times New Roman"/>
                <a:cs typeface="Times New Roman"/>
              </a:rPr>
              <a:t>π.χ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3.50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Times New Roman"/>
                <a:cs typeface="Times New Roman"/>
              </a:rPr>
              <a:t>2.46700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spc="-5" dirty="0">
                <a:latin typeface="Times New Roman"/>
                <a:cs typeface="Times New Roman"/>
              </a:rPr>
              <a:t>ΑΛΛΑ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0.0301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Times New Roman"/>
                <a:cs typeface="Times New Roman"/>
              </a:rPr>
              <a:t>0.5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Times New Roman"/>
                <a:cs typeface="Times New Roman"/>
              </a:rPr>
              <a:t>0.00865000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  <a:p>
            <a:pPr marL="406400" marR="685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spc="-5" dirty="0">
                <a:latin typeface="Times New Roman"/>
                <a:cs typeface="Times New Roman"/>
              </a:rPr>
              <a:t>Σε </a:t>
            </a: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εκθετικές μορφές </a:t>
            </a:r>
            <a:r>
              <a:rPr sz="1800" dirty="0">
                <a:latin typeface="Times New Roman"/>
                <a:cs typeface="Times New Roman"/>
              </a:rPr>
              <a:t>λαμβάνεται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υπόψη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ΜΟΝΟ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προεκθετικό μέρος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Times New Roman"/>
                <a:cs typeface="Times New Roman"/>
              </a:rPr>
              <a:t>2.5*10</a:t>
            </a:r>
            <a:r>
              <a:rPr sz="1800" baseline="25462" dirty="0">
                <a:latin typeface="Times New Roman"/>
                <a:cs typeface="Times New Roman"/>
              </a:rPr>
              <a:t>6</a:t>
            </a:r>
            <a:r>
              <a:rPr sz="1800" spc="157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spc="-5" dirty="0">
                <a:latin typeface="Times New Roman"/>
                <a:cs typeface="Times New Roman"/>
              </a:rPr>
              <a:t>7.8*10</a:t>
            </a:r>
            <a:r>
              <a:rPr sz="1800" spc="-7" baseline="25462" dirty="0">
                <a:latin typeface="Times New Roman"/>
                <a:cs typeface="Times New Roman"/>
              </a:rPr>
              <a:t>-4</a:t>
            </a:r>
            <a:r>
              <a:rPr sz="1800" spc="172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2σ.ψ.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Times New Roman"/>
                <a:cs typeface="Times New Roman"/>
              </a:rPr>
              <a:t>3.50*10</a:t>
            </a:r>
            <a:r>
              <a:rPr sz="1800" baseline="25462" dirty="0">
                <a:latin typeface="Times New Roman"/>
                <a:cs typeface="Times New Roman"/>
              </a:rPr>
              <a:t>4</a:t>
            </a:r>
            <a:r>
              <a:rPr sz="1800" spc="172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406400" algn="l"/>
                <a:tab pos="407034" algn="l"/>
              </a:tabLst>
            </a:pPr>
            <a:r>
              <a:rPr sz="1800" spc="-5" dirty="0">
                <a:latin typeface="Times New Roman"/>
                <a:cs typeface="Times New Roman"/>
              </a:rPr>
              <a:t>8.900*10</a:t>
            </a:r>
            <a:r>
              <a:rPr sz="1800" spc="-7" baseline="25462" dirty="0">
                <a:latin typeface="Times New Roman"/>
                <a:cs typeface="Times New Roman"/>
              </a:rPr>
              <a:t>-7</a:t>
            </a:r>
            <a:r>
              <a:rPr sz="1800" spc="187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σ.ψ.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5213" y="6410045"/>
            <a:ext cx="4396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4366259"/>
            <a:ext cx="1420368" cy="14188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640207"/>
            <a:ext cx="384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Πράξεις με</a:t>
            </a:r>
            <a:r>
              <a:rPr spc="-10" dirty="0"/>
              <a:t> </a:t>
            </a:r>
            <a:r>
              <a:rPr spc="-5" dirty="0"/>
              <a:t>Σημαντικά</a:t>
            </a:r>
            <a:r>
              <a:rPr spc="10" dirty="0"/>
              <a:t> </a:t>
            </a:r>
            <a:r>
              <a:rPr spc="-5" dirty="0"/>
              <a:t>Ψηφία</a:t>
            </a:r>
            <a:r>
              <a:rPr dirty="0"/>
              <a:t> 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390853"/>
            <a:ext cx="589978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(Ι)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EF"/>
                </a:solidFill>
                <a:latin typeface="Times New Roman"/>
                <a:cs typeface="Times New Roman"/>
              </a:rPr>
              <a:t>Πρόσθεση</a:t>
            </a:r>
            <a:r>
              <a:rPr sz="16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EF"/>
                </a:solidFill>
                <a:latin typeface="Times New Roman"/>
                <a:cs typeface="Times New Roman"/>
              </a:rPr>
              <a:t>/</a:t>
            </a:r>
            <a:r>
              <a:rPr sz="1600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EF"/>
                </a:solidFill>
                <a:latin typeface="Times New Roman"/>
                <a:cs typeface="Times New Roman"/>
              </a:rPr>
              <a:t>Αφαίρεση</a:t>
            </a:r>
            <a:r>
              <a:rPr sz="16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αποτέλεσμα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πρέπει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έχει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τόσα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ΔΕΚΑΔΙΚΑ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ψηφία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όσα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 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όρος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λιγότερα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δεκαδικά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ψηφία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5604" y="2123058"/>
            <a:ext cx="1196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13.8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(7%)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5.421(0,018)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2123058"/>
            <a:ext cx="6221730" cy="19896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indent="-445134">
              <a:lnSpc>
                <a:spcPct val="100000"/>
              </a:lnSpc>
              <a:spcBef>
                <a:spcPts val="95"/>
              </a:spcBef>
              <a:buChar char="•"/>
              <a:tabLst>
                <a:tab pos="457200" algn="l"/>
                <a:tab pos="457834" algn="l"/>
              </a:tabLst>
            </a:pPr>
            <a:r>
              <a:rPr sz="1600" spc="-5" dirty="0">
                <a:latin typeface="Times New Roman"/>
                <a:cs typeface="Times New Roman"/>
              </a:rPr>
              <a:t>5.436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latin typeface="Times New Roman"/>
                <a:cs typeface="Times New Roman"/>
              </a:rPr>
              <a:t>•	+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12.71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302510" algn="l"/>
                <a:tab pos="4060825" algn="l"/>
              </a:tabLst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 	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  <a:tab pos="2591435" algn="l"/>
              </a:tabLst>
            </a:pPr>
            <a:r>
              <a:rPr sz="1600" spc="-5" dirty="0">
                <a:latin typeface="Times New Roman"/>
                <a:cs typeface="Times New Roman"/>
              </a:rPr>
              <a:t>18.146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→18.15	8.379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→8.4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(ΙΙ)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EF"/>
                </a:solidFill>
                <a:latin typeface="Times New Roman"/>
                <a:cs typeface="Times New Roman"/>
              </a:rPr>
              <a:t>Πολλαπλασιασμός</a:t>
            </a:r>
            <a:r>
              <a:rPr sz="1600" spc="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EF"/>
                </a:solidFill>
                <a:latin typeface="Times New Roman"/>
                <a:cs typeface="Times New Roman"/>
              </a:rPr>
              <a:t>/</a:t>
            </a:r>
            <a:r>
              <a:rPr sz="16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EF"/>
                </a:solidFill>
                <a:latin typeface="Times New Roman"/>
                <a:cs typeface="Times New Roman"/>
              </a:rPr>
              <a:t>Διαίρεση</a:t>
            </a:r>
            <a:r>
              <a:rPr sz="16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 αποτέλεσμα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πρέπει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έχει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τόσα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ΣΗΜΑΝΤΙΚΑ</a:t>
            </a:r>
            <a:r>
              <a:rPr sz="16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ψηφία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όσα και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όρος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τα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λιγότερα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σημαντικά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ψηφία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817" y="4074033"/>
            <a:ext cx="56476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</a:tabLst>
            </a:pPr>
            <a:r>
              <a:rPr sz="1600" dirty="0">
                <a:latin typeface="Times New Roman"/>
                <a:cs typeface="Times New Roman"/>
              </a:rPr>
              <a:t>5.44*0,132/8,092*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=0,0887395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=0,0887395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→0,0887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0,089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•</a:t>
            </a:r>
            <a:endParaRPr sz="1600">
              <a:latin typeface="Times New Roman"/>
              <a:cs typeface="Times New Roman"/>
            </a:endParaRPr>
          </a:p>
          <a:p>
            <a:pPr marL="431165" indent="-393700">
              <a:lnSpc>
                <a:spcPct val="100000"/>
              </a:lnSpc>
              <a:buChar char="•"/>
              <a:tabLst>
                <a:tab pos="431165" algn="l"/>
                <a:tab pos="431800" algn="l"/>
              </a:tabLst>
            </a:pPr>
            <a:r>
              <a:rPr sz="1600" dirty="0">
                <a:latin typeface="Times New Roman"/>
                <a:cs typeface="Times New Roman"/>
              </a:rPr>
              <a:t>6.626*10</a:t>
            </a:r>
            <a:r>
              <a:rPr sz="1575" baseline="26455" dirty="0">
                <a:latin typeface="Times New Roman"/>
                <a:cs typeface="Times New Roman"/>
              </a:rPr>
              <a:t>-34</a:t>
            </a:r>
            <a:r>
              <a:rPr sz="1575" spc="165" baseline="26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*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3.00*108</a:t>
            </a:r>
            <a:r>
              <a:rPr sz="1600" spc="-5" dirty="0">
                <a:latin typeface="Times New Roman"/>
                <a:cs typeface="Times New Roman"/>
              </a:rPr>
              <a:t> /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589*10</a:t>
            </a:r>
            <a:r>
              <a:rPr sz="1575" baseline="26455" dirty="0">
                <a:latin typeface="Times New Roman"/>
                <a:cs typeface="Times New Roman"/>
              </a:rPr>
              <a:t>-9</a:t>
            </a:r>
            <a:r>
              <a:rPr sz="1575" spc="-44" baseline="26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=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3.3748*10</a:t>
            </a:r>
            <a:r>
              <a:rPr sz="1575" baseline="26455" dirty="0">
                <a:latin typeface="Times New Roman"/>
                <a:cs typeface="Times New Roman"/>
              </a:rPr>
              <a:t>-19</a:t>
            </a:r>
            <a:r>
              <a:rPr sz="1575" spc="-44" baseline="26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3.37*10</a:t>
            </a:r>
            <a:r>
              <a:rPr sz="1575" baseline="26455" dirty="0">
                <a:latin typeface="Times New Roman"/>
                <a:cs typeface="Times New Roman"/>
              </a:rPr>
              <a:t>-19</a:t>
            </a:r>
            <a:endParaRPr sz="1575" baseline="2645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0023" y="6271971"/>
            <a:ext cx="534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Τμήμα </a:t>
            </a:r>
            <a:r>
              <a:rPr sz="1800" spc="-5" dirty="0">
                <a:latin typeface="Times New Roman"/>
                <a:cs typeface="Times New Roman"/>
              </a:rPr>
              <a:t>Χημείας Εργαστήρια Φυσικοχημείας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-10" dirty="0">
                <a:latin typeface="Times New Roman"/>
                <a:cs typeface="Times New Roman"/>
              </a:rPr>
              <a:t> [ΧΗΜ-311</a:t>
            </a:r>
            <a:r>
              <a:rPr sz="1400" spc="-10" dirty="0">
                <a:latin typeface="Arial MT"/>
                <a:cs typeface="Arial MT"/>
              </a:rPr>
              <a:t>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078992" cy="10805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57" y="576199"/>
            <a:ext cx="5182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Πράξεις</a:t>
            </a:r>
            <a:r>
              <a:rPr sz="3200" spc="-10" dirty="0"/>
              <a:t> </a:t>
            </a:r>
            <a:r>
              <a:rPr sz="3200" spc="-5" dirty="0"/>
              <a:t>με</a:t>
            </a:r>
            <a:r>
              <a:rPr sz="3200" spc="-10" dirty="0"/>
              <a:t> </a:t>
            </a:r>
            <a:r>
              <a:rPr sz="3200" spc="-5" dirty="0"/>
              <a:t>σημαντικά</a:t>
            </a:r>
            <a:r>
              <a:rPr sz="3200" spc="-35" dirty="0"/>
              <a:t> </a:t>
            </a:r>
            <a:r>
              <a:rPr sz="3200" dirty="0"/>
              <a:t>ψηφία</a:t>
            </a:r>
            <a:r>
              <a:rPr sz="3200" spc="-25" dirty="0"/>
              <a:t> </a:t>
            </a:r>
            <a:r>
              <a:rPr sz="3200" dirty="0"/>
              <a:t>ΙΙ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10540" y="1570990"/>
            <a:ext cx="739013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80365" algn="l"/>
                <a:tab pos="381000" algn="l"/>
              </a:tabLst>
            </a:pPr>
            <a:r>
              <a:rPr sz="1800" b="1" dirty="0">
                <a:latin typeface="Times New Roman"/>
                <a:cs typeface="Times New Roman"/>
              </a:rPr>
              <a:t>(ΙΙΙ)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Λογάριθμοι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latin typeface="Times New Roman"/>
                <a:cs typeface="Times New Roman"/>
              </a:rPr>
              <a:t>log(α)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=&gt;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10x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λογαριθμιζόμενος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αριθμός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λογάριθμος</a:t>
            </a:r>
            <a:endParaRPr sz="1800">
              <a:latin typeface="Times New Roman"/>
              <a:cs typeface="Times New Roman"/>
            </a:endParaRPr>
          </a:p>
          <a:p>
            <a:pPr marL="436880" indent="-399415">
              <a:lnSpc>
                <a:spcPct val="100000"/>
              </a:lnSpc>
              <a:buChar char="•"/>
              <a:tabLst>
                <a:tab pos="436880" algn="l"/>
                <a:tab pos="437515" algn="l"/>
              </a:tabLst>
            </a:pPr>
            <a:r>
              <a:rPr sz="1800" spc="-5" dirty="0">
                <a:latin typeface="Times New Roman"/>
                <a:cs typeface="Times New Roman"/>
              </a:rPr>
              <a:t>ΚΑΝΟΝΑΣ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Όσα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 σημαντικά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ψηφία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λογαριθμιζόμενου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αριθμού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(α)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ts val="2150"/>
              </a:lnSpc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latin typeface="Times New Roman"/>
                <a:cs typeface="Times New Roman"/>
              </a:rPr>
              <a:t>τόσα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ΔΕΚΑΔΙΚΑ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ΨΗΦΙΑ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λογαρίθμου</a:t>
            </a:r>
            <a:r>
              <a:rPr sz="1800" dirty="0">
                <a:latin typeface="Times New Roman"/>
                <a:cs typeface="Times New Roman"/>
              </a:rPr>
              <a:t> (Χ)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ts val="3350"/>
              </a:lnSpc>
              <a:buChar char="•"/>
              <a:tabLst>
                <a:tab pos="380365" algn="l"/>
                <a:tab pos="381000" algn="l"/>
              </a:tabLst>
            </a:pP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og(10.23) 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1.00987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→</a:t>
            </a:r>
            <a:r>
              <a:rPr sz="2800" spc="-335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1.0099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og(3.5*10</a:t>
            </a:r>
            <a:r>
              <a:rPr sz="1800" spc="-7" baseline="25462" dirty="0">
                <a:latin typeface="Times New Roman"/>
                <a:cs typeface="Times New Roman"/>
              </a:rPr>
              <a:t>-</a:t>
            </a:r>
            <a:r>
              <a:rPr sz="1800" baseline="25462" dirty="0">
                <a:latin typeface="Times New Roman"/>
                <a:cs typeface="Times New Roman"/>
              </a:rPr>
              <a:t>8</a:t>
            </a:r>
            <a:r>
              <a:rPr sz="1800" dirty="0">
                <a:latin typeface="Times New Roman"/>
                <a:cs typeface="Times New Roman"/>
              </a:rPr>
              <a:t>) 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-7.4559300987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→</a:t>
            </a:r>
            <a:r>
              <a:rPr sz="2800" spc="-325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-7.46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buChar char="•"/>
              <a:tabLst>
                <a:tab pos="380365" algn="l"/>
                <a:tab pos="381000" algn="l"/>
              </a:tabLst>
            </a:pP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og(6.50*10</a:t>
            </a:r>
            <a:r>
              <a:rPr sz="1800" spc="-7" baseline="25462" dirty="0">
                <a:latin typeface="Times New Roman"/>
                <a:cs typeface="Times New Roman"/>
              </a:rPr>
              <a:t>-</a:t>
            </a:r>
            <a:r>
              <a:rPr sz="1800" baseline="25462" dirty="0">
                <a:latin typeface="Times New Roman"/>
                <a:cs typeface="Times New Roman"/>
              </a:rPr>
              <a:t>7</a:t>
            </a:r>
            <a:r>
              <a:rPr sz="1800" dirty="0">
                <a:latin typeface="Times New Roman"/>
                <a:cs typeface="Times New Roman"/>
              </a:rPr>
              <a:t>) 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-6.18708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→</a:t>
            </a:r>
            <a:r>
              <a:rPr sz="2800" spc="-325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-6.187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3883" y="6273495"/>
            <a:ext cx="4396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367027" cy="13685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09" rIns="0" bIns="0" rtlCol="0">
            <a:spAutoFit/>
          </a:bodyPr>
          <a:lstStyle/>
          <a:p>
            <a:pPr marL="1016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Φυσική </a:t>
            </a:r>
            <a:r>
              <a:rPr sz="2000" spc="-5" dirty="0"/>
              <a:t>σημασία </a:t>
            </a:r>
            <a:r>
              <a:rPr sz="2000" dirty="0"/>
              <a:t>των </a:t>
            </a:r>
            <a:r>
              <a:rPr sz="2000" spc="-5" dirty="0"/>
              <a:t>σημαντικών ψηφίων. Σημαντικά </a:t>
            </a:r>
            <a:r>
              <a:rPr sz="2000" dirty="0"/>
              <a:t>ψηφία </a:t>
            </a:r>
            <a:r>
              <a:rPr sz="2000" spc="-5" dirty="0"/>
              <a:t>στο </a:t>
            </a:r>
            <a:r>
              <a:rPr sz="2000" dirty="0"/>
              <a:t>αποτέλεσμα </a:t>
            </a:r>
            <a:r>
              <a:rPr sz="2000" spc="-484" dirty="0"/>
              <a:t> </a:t>
            </a:r>
            <a:r>
              <a:rPr sz="2000" dirty="0"/>
              <a:t>διάφορων μεθόδων προσδιορισμού της ταχύτητας του φωτός</a:t>
            </a:r>
            <a:r>
              <a:rPr sz="2000" spc="5" dirty="0"/>
              <a:t> </a:t>
            </a:r>
            <a:r>
              <a:rPr sz="2000" spc="-5" dirty="0">
                <a:solidFill>
                  <a:srgbClr val="FF0000"/>
                </a:solidFill>
              </a:rPr>
              <a:t>Μπορείτε </a:t>
            </a:r>
            <a:r>
              <a:rPr sz="2000" dirty="0">
                <a:solidFill>
                  <a:srgbClr val="FF0000"/>
                </a:solidFill>
              </a:rPr>
              <a:t>να </a:t>
            </a:r>
            <a:r>
              <a:rPr sz="2000" spc="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συσχετίσετε </a:t>
            </a:r>
            <a:r>
              <a:rPr sz="2000" dirty="0">
                <a:solidFill>
                  <a:srgbClr val="FF0000"/>
                </a:solidFill>
              </a:rPr>
              <a:t>τον αριθμό των </a:t>
            </a:r>
            <a:r>
              <a:rPr sz="2000" spc="-5" dirty="0">
                <a:solidFill>
                  <a:srgbClr val="FF0000"/>
                </a:solidFill>
              </a:rPr>
              <a:t>σημαντικών </a:t>
            </a:r>
            <a:r>
              <a:rPr sz="2000" dirty="0">
                <a:solidFill>
                  <a:srgbClr val="FF0000"/>
                </a:solidFill>
              </a:rPr>
              <a:t>ψηφίων </a:t>
            </a:r>
            <a:r>
              <a:rPr sz="2000" spc="-5" dirty="0">
                <a:solidFill>
                  <a:srgbClr val="FF0000"/>
                </a:solidFill>
              </a:rPr>
              <a:t>με την ακρίβεια </a:t>
            </a:r>
            <a:r>
              <a:rPr sz="2000" dirty="0">
                <a:solidFill>
                  <a:srgbClr val="FF0000"/>
                </a:solidFill>
              </a:rPr>
              <a:t>του </a:t>
            </a:r>
            <a:r>
              <a:rPr sz="2000" spc="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αποτελέσματος;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0" y="1053083"/>
            <a:ext cx="8388350" cy="5600700"/>
            <a:chOff x="0" y="1053083"/>
            <a:chExt cx="8388350" cy="5600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4" y="1816607"/>
              <a:ext cx="7487411" cy="4837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3083"/>
              <a:ext cx="1295399" cy="12969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 flipV="1">
            <a:off x="3475482" y="6511598"/>
            <a:ext cx="2087118" cy="22121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90422" y="760857"/>
            <a:ext cx="73628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06475" algn="l"/>
                <a:tab pos="3021965" algn="l"/>
              </a:tabLst>
            </a:pP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Χρήση	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Επιστημονικού	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συμβολίσμου</a:t>
            </a:r>
            <a:r>
              <a:rPr sz="24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(Scientific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Notation).</a:t>
            </a:r>
            <a:endParaRPr sz="2400">
              <a:latin typeface="Times New Roman"/>
              <a:cs typeface="Times New Roman"/>
            </a:endParaRPr>
          </a:p>
          <a:p>
            <a:pPr marL="259079" marR="254000" algn="ctr">
              <a:lnSpc>
                <a:spcPct val="100000"/>
              </a:lnSpc>
              <a:tabLst>
                <a:tab pos="1358265" algn="l"/>
                <a:tab pos="2197735" algn="l"/>
                <a:tab pos="4028440" algn="l"/>
                <a:tab pos="4325620" algn="l"/>
                <a:tab pos="5747385" algn="l"/>
              </a:tabLst>
            </a:pPr>
            <a:r>
              <a:rPr sz="2400" spc="-5" dirty="0">
                <a:latin typeface="Times New Roman"/>
                <a:cs typeface="Times New Roman"/>
              </a:rPr>
              <a:t>Διευκρινίζεται	</a:t>
            </a:r>
            <a:r>
              <a:rPr sz="2400" dirty="0">
                <a:latin typeface="Times New Roman"/>
                <a:cs typeface="Times New Roman"/>
              </a:rPr>
              <a:t>ευκολότερα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ο	αριθμός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των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σημαντικών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ψηφίων	(Scientific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Notation).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1	ψηφίο αριστερά της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υποδιαστολής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και όλα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υπόλοιπα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ψηφία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δεξιά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της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υποδιαστολής </a:t>
            </a:r>
            <a:r>
              <a:rPr sz="2400" dirty="0">
                <a:latin typeface="Times New Roman"/>
                <a:cs typeface="Times New Roman"/>
              </a:rPr>
              <a:t>και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ακολουθει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δυναμη</a:t>
            </a:r>
            <a:r>
              <a:rPr sz="2400" dirty="0">
                <a:latin typeface="Times New Roman"/>
                <a:cs typeface="Times New Roman"/>
              </a:rPr>
              <a:t> του	του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0638" y="3449951"/>
            <a:ext cx="2887980" cy="22199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670"/>
              </a:spcBef>
              <a:tabLst>
                <a:tab pos="1358265" algn="l"/>
              </a:tabLst>
            </a:pPr>
            <a:r>
              <a:rPr sz="2400" dirty="0">
                <a:latin typeface="Times New Roman"/>
                <a:cs typeface="Times New Roman"/>
              </a:rPr>
              <a:t>0.066 g	6.6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r>
              <a:rPr sz="2400" spc="-7" baseline="24305" dirty="0">
                <a:latin typeface="Times New Roman"/>
                <a:cs typeface="Times New Roman"/>
              </a:rPr>
              <a:t>-2</a:t>
            </a:r>
            <a:r>
              <a:rPr sz="2400" spc="262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580"/>
              </a:spcBef>
              <a:tabLst>
                <a:tab pos="1200785" algn="l"/>
              </a:tabLst>
            </a:pPr>
            <a:r>
              <a:rPr sz="2400" spc="-5" dirty="0">
                <a:latin typeface="Times New Roman"/>
                <a:cs typeface="Times New Roman"/>
              </a:rPr>
              <a:t>200.0 </a:t>
            </a:r>
            <a:r>
              <a:rPr sz="2400" dirty="0">
                <a:latin typeface="Times New Roman"/>
                <a:cs typeface="Times New Roman"/>
              </a:rPr>
              <a:t>g	2.000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r>
              <a:rPr sz="2400" spc="-7" baseline="24305" dirty="0">
                <a:latin typeface="Times New Roman"/>
                <a:cs typeface="Times New Roman"/>
              </a:rPr>
              <a:t>2</a:t>
            </a:r>
            <a:r>
              <a:rPr sz="2400" spc="254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75"/>
              </a:spcBef>
              <a:tabLst>
                <a:tab pos="1116965" algn="l"/>
                <a:tab pos="2684145" algn="l"/>
              </a:tabLst>
            </a:pPr>
            <a:r>
              <a:rPr sz="2400" dirty="0">
                <a:latin typeface="Times New Roman"/>
                <a:cs typeface="Times New Roman"/>
              </a:rPr>
              <a:t>0.543 g	5.43 x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r>
              <a:rPr sz="2400" spc="-7" baseline="24305" dirty="0">
                <a:latin typeface="Times New Roman"/>
                <a:cs typeface="Times New Roman"/>
              </a:rPr>
              <a:t>-19	</a:t>
            </a:r>
            <a:r>
              <a:rPr sz="2400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  <a:p>
            <a:pPr marL="248920">
              <a:lnSpc>
                <a:spcPct val="100000"/>
              </a:lnSpc>
              <a:spcBef>
                <a:spcPts val="575"/>
              </a:spcBef>
              <a:tabLst>
                <a:tab pos="1315085" algn="l"/>
              </a:tabLst>
            </a:pPr>
            <a:r>
              <a:rPr sz="2400" dirty="0">
                <a:latin typeface="Times New Roman"/>
                <a:cs typeface="Times New Roman"/>
              </a:rPr>
              <a:t>1600 g	1.6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r>
              <a:rPr sz="2400" spc="262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  <a:p>
            <a:pPr marL="210820">
              <a:lnSpc>
                <a:spcPct val="100000"/>
              </a:lnSpc>
              <a:spcBef>
                <a:spcPts val="580"/>
              </a:spcBef>
              <a:tabLst>
                <a:tab pos="1200785" algn="l"/>
              </a:tabLst>
            </a:pPr>
            <a:r>
              <a:rPr sz="2400" dirty="0">
                <a:latin typeface="Times New Roman"/>
                <a:cs typeface="Times New Roman"/>
              </a:rPr>
              <a:t>75.2 g	7.52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r>
              <a:rPr sz="2400" spc="-7" baseline="24305" dirty="0">
                <a:latin typeface="Times New Roman"/>
                <a:cs typeface="Times New Roman"/>
              </a:rPr>
              <a:t>1</a:t>
            </a:r>
            <a:r>
              <a:rPr sz="2400" spc="262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293" y="90881"/>
            <a:ext cx="760666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065" algn="ctr">
              <a:lnSpc>
                <a:spcPct val="100000"/>
              </a:lnSpc>
              <a:spcBef>
                <a:spcPts val="100"/>
              </a:spcBef>
              <a:tabLst>
                <a:tab pos="2230755" algn="l"/>
              </a:tabLst>
            </a:pPr>
            <a:r>
              <a:rPr spc="-5" dirty="0"/>
              <a:t>Αβεβαιότητες</a:t>
            </a:r>
            <a:r>
              <a:rPr spc="35" dirty="0"/>
              <a:t> </a:t>
            </a:r>
            <a:r>
              <a:rPr spc="-5" dirty="0"/>
              <a:t>σε	παραμετρους </a:t>
            </a:r>
            <a:r>
              <a:rPr dirty="0"/>
              <a:t>που προκυπτουν από </a:t>
            </a:r>
            <a:r>
              <a:rPr spc="5" dirty="0"/>
              <a:t> </a:t>
            </a:r>
            <a:r>
              <a:rPr spc="-5" dirty="0"/>
              <a:t>διαγράμματα.</a:t>
            </a:r>
            <a:r>
              <a:rPr spc="20" dirty="0"/>
              <a:t> </a:t>
            </a:r>
            <a:r>
              <a:rPr spc="-5" dirty="0"/>
              <a:t>Μέθοδος</a:t>
            </a:r>
            <a:r>
              <a:rPr spc="-10" dirty="0"/>
              <a:t> </a:t>
            </a:r>
            <a:r>
              <a:rPr dirty="0"/>
              <a:t>ελάχιστων</a:t>
            </a:r>
            <a:r>
              <a:rPr spc="15" dirty="0"/>
              <a:t> </a:t>
            </a:r>
            <a:r>
              <a:rPr dirty="0"/>
              <a:t>τετραγώνων </a:t>
            </a:r>
            <a:r>
              <a:rPr spc="-5" dirty="0"/>
              <a:t>με</a:t>
            </a:r>
            <a:r>
              <a:rPr spc="10" dirty="0"/>
              <a:t> </a:t>
            </a:r>
            <a:r>
              <a:rPr dirty="0"/>
              <a:t>στατιστικό </a:t>
            </a:r>
            <a:r>
              <a:rPr spc="-585" dirty="0"/>
              <a:t> </a:t>
            </a:r>
            <a:r>
              <a:rPr dirty="0"/>
              <a:t>βάρος</a:t>
            </a:r>
            <a:r>
              <a:rPr spc="-5" dirty="0"/>
              <a:t> </a:t>
            </a:r>
            <a:r>
              <a:rPr dirty="0"/>
              <a:t>το</a:t>
            </a:r>
            <a:r>
              <a:rPr spc="5" dirty="0"/>
              <a:t> </a:t>
            </a:r>
            <a:r>
              <a:rPr spc="-5" dirty="0"/>
              <a:t>αντίστροφο</a:t>
            </a:r>
            <a:r>
              <a:rPr spc="10" dirty="0"/>
              <a:t> </a:t>
            </a:r>
            <a:r>
              <a:rPr dirty="0"/>
              <a:t>της</a:t>
            </a:r>
            <a:r>
              <a:rPr spc="-5" dirty="0"/>
              <a:t> </a:t>
            </a:r>
            <a:r>
              <a:rPr dirty="0"/>
              <a:t>αβεβαιότητας</a:t>
            </a:r>
            <a:r>
              <a:rPr spc="-5" dirty="0"/>
              <a:t> </a:t>
            </a:r>
            <a:r>
              <a:rPr dirty="0"/>
              <a:t>κάθε</a:t>
            </a:r>
            <a:r>
              <a:rPr spc="-5" dirty="0"/>
              <a:t> πειραματικου </a:t>
            </a:r>
            <a:r>
              <a:rPr dirty="0"/>
              <a:t> </a:t>
            </a:r>
            <a:r>
              <a:rPr spc="-5" dirty="0"/>
              <a:t>σημειου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459" y="1196339"/>
            <a:ext cx="3349625" cy="2914015"/>
            <a:chOff x="251459" y="1196339"/>
            <a:chExt cx="3349625" cy="2914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31" y="1857988"/>
              <a:ext cx="2897038" cy="22521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196339"/>
              <a:ext cx="1418844" cy="142036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721" y="1733997"/>
            <a:ext cx="1408180" cy="423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9617" y="2451998"/>
            <a:ext cx="3201931" cy="4253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0909" y="3161538"/>
            <a:ext cx="3313499" cy="10058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83825" y="4391389"/>
            <a:ext cx="2789634" cy="10051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801" y="4802459"/>
            <a:ext cx="1009407" cy="2328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0327" y="5287274"/>
            <a:ext cx="2619443" cy="5676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6972" y="5814456"/>
            <a:ext cx="2037601" cy="4483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28154" y="5814448"/>
            <a:ext cx="647700" cy="42898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446" y="273761"/>
            <a:ext cx="69780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2242820" algn="l"/>
              </a:tabLst>
            </a:pPr>
            <a:r>
              <a:rPr spc="-5" dirty="0"/>
              <a:t>Αβεβαιότητες</a:t>
            </a:r>
            <a:r>
              <a:rPr spc="25" dirty="0"/>
              <a:t> </a:t>
            </a:r>
            <a:r>
              <a:rPr spc="-5" dirty="0"/>
              <a:t>σε	παραμετρους </a:t>
            </a:r>
            <a:r>
              <a:rPr dirty="0"/>
              <a:t>που προκυπτουν από </a:t>
            </a:r>
            <a:r>
              <a:rPr spc="5" dirty="0"/>
              <a:t> </a:t>
            </a:r>
            <a:r>
              <a:rPr spc="-5" dirty="0"/>
              <a:t>διαγράμματα. </a:t>
            </a:r>
            <a:r>
              <a:rPr dirty="0"/>
              <a:t>ΙΙ Ελάχιστα </a:t>
            </a:r>
            <a:r>
              <a:rPr spc="-5" dirty="0"/>
              <a:t>τετράγωνα με </a:t>
            </a:r>
            <a:r>
              <a:rPr dirty="0"/>
              <a:t>αποτύπωση του </a:t>
            </a:r>
            <a:r>
              <a:rPr spc="-585" dirty="0"/>
              <a:t> </a:t>
            </a:r>
            <a:r>
              <a:rPr spc="-5" dirty="0"/>
              <a:t>σφάλματος</a:t>
            </a:r>
            <a:r>
              <a:rPr spc="5" dirty="0"/>
              <a:t> </a:t>
            </a:r>
            <a:r>
              <a:rPr spc="-5" dirty="0"/>
              <a:t>σε</a:t>
            </a:r>
            <a:r>
              <a:rPr spc="10" dirty="0"/>
              <a:t> </a:t>
            </a:r>
            <a:r>
              <a:rPr dirty="0"/>
              <a:t>κάθε </a:t>
            </a:r>
            <a:r>
              <a:rPr spc="-5" dirty="0"/>
              <a:t>πειραματικό</a:t>
            </a:r>
            <a:r>
              <a:rPr spc="15" dirty="0"/>
              <a:t> </a:t>
            </a:r>
            <a:r>
              <a:rPr spc="-5" dirty="0"/>
              <a:t>σημείο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987425" algn="l"/>
              </a:tabLst>
            </a:pPr>
            <a:r>
              <a:rPr spc="-5" dirty="0"/>
              <a:t>Η αξιοπιστία κάθε </a:t>
            </a:r>
            <a:r>
              <a:rPr dirty="0"/>
              <a:t> </a:t>
            </a:r>
            <a:r>
              <a:rPr spc="-5" dirty="0"/>
              <a:t>σημείου είναι </a:t>
            </a:r>
            <a:r>
              <a:rPr dirty="0"/>
              <a:t> </a:t>
            </a:r>
            <a:r>
              <a:rPr spc="-5" dirty="0"/>
              <a:t>αντιστρόφως ανάλογη </a:t>
            </a:r>
            <a:r>
              <a:rPr dirty="0"/>
              <a:t> </a:t>
            </a:r>
            <a:r>
              <a:rPr spc="-5" dirty="0"/>
              <a:t>με</a:t>
            </a:r>
            <a:r>
              <a:rPr spc="-20" dirty="0"/>
              <a:t> </a:t>
            </a:r>
            <a:r>
              <a:rPr spc="-5" dirty="0"/>
              <a:t>το</a:t>
            </a:r>
            <a:r>
              <a:rPr spc="-15" dirty="0"/>
              <a:t> </a:t>
            </a:r>
            <a:r>
              <a:rPr spc="-5" dirty="0"/>
              <a:t>σφάλμα</a:t>
            </a:r>
            <a:r>
              <a:rPr spc="-20" dirty="0"/>
              <a:t> </a:t>
            </a:r>
            <a:r>
              <a:rPr spc="-5" dirty="0"/>
              <a:t>του=</a:t>
            </a:r>
            <a:r>
              <a:rPr spc="-25" dirty="0"/>
              <a:t> </a:t>
            </a:r>
            <a:r>
              <a:rPr spc="-5" dirty="0"/>
              <a:t>ένα </a:t>
            </a:r>
            <a:r>
              <a:rPr spc="-685" dirty="0"/>
              <a:t> </a:t>
            </a:r>
            <a:r>
              <a:rPr spc="-5" dirty="0"/>
              <a:t>σημείο με </a:t>
            </a:r>
            <a:r>
              <a:rPr spc="-10" dirty="0"/>
              <a:t>μικρό </a:t>
            </a:r>
            <a:r>
              <a:rPr spc="-5" dirty="0"/>
              <a:t>error </a:t>
            </a:r>
            <a:r>
              <a:rPr dirty="0"/>
              <a:t> </a:t>
            </a:r>
            <a:r>
              <a:rPr spc="-5" dirty="0"/>
              <a:t>bar	λαμβάνεται ως </a:t>
            </a:r>
            <a:r>
              <a:rPr dirty="0"/>
              <a:t>πιο </a:t>
            </a:r>
            <a:r>
              <a:rPr spc="-685" dirty="0"/>
              <a:t> </a:t>
            </a:r>
            <a:r>
              <a:rPr spc="-5" dirty="0"/>
              <a:t>αξιόπιστο από ένα </a:t>
            </a:r>
            <a:r>
              <a:rPr dirty="0"/>
              <a:t> </a:t>
            </a:r>
            <a:r>
              <a:rPr spc="-5" dirty="0"/>
              <a:t>σημείο με </a:t>
            </a:r>
            <a:r>
              <a:rPr spc="-10" dirty="0"/>
              <a:t>μεγάλο </a:t>
            </a:r>
            <a:r>
              <a:rPr spc="-5" dirty="0"/>
              <a:t> διάστημα</a:t>
            </a:r>
            <a:r>
              <a:rPr spc="-30" dirty="0"/>
              <a:t> </a:t>
            </a:r>
            <a:r>
              <a:rPr spc="-5" dirty="0"/>
              <a:t>σφάλματος.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2677795" algn="l"/>
              </a:tabLst>
            </a:pPr>
            <a:r>
              <a:rPr spc="-5" dirty="0"/>
              <a:t>Θέτοντας στο </a:t>
            </a:r>
            <a:r>
              <a:rPr dirty="0"/>
              <a:t>Origin την </a:t>
            </a:r>
            <a:r>
              <a:rPr spc="5" dirty="0"/>
              <a:t> </a:t>
            </a:r>
            <a:r>
              <a:rPr dirty="0"/>
              <a:t>επιλογή </a:t>
            </a:r>
            <a:r>
              <a:rPr spc="-5" dirty="0"/>
              <a:t>Instrumental </a:t>
            </a:r>
            <a:r>
              <a:rPr dirty="0"/>
              <a:t>error </a:t>
            </a:r>
            <a:r>
              <a:rPr spc="5" dirty="0"/>
              <a:t> </a:t>
            </a:r>
            <a:r>
              <a:rPr dirty="0"/>
              <a:t>και </a:t>
            </a:r>
            <a:r>
              <a:rPr spc="-5" dirty="0"/>
              <a:t>αποεπιλεγοντας</a:t>
            </a:r>
            <a:r>
              <a:rPr spc="25" dirty="0"/>
              <a:t> </a:t>
            </a:r>
            <a:r>
              <a:rPr dirty="0"/>
              <a:t>την </a:t>
            </a:r>
            <a:r>
              <a:rPr spc="5" dirty="0"/>
              <a:t> </a:t>
            </a:r>
            <a:r>
              <a:rPr dirty="0"/>
              <a:t>επιλογή chi-square= χι </a:t>
            </a:r>
            <a:r>
              <a:rPr spc="5" dirty="0"/>
              <a:t> </a:t>
            </a:r>
            <a:r>
              <a:rPr spc="-5" dirty="0"/>
              <a:t>τετράγωνο</a:t>
            </a:r>
            <a:r>
              <a:rPr spc="5" dirty="0"/>
              <a:t> </a:t>
            </a:r>
            <a:r>
              <a:rPr dirty="0"/>
              <a:t>απλώς	</a:t>
            </a:r>
            <a:r>
              <a:rPr spc="-5" dirty="0"/>
              <a:t>τα </a:t>
            </a:r>
            <a:r>
              <a:rPr dirty="0"/>
              <a:t> </a:t>
            </a:r>
            <a:r>
              <a:rPr spc="-5" dirty="0"/>
              <a:t>σφάλματα στην </a:t>
            </a:r>
            <a:r>
              <a:rPr dirty="0"/>
              <a:t>κλίση και </a:t>
            </a:r>
            <a:r>
              <a:rPr spc="5" dirty="0"/>
              <a:t> </a:t>
            </a:r>
            <a:r>
              <a:rPr spc="-5" dirty="0"/>
              <a:t>στην τετμημένη </a:t>
            </a:r>
            <a:r>
              <a:rPr dirty="0"/>
              <a:t>επί την </a:t>
            </a:r>
            <a:r>
              <a:rPr spc="5" dirty="0"/>
              <a:t> </a:t>
            </a:r>
            <a:r>
              <a:rPr dirty="0"/>
              <a:t>αρχή</a:t>
            </a:r>
            <a:r>
              <a:rPr spc="-10" dirty="0"/>
              <a:t> </a:t>
            </a:r>
            <a:r>
              <a:rPr spc="-5" dirty="0"/>
              <a:t>εμφανίζονται</a:t>
            </a:r>
            <a:r>
              <a:rPr spc="35" dirty="0"/>
              <a:t> </a:t>
            </a:r>
            <a:r>
              <a:rPr spc="-5" dirty="0"/>
              <a:t>ως </a:t>
            </a:r>
            <a:r>
              <a:rPr dirty="0"/>
              <a:t> </a:t>
            </a:r>
            <a:r>
              <a:rPr spc="-5" dirty="0"/>
              <a:t>συνάρτηση </a:t>
            </a:r>
            <a:r>
              <a:rPr dirty="0"/>
              <a:t>των </a:t>
            </a:r>
            <a:r>
              <a:rPr spc="-5" dirty="0"/>
              <a:t>σφαλμάτων </a:t>
            </a:r>
            <a:r>
              <a:rPr spc="-590" dirty="0"/>
              <a:t> </a:t>
            </a:r>
            <a:r>
              <a:rPr dirty="0"/>
              <a:t>των </a:t>
            </a:r>
            <a:r>
              <a:rPr spc="-5" dirty="0"/>
              <a:t>σημείων στον </a:t>
            </a:r>
            <a:r>
              <a:rPr dirty="0"/>
              <a:t>άξονα </a:t>
            </a:r>
            <a:r>
              <a:rPr spc="5" dirty="0"/>
              <a:t> </a:t>
            </a:r>
            <a:r>
              <a:rPr dirty="0"/>
              <a:t>των</a:t>
            </a:r>
            <a:r>
              <a:rPr spc="-15" dirty="0"/>
              <a:t> </a:t>
            </a:r>
            <a:r>
              <a:rPr dirty="0"/>
              <a:t>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366725"/>
            <a:ext cx="799909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tabLst>
                <a:tab pos="2899410" algn="l"/>
              </a:tabLst>
            </a:pPr>
            <a:r>
              <a:rPr sz="2000" spc="-5" dirty="0"/>
              <a:t>Αποτύπωση </a:t>
            </a:r>
            <a:r>
              <a:rPr sz="2000" dirty="0"/>
              <a:t>του </a:t>
            </a:r>
            <a:r>
              <a:rPr sz="2000" spc="-5" dirty="0"/>
              <a:t>σφάλματος στα διαγράμματα </a:t>
            </a:r>
            <a:r>
              <a:rPr sz="2000" dirty="0">
                <a:solidFill>
                  <a:srgbClr val="000000"/>
                </a:solidFill>
              </a:rPr>
              <a:t>Μέθοδος που χρησιμοποιήθηκε </a:t>
            </a:r>
            <a:r>
              <a:rPr sz="2000" spc="-48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παλαιότερα όταν τα διάγραμμα γίνονταν </a:t>
            </a:r>
            <a:r>
              <a:rPr sz="2000" spc="-5" dirty="0">
                <a:solidFill>
                  <a:srgbClr val="FF0000"/>
                </a:solidFill>
              </a:rPr>
              <a:t>χειρόγραφα </a:t>
            </a:r>
            <a:r>
              <a:rPr sz="2000" dirty="0">
                <a:solidFill>
                  <a:srgbClr val="000000"/>
                </a:solidFill>
              </a:rPr>
              <a:t>για τον </a:t>
            </a:r>
            <a:r>
              <a:rPr sz="2000" spc="-5" dirty="0">
                <a:solidFill>
                  <a:srgbClr val="000000"/>
                </a:solidFill>
              </a:rPr>
              <a:t>προσδιορισμό </a:t>
            </a:r>
            <a:r>
              <a:rPr sz="2000" dirty="0">
                <a:solidFill>
                  <a:srgbClr val="000000"/>
                </a:solidFill>
              </a:rPr>
              <a:t> του</a:t>
            </a:r>
            <a:r>
              <a:rPr sz="2000" spc="-5" dirty="0">
                <a:solidFill>
                  <a:srgbClr val="000000"/>
                </a:solidFill>
              </a:rPr>
              <a:t> σφάλματος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στην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κλίση	Β </a:t>
            </a:r>
            <a:r>
              <a:rPr sz="2000" spc="-5" dirty="0">
                <a:solidFill>
                  <a:srgbClr val="000000"/>
                </a:solidFill>
              </a:rPr>
              <a:t>και</a:t>
            </a:r>
            <a:r>
              <a:rPr sz="2000" dirty="0">
                <a:solidFill>
                  <a:srgbClr val="000000"/>
                </a:solidFill>
              </a:rPr>
              <a:t> την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τεταγμένη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επι </a:t>
            </a:r>
            <a:r>
              <a:rPr sz="2000" spc="-5" dirty="0">
                <a:solidFill>
                  <a:srgbClr val="000000"/>
                </a:solidFill>
              </a:rPr>
              <a:t>την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αρχη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Α.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1533139"/>
            <a:ext cx="3671984" cy="23476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21765" y="4482465"/>
            <a:ext cx="251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Μέθοδος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οριακών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κλίσεων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3302" y="1440307"/>
            <a:ext cx="3435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0,2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0,6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0,8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7955" y="1440307"/>
            <a:ext cx="469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8,3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1</a:t>
            </a:r>
            <a:r>
              <a:rPr sz="1800" spc="-15" dirty="0">
                <a:latin typeface="Arial MT"/>
                <a:cs typeface="Arial MT"/>
              </a:rPr>
              <a:t>0</a:t>
            </a:r>
            <a:r>
              <a:rPr sz="1800" dirty="0">
                <a:latin typeface="Arial MT"/>
                <a:cs typeface="Arial MT"/>
              </a:rPr>
              <a:t>,5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2356" y="1440307"/>
            <a:ext cx="12579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1800" spc="-10" dirty="0">
                <a:latin typeface="Arial MT"/>
                <a:cs typeface="Arial MT"/>
              </a:rPr>
              <a:t>1E</a:t>
            </a:r>
            <a:r>
              <a:rPr sz="1800" spc="-5" dirty="0">
                <a:latin typeface="Arial MT"/>
                <a:cs typeface="Arial MT"/>
              </a:rPr>
              <a:t>-3</a:t>
            </a:r>
            <a:r>
              <a:rPr sz="1800" dirty="0">
                <a:latin typeface="Arial MT"/>
                <a:cs typeface="Arial MT"/>
              </a:rPr>
              <a:t>	0,3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800" spc="-10" dirty="0">
                <a:latin typeface="Arial MT"/>
                <a:cs typeface="Arial MT"/>
              </a:rPr>
              <a:t>1E</a:t>
            </a:r>
            <a:r>
              <a:rPr sz="1800" spc="-5" dirty="0">
                <a:latin typeface="Arial MT"/>
                <a:cs typeface="Arial MT"/>
              </a:rPr>
              <a:t>-3</a:t>
            </a:r>
            <a:r>
              <a:rPr sz="1800" dirty="0">
                <a:latin typeface="Arial MT"/>
                <a:cs typeface="Arial MT"/>
              </a:rPr>
              <a:t>	0,3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800" spc="-10" dirty="0">
                <a:latin typeface="Arial MT"/>
                <a:cs typeface="Arial MT"/>
              </a:rPr>
              <a:t>1E</a:t>
            </a:r>
            <a:r>
              <a:rPr sz="1800" spc="-5" dirty="0">
                <a:latin typeface="Arial MT"/>
                <a:cs typeface="Arial MT"/>
              </a:rPr>
              <a:t>-3</a:t>
            </a:r>
            <a:r>
              <a:rPr sz="1800" dirty="0">
                <a:latin typeface="Arial MT"/>
                <a:cs typeface="Arial MT"/>
              </a:rPr>
              <a:t>	0,3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800" spc="-10" dirty="0">
                <a:latin typeface="Arial MT"/>
                <a:cs typeface="Arial MT"/>
              </a:rPr>
              <a:t>1E</a:t>
            </a:r>
            <a:r>
              <a:rPr sz="1800" spc="-5" dirty="0">
                <a:latin typeface="Arial MT"/>
                <a:cs typeface="Arial MT"/>
              </a:rPr>
              <a:t>-3</a:t>
            </a:r>
            <a:r>
              <a:rPr sz="1800" dirty="0">
                <a:latin typeface="Arial MT"/>
                <a:cs typeface="Arial MT"/>
              </a:rPr>
              <a:t>	0,3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2208" y="5332072"/>
            <a:ext cx="6223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latin typeface="Arial MT"/>
                <a:cs typeface="Arial MT"/>
              </a:rPr>
              <a:t>0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9553" y="5015802"/>
            <a:ext cx="6223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latin typeface="Arial MT"/>
                <a:cs typeface="Arial MT"/>
              </a:rPr>
              <a:t>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9553" y="4598815"/>
            <a:ext cx="6223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latin typeface="Arial MT"/>
                <a:cs typeface="Arial MT"/>
              </a:rPr>
              <a:t>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9553" y="4181810"/>
            <a:ext cx="6223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latin typeface="Arial MT"/>
                <a:cs typeface="Arial MT"/>
              </a:rPr>
              <a:t>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3343" y="3763659"/>
            <a:ext cx="9842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5" dirty="0">
                <a:latin typeface="Arial MT"/>
                <a:cs typeface="Arial MT"/>
              </a:rPr>
              <a:t>10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3343" y="3346654"/>
            <a:ext cx="9842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5" dirty="0">
                <a:latin typeface="Arial MT"/>
                <a:cs typeface="Arial MT"/>
              </a:rPr>
              <a:t>12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60425" y="3205645"/>
            <a:ext cx="2298065" cy="2130425"/>
            <a:chOff x="5260425" y="3205645"/>
            <a:chExt cx="2298065" cy="2130425"/>
          </a:xfrm>
        </p:grpSpPr>
        <p:sp>
          <p:nvSpPr>
            <p:cNvPr id="15" name="object 15"/>
            <p:cNvSpPr/>
            <p:nvPr/>
          </p:nvSpPr>
          <p:spPr>
            <a:xfrm>
              <a:off x="5260416" y="3205657"/>
              <a:ext cx="398145" cy="2130425"/>
            </a:xfrm>
            <a:custGeom>
              <a:avLst/>
              <a:gdLst/>
              <a:ahLst/>
              <a:cxnLst/>
              <a:rect l="l" t="t" r="r" b="b"/>
              <a:pathLst>
                <a:path w="398145" h="2130425">
                  <a:moveTo>
                    <a:pt x="397802" y="2086152"/>
                  </a:moveTo>
                  <a:lnTo>
                    <a:pt x="35750" y="2086152"/>
                  </a:lnTo>
                  <a:lnTo>
                    <a:pt x="35750" y="4114"/>
                  </a:lnTo>
                  <a:lnTo>
                    <a:pt x="32410" y="4114"/>
                  </a:lnTo>
                  <a:lnTo>
                    <a:pt x="32410" y="0"/>
                  </a:lnTo>
                  <a:lnTo>
                    <a:pt x="16205" y="0"/>
                  </a:lnTo>
                  <a:lnTo>
                    <a:pt x="16205" y="8216"/>
                  </a:lnTo>
                  <a:lnTo>
                    <a:pt x="29070" y="8216"/>
                  </a:lnTo>
                  <a:lnTo>
                    <a:pt x="29070" y="208495"/>
                  </a:lnTo>
                  <a:lnTo>
                    <a:pt x="0" y="208495"/>
                  </a:lnTo>
                  <a:lnTo>
                    <a:pt x="0" y="216725"/>
                  </a:lnTo>
                  <a:lnTo>
                    <a:pt x="29070" y="216725"/>
                  </a:lnTo>
                  <a:lnTo>
                    <a:pt x="29070" y="417004"/>
                  </a:lnTo>
                  <a:lnTo>
                    <a:pt x="16205" y="417004"/>
                  </a:lnTo>
                  <a:lnTo>
                    <a:pt x="16205" y="425221"/>
                  </a:lnTo>
                  <a:lnTo>
                    <a:pt x="29070" y="425221"/>
                  </a:lnTo>
                  <a:lnTo>
                    <a:pt x="29070" y="625487"/>
                  </a:lnTo>
                  <a:lnTo>
                    <a:pt x="0" y="625487"/>
                  </a:lnTo>
                  <a:lnTo>
                    <a:pt x="0" y="633717"/>
                  </a:lnTo>
                  <a:lnTo>
                    <a:pt x="29070" y="633717"/>
                  </a:lnTo>
                  <a:lnTo>
                    <a:pt x="29070" y="833983"/>
                  </a:lnTo>
                  <a:lnTo>
                    <a:pt x="16205" y="833983"/>
                  </a:lnTo>
                  <a:lnTo>
                    <a:pt x="16205" y="842213"/>
                  </a:lnTo>
                  <a:lnTo>
                    <a:pt x="29070" y="842213"/>
                  </a:lnTo>
                  <a:lnTo>
                    <a:pt x="29070" y="1043647"/>
                  </a:lnTo>
                  <a:lnTo>
                    <a:pt x="0" y="1043647"/>
                  </a:lnTo>
                  <a:lnTo>
                    <a:pt x="0" y="1051877"/>
                  </a:lnTo>
                  <a:lnTo>
                    <a:pt x="29070" y="1051877"/>
                  </a:lnTo>
                  <a:lnTo>
                    <a:pt x="29070" y="1252156"/>
                  </a:lnTo>
                  <a:lnTo>
                    <a:pt x="16205" y="1252156"/>
                  </a:lnTo>
                  <a:lnTo>
                    <a:pt x="16205" y="1260386"/>
                  </a:lnTo>
                  <a:lnTo>
                    <a:pt x="29070" y="1260386"/>
                  </a:lnTo>
                  <a:lnTo>
                    <a:pt x="29070" y="1460652"/>
                  </a:lnTo>
                  <a:lnTo>
                    <a:pt x="0" y="1460652"/>
                  </a:lnTo>
                  <a:lnTo>
                    <a:pt x="0" y="1468882"/>
                  </a:lnTo>
                  <a:lnTo>
                    <a:pt x="29070" y="1468882"/>
                  </a:lnTo>
                  <a:lnTo>
                    <a:pt x="29070" y="1669148"/>
                  </a:lnTo>
                  <a:lnTo>
                    <a:pt x="16205" y="1669148"/>
                  </a:lnTo>
                  <a:lnTo>
                    <a:pt x="16205" y="1677365"/>
                  </a:lnTo>
                  <a:lnTo>
                    <a:pt x="29070" y="1677365"/>
                  </a:lnTo>
                  <a:lnTo>
                    <a:pt x="29070" y="1877644"/>
                  </a:lnTo>
                  <a:lnTo>
                    <a:pt x="0" y="1877644"/>
                  </a:lnTo>
                  <a:lnTo>
                    <a:pt x="0" y="1885873"/>
                  </a:lnTo>
                  <a:lnTo>
                    <a:pt x="29070" y="1885873"/>
                  </a:lnTo>
                  <a:lnTo>
                    <a:pt x="29070" y="2086152"/>
                  </a:lnTo>
                  <a:lnTo>
                    <a:pt x="16205" y="2086152"/>
                  </a:lnTo>
                  <a:lnTo>
                    <a:pt x="16205" y="2094369"/>
                  </a:lnTo>
                  <a:lnTo>
                    <a:pt x="29070" y="2094369"/>
                  </a:lnTo>
                  <a:lnTo>
                    <a:pt x="29070" y="2110155"/>
                  </a:lnTo>
                  <a:lnTo>
                    <a:pt x="35750" y="2110155"/>
                  </a:lnTo>
                  <a:lnTo>
                    <a:pt x="35750" y="2094369"/>
                  </a:lnTo>
                  <a:lnTo>
                    <a:pt x="256895" y="2094369"/>
                  </a:lnTo>
                  <a:lnTo>
                    <a:pt x="256895" y="2130069"/>
                  </a:lnTo>
                  <a:lnTo>
                    <a:pt x="263563" y="2130069"/>
                  </a:lnTo>
                  <a:lnTo>
                    <a:pt x="263563" y="2094369"/>
                  </a:lnTo>
                  <a:lnTo>
                    <a:pt x="385292" y="2094369"/>
                  </a:lnTo>
                  <a:lnTo>
                    <a:pt x="397802" y="20861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03502" y="5066327"/>
              <a:ext cx="33655" cy="41275"/>
            </a:xfrm>
            <a:custGeom>
              <a:avLst/>
              <a:gdLst/>
              <a:ahLst/>
              <a:cxnLst/>
              <a:rect l="l" t="t" r="r" b="b"/>
              <a:pathLst>
                <a:path w="33654" h="41275">
                  <a:moveTo>
                    <a:pt x="33357" y="0"/>
                  </a:moveTo>
                  <a:lnTo>
                    <a:pt x="0" y="0"/>
                  </a:lnTo>
                  <a:lnTo>
                    <a:pt x="0" y="40979"/>
                  </a:lnTo>
                  <a:lnTo>
                    <a:pt x="33357" y="40979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3494" y="5022380"/>
              <a:ext cx="34925" cy="128905"/>
            </a:xfrm>
            <a:custGeom>
              <a:avLst/>
              <a:gdLst/>
              <a:ahLst/>
              <a:cxnLst/>
              <a:rect l="l" t="t" r="r" b="b"/>
              <a:pathLst>
                <a:path w="34925" h="128904">
                  <a:moveTo>
                    <a:pt x="16675" y="45135"/>
                  </a:moveTo>
                  <a:lnTo>
                    <a:pt x="13817" y="45135"/>
                  </a:lnTo>
                  <a:lnTo>
                    <a:pt x="13817" y="63271"/>
                  </a:lnTo>
                  <a:lnTo>
                    <a:pt x="0" y="63271"/>
                  </a:lnTo>
                  <a:lnTo>
                    <a:pt x="0" y="66802"/>
                  </a:lnTo>
                  <a:lnTo>
                    <a:pt x="13817" y="66802"/>
                  </a:lnTo>
                  <a:lnTo>
                    <a:pt x="13817" y="84937"/>
                  </a:lnTo>
                  <a:lnTo>
                    <a:pt x="16675" y="84937"/>
                  </a:lnTo>
                  <a:lnTo>
                    <a:pt x="16675" y="45135"/>
                  </a:lnTo>
                  <a:close/>
                </a:path>
                <a:path w="34925" h="128904">
                  <a:moveTo>
                    <a:pt x="33350" y="125374"/>
                  </a:moveTo>
                  <a:lnTo>
                    <a:pt x="18580" y="125374"/>
                  </a:lnTo>
                  <a:lnTo>
                    <a:pt x="18580" y="86118"/>
                  </a:lnTo>
                  <a:lnTo>
                    <a:pt x="15722" y="86118"/>
                  </a:lnTo>
                  <a:lnTo>
                    <a:pt x="15722" y="125374"/>
                  </a:lnTo>
                  <a:lnTo>
                    <a:pt x="939" y="125374"/>
                  </a:lnTo>
                  <a:lnTo>
                    <a:pt x="939" y="128905"/>
                  </a:lnTo>
                  <a:lnTo>
                    <a:pt x="33350" y="128905"/>
                  </a:lnTo>
                  <a:lnTo>
                    <a:pt x="33350" y="125374"/>
                  </a:lnTo>
                  <a:close/>
                </a:path>
                <a:path w="34925" h="128904">
                  <a:moveTo>
                    <a:pt x="33350" y="0"/>
                  </a:moveTo>
                  <a:lnTo>
                    <a:pt x="939" y="0"/>
                  </a:lnTo>
                  <a:lnTo>
                    <a:pt x="939" y="3530"/>
                  </a:lnTo>
                  <a:lnTo>
                    <a:pt x="15722" y="3530"/>
                  </a:lnTo>
                  <a:lnTo>
                    <a:pt x="15722" y="43954"/>
                  </a:lnTo>
                  <a:lnTo>
                    <a:pt x="18580" y="43954"/>
                  </a:lnTo>
                  <a:lnTo>
                    <a:pt x="18580" y="3530"/>
                  </a:lnTo>
                  <a:lnTo>
                    <a:pt x="33350" y="3530"/>
                  </a:lnTo>
                  <a:lnTo>
                    <a:pt x="33350" y="0"/>
                  </a:lnTo>
                  <a:close/>
                </a:path>
                <a:path w="34925" h="128904">
                  <a:moveTo>
                    <a:pt x="34315" y="63271"/>
                  </a:moveTo>
                  <a:lnTo>
                    <a:pt x="21437" y="63271"/>
                  </a:lnTo>
                  <a:lnTo>
                    <a:pt x="21437" y="45135"/>
                  </a:lnTo>
                  <a:lnTo>
                    <a:pt x="18580" y="45135"/>
                  </a:lnTo>
                  <a:lnTo>
                    <a:pt x="18580" y="84937"/>
                  </a:lnTo>
                  <a:lnTo>
                    <a:pt x="21437" y="84937"/>
                  </a:lnTo>
                  <a:lnTo>
                    <a:pt x="21437" y="66802"/>
                  </a:lnTo>
                  <a:lnTo>
                    <a:pt x="34315" y="66802"/>
                  </a:lnTo>
                  <a:lnTo>
                    <a:pt x="34315" y="63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16751" y="4169076"/>
              <a:ext cx="33655" cy="41275"/>
            </a:xfrm>
            <a:custGeom>
              <a:avLst/>
              <a:gdLst/>
              <a:ahLst/>
              <a:cxnLst/>
              <a:rect l="l" t="t" r="r" b="b"/>
              <a:pathLst>
                <a:path w="33654" h="41275">
                  <a:moveTo>
                    <a:pt x="33357" y="0"/>
                  </a:moveTo>
                  <a:lnTo>
                    <a:pt x="0" y="0"/>
                  </a:lnTo>
                  <a:lnTo>
                    <a:pt x="0" y="41023"/>
                  </a:lnTo>
                  <a:lnTo>
                    <a:pt x="33357" y="41023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6751" y="4126344"/>
              <a:ext cx="34925" cy="128905"/>
            </a:xfrm>
            <a:custGeom>
              <a:avLst/>
              <a:gdLst/>
              <a:ahLst/>
              <a:cxnLst/>
              <a:rect l="l" t="t" r="r" b="b"/>
              <a:pathLst>
                <a:path w="34925" h="128904">
                  <a:moveTo>
                    <a:pt x="15709" y="43916"/>
                  </a:moveTo>
                  <a:lnTo>
                    <a:pt x="12852" y="43916"/>
                  </a:lnTo>
                  <a:lnTo>
                    <a:pt x="12852" y="62052"/>
                  </a:lnTo>
                  <a:lnTo>
                    <a:pt x="0" y="62052"/>
                  </a:lnTo>
                  <a:lnTo>
                    <a:pt x="0" y="65570"/>
                  </a:lnTo>
                  <a:lnTo>
                    <a:pt x="12852" y="65570"/>
                  </a:lnTo>
                  <a:lnTo>
                    <a:pt x="12852" y="83756"/>
                  </a:lnTo>
                  <a:lnTo>
                    <a:pt x="15709" y="83756"/>
                  </a:lnTo>
                  <a:lnTo>
                    <a:pt x="15709" y="43916"/>
                  </a:lnTo>
                  <a:close/>
                </a:path>
                <a:path w="34925" h="128904">
                  <a:moveTo>
                    <a:pt x="33350" y="125310"/>
                  </a:moveTo>
                  <a:lnTo>
                    <a:pt x="18567" y="125310"/>
                  </a:lnTo>
                  <a:lnTo>
                    <a:pt x="18567" y="84924"/>
                  </a:lnTo>
                  <a:lnTo>
                    <a:pt x="15709" y="84924"/>
                  </a:lnTo>
                  <a:lnTo>
                    <a:pt x="15709" y="125310"/>
                  </a:lnTo>
                  <a:lnTo>
                    <a:pt x="939" y="125310"/>
                  </a:lnTo>
                  <a:lnTo>
                    <a:pt x="939" y="128841"/>
                  </a:lnTo>
                  <a:lnTo>
                    <a:pt x="33350" y="128841"/>
                  </a:lnTo>
                  <a:lnTo>
                    <a:pt x="33350" y="125310"/>
                  </a:lnTo>
                  <a:close/>
                </a:path>
                <a:path w="34925" h="128904">
                  <a:moveTo>
                    <a:pt x="33350" y="0"/>
                  </a:moveTo>
                  <a:lnTo>
                    <a:pt x="939" y="0"/>
                  </a:lnTo>
                  <a:lnTo>
                    <a:pt x="939" y="3517"/>
                  </a:lnTo>
                  <a:lnTo>
                    <a:pt x="15709" y="3517"/>
                  </a:lnTo>
                  <a:lnTo>
                    <a:pt x="15709" y="42735"/>
                  </a:lnTo>
                  <a:lnTo>
                    <a:pt x="18567" y="42735"/>
                  </a:lnTo>
                  <a:lnTo>
                    <a:pt x="18567" y="3517"/>
                  </a:lnTo>
                  <a:lnTo>
                    <a:pt x="33350" y="3517"/>
                  </a:lnTo>
                  <a:lnTo>
                    <a:pt x="33350" y="0"/>
                  </a:lnTo>
                  <a:close/>
                </a:path>
                <a:path w="34925" h="128904">
                  <a:moveTo>
                    <a:pt x="34302" y="62052"/>
                  </a:moveTo>
                  <a:lnTo>
                    <a:pt x="20485" y="62052"/>
                  </a:lnTo>
                  <a:lnTo>
                    <a:pt x="20485" y="43916"/>
                  </a:lnTo>
                  <a:lnTo>
                    <a:pt x="17627" y="43916"/>
                  </a:lnTo>
                  <a:lnTo>
                    <a:pt x="17627" y="83756"/>
                  </a:lnTo>
                  <a:lnTo>
                    <a:pt x="20485" y="83756"/>
                  </a:lnTo>
                  <a:lnTo>
                    <a:pt x="20485" y="65570"/>
                  </a:lnTo>
                  <a:lnTo>
                    <a:pt x="34302" y="65570"/>
                  </a:lnTo>
                  <a:lnTo>
                    <a:pt x="34302" y="62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72426" y="3709924"/>
              <a:ext cx="33655" cy="41275"/>
            </a:xfrm>
            <a:custGeom>
              <a:avLst/>
              <a:gdLst/>
              <a:ahLst/>
              <a:cxnLst/>
              <a:rect l="l" t="t" r="r" b="b"/>
              <a:pathLst>
                <a:path w="33654" h="41275">
                  <a:moveTo>
                    <a:pt x="33357" y="0"/>
                  </a:moveTo>
                  <a:lnTo>
                    <a:pt x="0" y="0"/>
                  </a:lnTo>
                  <a:lnTo>
                    <a:pt x="0" y="40979"/>
                  </a:lnTo>
                  <a:lnTo>
                    <a:pt x="33357" y="40979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72414" y="3667150"/>
              <a:ext cx="34925" cy="128905"/>
            </a:xfrm>
            <a:custGeom>
              <a:avLst/>
              <a:gdLst/>
              <a:ahLst/>
              <a:cxnLst/>
              <a:rect l="l" t="t" r="r" b="b"/>
              <a:pathLst>
                <a:path w="34925" h="128904">
                  <a:moveTo>
                    <a:pt x="16687" y="43954"/>
                  </a:moveTo>
                  <a:lnTo>
                    <a:pt x="13817" y="43954"/>
                  </a:lnTo>
                  <a:lnTo>
                    <a:pt x="13817" y="62103"/>
                  </a:lnTo>
                  <a:lnTo>
                    <a:pt x="0" y="62103"/>
                  </a:lnTo>
                  <a:lnTo>
                    <a:pt x="0" y="65620"/>
                  </a:lnTo>
                  <a:lnTo>
                    <a:pt x="13817" y="65620"/>
                  </a:lnTo>
                  <a:lnTo>
                    <a:pt x="13817" y="83756"/>
                  </a:lnTo>
                  <a:lnTo>
                    <a:pt x="16687" y="83756"/>
                  </a:lnTo>
                  <a:lnTo>
                    <a:pt x="16687" y="43954"/>
                  </a:lnTo>
                  <a:close/>
                </a:path>
                <a:path w="34925" h="128904">
                  <a:moveTo>
                    <a:pt x="33362" y="125374"/>
                  </a:moveTo>
                  <a:lnTo>
                    <a:pt x="18580" y="125374"/>
                  </a:lnTo>
                  <a:lnTo>
                    <a:pt x="18580" y="84937"/>
                  </a:lnTo>
                  <a:lnTo>
                    <a:pt x="15722" y="84937"/>
                  </a:lnTo>
                  <a:lnTo>
                    <a:pt x="15722" y="125374"/>
                  </a:lnTo>
                  <a:lnTo>
                    <a:pt x="952" y="125374"/>
                  </a:lnTo>
                  <a:lnTo>
                    <a:pt x="952" y="128892"/>
                  </a:lnTo>
                  <a:lnTo>
                    <a:pt x="33362" y="128892"/>
                  </a:lnTo>
                  <a:lnTo>
                    <a:pt x="33362" y="125374"/>
                  </a:lnTo>
                  <a:close/>
                </a:path>
                <a:path w="34925" h="128904">
                  <a:moveTo>
                    <a:pt x="33362" y="0"/>
                  </a:moveTo>
                  <a:lnTo>
                    <a:pt x="952" y="0"/>
                  </a:lnTo>
                  <a:lnTo>
                    <a:pt x="952" y="3517"/>
                  </a:lnTo>
                  <a:lnTo>
                    <a:pt x="15722" y="3517"/>
                  </a:lnTo>
                  <a:lnTo>
                    <a:pt x="15722" y="42786"/>
                  </a:lnTo>
                  <a:lnTo>
                    <a:pt x="18580" y="42786"/>
                  </a:lnTo>
                  <a:lnTo>
                    <a:pt x="18580" y="3517"/>
                  </a:lnTo>
                  <a:lnTo>
                    <a:pt x="33362" y="3517"/>
                  </a:lnTo>
                  <a:lnTo>
                    <a:pt x="33362" y="0"/>
                  </a:lnTo>
                  <a:close/>
                </a:path>
                <a:path w="34925" h="128904">
                  <a:moveTo>
                    <a:pt x="34315" y="62103"/>
                  </a:moveTo>
                  <a:lnTo>
                    <a:pt x="20497" y="62103"/>
                  </a:lnTo>
                  <a:lnTo>
                    <a:pt x="20497" y="43954"/>
                  </a:lnTo>
                  <a:lnTo>
                    <a:pt x="17640" y="43954"/>
                  </a:lnTo>
                  <a:lnTo>
                    <a:pt x="17640" y="83756"/>
                  </a:lnTo>
                  <a:lnTo>
                    <a:pt x="20497" y="83756"/>
                  </a:lnTo>
                  <a:lnTo>
                    <a:pt x="20497" y="65620"/>
                  </a:lnTo>
                  <a:lnTo>
                    <a:pt x="34315" y="65620"/>
                  </a:lnTo>
                  <a:lnTo>
                    <a:pt x="34315" y="62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29044" y="3397179"/>
              <a:ext cx="33655" cy="41275"/>
            </a:xfrm>
            <a:custGeom>
              <a:avLst/>
              <a:gdLst/>
              <a:ahLst/>
              <a:cxnLst/>
              <a:rect l="l" t="t" r="r" b="b"/>
              <a:pathLst>
                <a:path w="33654" h="41275">
                  <a:moveTo>
                    <a:pt x="33357" y="0"/>
                  </a:moveTo>
                  <a:lnTo>
                    <a:pt x="0" y="0"/>
                  </a:lnTo>
                  <a:lnTo>
                    <a:pt x="0" y="40979"/>
                  </a:lnTo>
                  <a:lnTo>
                    <a:pt x="33357" y="40979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29043" y="3354400"/>
              <a:ext cx="34925" cy="128905"/>
            </a:xfrm>
            <a:custGeom>
              <a:avLst/>
              <a:gdLst/>
              <a:ahLst/>
              <a:cxnLst/>
              <a:rect l="l" t="t" r="r" b="b"/>
              <a:pathLst>
                <a:path w="34925" h="128904">
                  <a:moveTo>
                    <a:pt x="15722" y="43954"/>
                  </a:moveTo>
                  <a:lnTo>
                    <a:pt x="12865" y="43954"/>
                  </a:lnTo>
                  <a:lnTo>
                    <a:pt x="12865" y="62103"/>
                  </a:lnTo>
                  <a:lnTo>
                    <a:pt x="0" y="62103"/>
                  </a:lnTo>
                  <a:lnTo>
                    <a:pt x="0" y="65633"/>
                  </a:lnTo>
                  <a:lnTo>
                    <a:pt x="12865" y="65633"/>
                  </a:lnTo>
                  <a:lnTo>
                    <a:pt x="12865" y="83769"/>
                  </a:lnTo>
                  <a:lnTo>
                    <a:pt x="15722" y="83769"/>
                  </a:lnTo>
                  <a:lnTo>
                    <a:pt x="15722" y="43954"/>
                  </a:lnTo>
                  <a:close/>
                </a:path>
                <a:path w="34925" h="128904">
                  <a:moveTo>
                    <a:pt x="33362" y="125374"/>
                  </a:moveTo>
                  <a:lnTo>
                    <a:pt x="18580" y="125374"/>
                  </a:lnTo>
                  <a:lnTo>
                    <a:pt x="18580" y="84950"/>
                  </a:lnTo>
                  <a:lnTo>
                    <a:pt x="15722" y="84950"/>
                  </a:lnTo>
                  <a:lnTo>
                    <a:pt x="15722" y="125374"/>
                  </a:lnTo>
                  <a:lnTo>
                    <a:pt x="952" y="125374"/>
                  </a:lnTo>
                  <a:lnTo>
                    <a:pt x="952" y="128905"/>
                  </a:lnTo>
                  <a:lnTo>
                    <a:pt x="33362" y="128905"/>
                  </a:lnTo>
                  <a:lnTo>
                    <a:pt x="33362" y="125374"/>
                  </a:lnTo>
                  <a:close/>
                </a:path>
                <a:path w="34925" h="128904">
                  <a:moveTo>
                    <a:pt x="33362" y="0"/>
                  </a:moveTo>
                  <a:lnTo>
                    <a:pt x="952" y="0"/>
                  </a:lnTo>
                  <a:lnTo>
                    <a:pt x="952" y="3530"/>
                  </a:lnTo>
                  <a:lnTo>
                    <a:pt x="15722" y="3530"/>
                  </a:lnTo>
                  <a:lnTo>
                    <a:pt x="15722" y="42786"/>
                  </a:lnTo>
                  <a:lnTo>
                    <a:pt x="18580" y="42786"/>
                  </a:lnTo>
                  <a:lnTo>
                    <a:pt x="18580" y="3530"/>
                  </a:lnTo>
                  <a:lnTo>
                    <a:pt x="33362" y="3530"/>
                  </a:lnTo>
                  <a:lnTo>
                    <a:pt x="33362" y="0"/>
                  </a:lnTo>
                  <a:close/>
                </a:path>
                <a:path w="34925" h="128904">
                  <a:moveTo>
                    <a:pt x="34302" y="62103"/>
                  </a:moveTo>
                  <a:lnTo>
                    <a:pt x="20485" y="62103"/>
                  </a:lnTo>
                  <a:lnTo>
                    <a:pt x="20485" y="43954"/>
                  </a:lnTo>
                  <a:lnTo>
                    <a:pt x="17627" y="43954"/>
                  </a:lnTo>
                  <a:lnTo>
                    <a:pt x="17627" y="83769"/>
                  </a:lnTo>
                  <a:lnTo>
                    <a:pt x="20485" y="83769"/>
                  </a:lnTo>
                  <a:lnTo>
                    <a:pt x="20485" y="65633"/>
                  </a:lnTo>
                  <a:lnTo>
                    <a:pt x="34302" y="65633"/>
                  </a:lnTo>
                  <a:lnTo>
                    <a:pt x="34302" y="62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38588" y="3209759"/>
              <a:ext cx="2173605" cy="2021839"/>
            </a:xfrm>
            <a:custGeom>
              <a:avLst/>
              <a:gdLst/>
              <a:ahLst/>
              <a:cxnLst/>
              <a:rect l="l" t="t" r="r" b="b"/>
              <a:pathLst>
                <a:path w="2173604" h="2021839">
                  <a:moveTo>
                    <a:pt x="0" y="2021704"/>
                  </a:moveTo>
                  <a:lnTo>
                    <a:pt x="115344" y="1913955"/>
                  </a:lnTo>
                  <a:lnTo>
                    <a:pt x="230702" y="1807351"/>
                  </a:lnTo>
                  <a:lnTo>
                    <a:pt x="346032" y="1699601"/>
                  </a:lnTo>
                  <a:lnTo>
                    <a:pt x="460433" y="1592997"/>
                  </a:lnTo>
                  <a:lnTo>
                    <a:pt x="575791" y="1485248"/>
                  </a:lnTo>
                  <a:lnTo>
                    <a:pt x="691149" y="1378661"/>
                  </a:lnTo>
                  <a:lnTo>
                    <a:pt x="806465" y="1270894"/>
                  </a:lnTo>
                  <a:lnTo>
                    <a:pt x="921823" y="1164308"/>
                  </a:lnTo>
                  <a:lnTo>
                    <a:pt x="1037181" y="1056541"/>
                  </a:lnTo>
                  <a:lnTo>
                    <a:pt x="1152540" y="949954"/>
                  </a:lnTo>
                  <a:lnTo>
                    <a:pt x="1267855" y="842187"/>
                  </a:lnTo>
                  <a:lnTo>
                    <a:pt x="1383213" y="735601"/>
                  </a:lnTo>
                  <a:lnTo>
                    <a:pt x="1498572" y="627833"/>
                  </a:lnTo>
                  <a:lnTo>
                    <a:pt x="1613887" y="521247"/>
                  </a:lnTo>
                  <a:lnTo>
                    <a:pt x="1729246" y="413480"/>
                  </a:lnTo>
                  <a:lnTo>
                    <a:pt x="1843647" y="305730"/>
                  </a:lnTo>
                  <a:lnTo>
                    <a:pt x="1959005" y="199126"/>
                  </a:lnTo>
                  <a:lnTo>
                    <a:pt x="2074335" y="91377"/>
                  </a:lnTo>
                  <a:lnTo>
                    <a:pt x="2173204" y="0"/>
                  </a:lnTo>
                </a:path>
              </a:pathLst>
            </a:custGeom>
            <a:ln w="32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2833" y="3209759"/>
              <a:ext cx="2263775" cy="2087880"/>
            </a:xfrm>
            <a:custGeom>
              <a:avLst/>
              <a:gdLst/>
              <a:ahLst/>
              <a:cxnLst/>
              <a:rect l="l" t="t" r="r" b="b"/>
              <a:pathLst>
                <a:path w="2263775" h="2087879">
                  <a:moveTo>
                    <a:pt x="0" y="1999463"/>
                  </a:moveTo>
                  <a:lnTo>
                    <a:pt x="22876" y="1979549"/>
                  </a:lnTo>
                  <a:lnTo>
                    <a:pt x="45754" y="1958489"/>
                  </a:lnTo>
                  <a:lnTo>
                    <a:pt x="69574" y="1938575"/>
                  </a:lnTo>
                  <a:lnTo>
                    <a:pt x="92452" y="1918625"/>
                  </a:lnTo>
                  <a:lnTo>
                    <a:pt x="115357" y="1897547"/>
                  </a:lnTo>
                  <a:lnTo>
                    <a:pt x="138235" y="1877650"/>
                  </a:lnTo>
                  <a:lnTo>
                    <a:pt x="161098" y="1857754"/>
                  </a:lnTo>
                  <a:lnTo>
                    <a:pt x="183975" y="1836676"/>
                  </a:lnTo>
                  <a:lnTo>
                    <a:pt x="207810" y="1816726"/>
                  </a:lnTo>
                  <a:lnTo>
                    <a:pt x="230673" y="1795649"/>
                  </a:lnTo>
                  <a:lnTo>
                    <a:pt x="253593" y="1775734"/>
                  </a:lnTo>
                  <a:lnTo>
                    <a:pt x="276456" y="1755837"/>
                  </a:lnTo>
                  <a:lnTo>
                    <a:pt x="299334" y="1734760"/>
                  </a:lnTo>
                  <a:lnTo>
                    <a:pt x="322211" y="1714810"/>
                  </a:lnTo>
                  <a:lnTo>
                    <a:pt x="346031" y="1693733"/>
                  </a:lnTo>
                  <a:lnTo>
                    <a:pt x="368909" y="1673836"/>
                  </a:lnTo>
                  <a:lnTo>
                    <a:pt x="391786" y="1653939"/>
                  </a:lnTo>
                  <a:lnTo>
                    <a:pt x="414692" y="1632861"/>
                  </a:lnTo>
                  <a:lnTo>
                    <a:pt x="437569" y="1612947"/>
                  </a:lnTo>
                  <a:lnTo>
                    <a:pt x="460432" y="1592997"/>
                  </a:lnTo>
                  <a:lnTo>
                    <a:pt x="484267" y="1571937"/>
                  </a:lnTo>
                  <a:lnTo>
                    <a:pt x="507144" y="1552023"/>
                  </a:lnTo>
                  <a:lnTo>
                    <a:pt x="530007" y="1530945"/>
                  </a:lnTo>
                  <a:lnTo>
                    <a:pt x="552885" y="1511048"/>
                  </a:lnTo>
                  <a:lnTo>
                    <a:pt x="575791" y="1491099"/>
                  </a:lnTo>
                  <a:lnTo>
                    <a:pt x="598668" y="1470021"/>
                  </a:lnTo>
                  <a:lnTo>
                    <a:pt x="622488" y="1450124"/>
                  </a:lnTo>
                  <a:lnTo>
                    <a:pt x="645366" y="1429047"/>
                  </a:lnTo>
                  <a:lnTo>
                    <a:pt x="668243" y="1409132"/>
                  </a:lnTo>
                  <a:lnTo>
                    <a:pt x="691120" y="1389182"/>
                  </a:lnTo>
                  <a:lnTo>
                    <a:pt x="713983" y="1368122"/>
                  </a:lnTo>
                  <a:lnTo>
                    <a:pt x="736904" y="1348208"/>
                  </a:lnTo>
                  <a:lnTo>
                    <a:pt x="760724" y="1328311"/>
                  </a:lnTo>
                  <a:lnTo>
                    <a:pt x="783601" y="1307234"/>
                  </a:lnTo>
                  <a:lnTo>
                    <a:pt x="806479" y="1287284"/>
                  </a:lnTo>
                  <a:lnTo>
                    <a:pt x="829342" y="1266206"/>
                  </a:lnTo>
                  <a:lnTo>
                    <a:pt x="852219" y="1246309"/>
                  </a:lnTo>
                  <a:lnTo>
                    <a:pt x="876039" y="1226395"/>
                  </a:lnTo>
                  <a:lnTo>
                    <a:pt x="898960" y="1205317"/>
                  </a:lnTo>
                  <a:lnTo>
                    <a:pt x="921823" y="1185368"/>
                  </a:lnTo>
                  <a:lnTo>
                    <a:pt x="944700" y="1164308"/>
                  </a:lnTo>
                  <a:lnTo>
                    <a:pt x="967577" y="1144393"/>
                  </a:lnTo>
                  <a:lnTo>
                    <a:pt x="990455" y="1124496"/>
                  </a:lnTo>
                  <a:lnTo>
                    <a:pt x="1014275" y="1103419"/>
                  </a:lnTo>
                  <a:lnTo>
                    <a:pt x="1037152" y="1083469"/>
                  </a:lnTo>
                  <a:lnTo>
                    <a:pt x="1060058" y="1063572"/>
                  </a:lnTo>
                  <a:lnTo>
                    <a:pt x="1082936" y="1042495"/>
                  </a:lnTo>
                  <a:lnTo>
                    <a:pt x="1105813" y="1022580"/>
                  </a:lnTo>
                  <a:lnTo>
                    <a:pt x="1128676" y="1001503"/>
                  </a:lnTo>
                  <a:lnTo>
                    <a:pt x="1152511" y="981571"/>
                  </a:lnTo>
                  <a:lnTo>
                    <a:pt x="1175374" y="961656"/>
                  </a:lnTo>
                  <a:lnTo>
                    <a:pt x="1198294" y="940579"/>
                  </a:lnTo>
                  <a:lnTo>
                    <a:pt x="1221157" y="920682"/>
                  </a:lnTo>
                  <a:lnTo>
                    <a:pt x="1244034" y="899604"/>
                  </a:lnTo>
                  <a:lnTo>
                    <a:pt x="1266912" y="879654"/>
                  </a:lnTo>
                  <a:lnTo>
                    <a:pt x="1290732" y="859758"/>
                  </a:lnTo>
                  <a:lnTo>
                    <a:pt x="1313609" y="838680"/>
                  </a:lnTo>
                  <a:lnTo>
                    <a:pt x="1336487" y="818766"/>
                  </a:lnTo>
                  <a:lnTo>
                    <a:pt x="1359393" y="798869"/>
                  </a:lnTo>
                  <a:lnTo>
                    <a:pt x="1382270" y="777756"/>
                  </a:lnTo>
                  <a:lnTo>
                    <a:pt x="1405147" y="757841"/>
                  </a:lnTo>
                  <a:lnTo>
                    <a:pt x="1428968" y="736764"/>
                  </a:lnTo>
                  <a:lnTo>
                    <a:pt x="1451845" y="716867"/>
                  </a:lnTo>
                  <a:lnTo>
                    <a:pt x="1474708" y="696953"/>
                  </a:lnTo>
                  <a:lnTo>
                    <a:pt x="1497585" y="675893"/>
                  </a:lnTo>
                  <a:lnTo>
                    <a:pt x="1520491" y="655943"/>
                  </a:lnTo>
                  <a:lnTo>
                    <a:pt x="1544326" y="636028"/>
                  </a:lnTo>
                  <a:lnTo>
                    <a:pt x="1567203" y="614951"/>
                  </a:lnTo>
                  <a:lnTo>
                    <a:pt x="1590066" y="595054"/>
                  </a:lnTo>
                  <a:lnTo>
                    <a:pt x="1612944" y="573976"/>
                  </a:lnTo>
                  <a:lnTo>
                    <a:pt x="1635821" y="554027"/>
                  </a:lnTo>
                  <a:lnTo>
                    <a:pt x="1658698" y="534130"/>
                  </a:lnTo>
                  <a:lnTo>
                    <a:pt x="1682547" y="513052"/>
                  </a:lnTo>
                  <a:lnTo>
                    <a:pt x="1705425" y="493138"/>
                  </a:lnTo>
                  <a:lnTo>
                    <a:pt x="1728302" y="472078"/>
                  </a:lnTo>
                  <a:lnTo>
                    <a:pt x="1751179" y="452128"/>
                  </a:lnTo>
                  <a:lnTo>
                    <a:pt x="1774043" y="432214"/>
                  </a:lnTo>
                  <a:lnTo>
                    <a:pt x="1796920" y="411136"/>
                  </a:lnTo>
                  <a:lnTo>
                    <a:pt x="1820755" y="391239"/>
                  </a:lnTo>
                  <a:lnTo>
                    <a:pt x="1843660" y="371342"/>
                  </a:lnTo>
                  <a:lnTo>
                    <a:pt x="1866538" y="350212"/>
                  </a:lnTo>
                  <a:lnTo>
                    <a:pt x="1889401" y="330315"/>
                  </a:lnTo>
                  <a:lnTo>
                    <a:pt x="1912278" y="309238"/>
                  </a:lnTo>
                  <a:lnTo>
                    <a:pt x="1935156" y="289323"/>
                  </a:lnTo>
                  <a:lnTo>
                    <a:pt x="1958976" y="269426"/>
                  </a:lnTo>
                  <a:lnTo>
                    <a:pt x="1981853" y="248313"/>
                  </a:lnTo>
                  <a:lnTo>
                    <a:pt x="2004759" y="228399"/>
                  </a:lnTo>
                  <a:lnTo>
                    <a:pt x="2027637" y="207321"/>
                  </a:lnTo>
                  <a:lnTo>
                    <a:pt x="2050514" y="187425"/>
                  </a:lnTo>
                  <a:lnTo>
                    <a:pt x="2073377" y="167528"/>
                  </a:lnTo>
                  <a:lnTo>
                    <a:pt x="2097212" y="146397"/>
                  </a:lnTo>
                  <a:lnTo>
                    <a:pt x="2120089" y="126500"/>
                  </a:lnTo>
                  <a:lnTo>
                    <a:pt x="2142995" y="106586"/>
                  </a:lnTo>
                  <a:lnTo>
                    <a:pt x="2165872" y="85526"/>
                  </a:lnTo>
                  <a:lnTo>
                    <a:pt x="2188735" y="65612"/>
                  </a:lnTo>
                  <a:lnTo>
                    <a:pt x="2211613" y="44499"/>
                  </a:lnTo>
                  <a:lnTo>
                    <a:pt x="2235433" y="24584"/>
                  </a:lnTo>
                  <a:lnTo>
                    <a:pt x="2258310" y="4687"/>
                  </a:lnTo>
                  <a:lnTo>
                    <a:pt x="2263398" y="0"/>
                  </a:lnTo>
                </a:path>
                <a:path w="2263775" h="2087879">
                  <a:moveTo>
                    <a:pt x="42146" y="2087316"/>
                  </a:moveTo>
                  <a:lnTo>
                    <a:pt x="45754" y="2083809"/>
                  </a:lnTo>
                  <a:lnTo>
                    <a:pt x="69574" y="2061568"/>
                  </a:lnTo>
                  <a:lnTo>
                    <a:pt x="92452" y="2039310"/>
                  </a:lnTo>
                  <a:lnTo>
                    <a:pt x="115357" y="2017016"/>
                  </a:lnTo>
                  <a:lnTo>
                    <a:pt x="138235" y="1993612"/>
                  </a:lnTo>
                  <a:lnTo>
                    <a:pt x="161098" y="1971354"/>
                  </a:lnTo>
                  <a:lnTo>
                    <a:pt x="183975" y="1949113"/>
                  </a:lnTo>
                  <a:lnTo>
                    <a:pt x="207810" y="1926873"/>
                  </a:lnTo>
                  <a:lnTo>
                    <a:pt x="230673" y="1904579"/>
                  </a:lnTo>
                  <a:lnTo>
                    <a:pt x="253593" y="1881157"/>
                  </a:lnTo>
                  <a:lnTo>
                    <a:pt x="276456" y="1858917"/>
                  </a:lnTo>
                  <a:lnTo>
                    <a:pt x="299334" y="1836676"/>
                  </a:lnTo>
                  <a:lnTo>
                    <a:pt x="322211" y="1814382"/>
                  </a:lnTo>
                  <a:lnTo>
                    <a:pt x="346031" y="1792142"/>
                  </a:lnTo>
                  <a:lnTo>
                    <a:pt x="368909" y="1769883"/>
                  </a:lnTo>
                  <a:lnTo>
                    <a:pt x="391786" y="1746479"/>
                  </a:lnTo>
                  <a:lnTo>
                    <a:pt x="414692" y="1724221"/>
                  </a:lnTo>
                  <a:lnTo>
                    <a:pt x="437569" y="1701927"/>
                  </a:lnTo>
                  <a:lnTo>
                    <a:pt x="460432" y="1679687"/>
                  </a:lnTo>
                  <a:lnTo>
                    <a:pt x="484267" y="1657446"/>
                  </a:lnTo>
                  <a:lnTo>
                    <a:pt x="507144" y="1634024"/>
                  </a:lnTo>
                  <a:lnTo>
                    <a:pt x="530007" y="1611731"/>
                  </a:lnTo>
                  <a:lnTo>
                    <a:pt x="552885" y="1589490"/>
                  </a:lnTo>
                  <a:lnTo>
                    <a:pt x="575791" y="1567249"/>
                  </a:lnTo>
                  <a:lnTo>
                    <a:pt x="598668" y="1544991"/>
                  </a:lnTo>
                  <a:lnTo>
                    <a:pt x="622488" y="1521587"/>
                  </a:lnTo>
                  <a:lnTo>
                    <a:pt x="645366" y="1499293"/>
                  </a:lnTo>
                  <a:lnTo>
                    <a:pt x="668243" y="1477053"/>
                  </a:lnTo>
                  <a:lnTo>
                    <a:pt x="691120" y="1454794"/>
                  </a:lnTo>
                  <a:lnTo>
                    <a:pt x="713983" y="1432554"/>
                  </a:lnTo>
                  <a:lnTo>
                    <a:pt x="736904" y="1409132"/>
                  </a:lnTo>
                  <a:lnTo>
                    <a:pt x="760724" y="1386856"/>
                  </a:lnTo>
                  <a:lnTo>
                    <a:pt x="783601" y="1364598"/>
                  </a:lnTo>
                  <a:lnTo>
                    <a:pt x="806479" y="1342357"/>
                  </a:lnTo>
                  <a:lnTo>
                    <a:pt x="829342" y="1320116"/>
                  </a:lnTo>
                  <a:lnTo>
                    <a:pt x="852219" y="1297823"/>
                  </a:lnTo>
                  <a:lnTo>
                    <a:pt x="876039" y="1274401"/>
                  </a:lnTo>
                  <a:lnTo>
                    <a:pt x="898960" y="1252160"/>
                  </a:lnTo>
                  <a:lnTo>
                    <a:pt x="921823" y="1229920"/>
                  </a:lnTo>
                  <a:lnTo>
                    <a:pt x="944700" y="1207661"/>
                  </a:lnTo>
                  <a:lnTo>
                    <a:pt x="967577" y="1185368"/>
                  </a:lnTo>
                  <a:lnTo>
                    <a:pt x="990455" y="1161964"/>
                  </a:lnTo>
                  <a:lnTo>
                    <a:pt x="1014275" y="1139705"/>
                  </a:lnTo>
                  <a:lnTo>
                    <a:pt x="1037152" y="1117465"/>
                  </a:lnTo>
                  <a:lnTo>
                    <a:pt x="1060058" y="1095224"/>
                  </a:lnTo>
                  <a:lnTo>
                    <a:pt x="1082936" y="1072930"/>
                  </a:lnTo>
                  <a:lnTo>
                    <a:pt x="1105813" y="1049509"/>
                  </a:lnTo>
                  <a:lnTo>
                    <a:pt x="1128676" y="1027268"/>
                  </a:lnTo>
                  <a:lnTo>
                    <a:pt x="1152511" y="1005027"/>
                  </a:lnTo>
                  <a:lnTo>
                    <a:pt x="1175374" y="982734"/>
                  </a:lnTo>
                  <a:lnTo>
                    <a:pt x="1198294" y="960493"/>
                  </a:lnTo>
                  <a:lnTo>
                    <a:pt x="1221157" y="938235"/>
                  </a:lnTo>
                  <a:lnTo>
                    <a:pt x="1244034" y="914831"/>
                  </a:lnTo>
                  <a:lnTo>
                    <a:pt x="1266912" y="892572"/>
                  </a:lnTo>
                  <a:lnTo>
                    <a:pt x="1290732" y="870296"/>
                  </a:lnTo>
                  <a:lnTo>
                    <a:pt x="1313609" y="848038"/>
                  </a:lnTo>
                  <a:lnTo>
                    <a:pt x="1336487" y="825797"/>
                  </a:lnTo>
                  <a:lnTo>
                    <a:pt x="1359393" y="802376"/>
                  </a:lnTo>
                  <a:lnTo>
                    <a:pt x="1382270" y="780135"/>
                  </a:lnTo>
                  <a:lnTo>
                    <a:pt x="1405147" y="757841"/>
                  </a:lnTo>
                  <a:lnTo>
                    <a:pt x="1428968" y="735601"/>
                  </a:lnTo>
                  <a:lnTo>
                    <a:pt x="1451845" y="713360"/>
                  </a:lnTo>
                  <a:lnTo>
                    <a:pt x="1474708" y="689938"/>
                  </a:lnTo>
                  <a:lnTo>
                    <a:pt x="1497585" y="667645"/>
                  </a:lnTo>
                  <a:lnTo>
                    <a:pt x="1520491" y="645404"/>
                  </a:lnTo>
                  <a:lnTo>
                    <a:pt x="1544326" y="623146"/>
                  </a:lnTo>
                  <a:lnTo>
                    <a:pt x="1567203" y="600905"/>
                  </a:lnTo>
                  <a:lnTo>
                    <a:pt x="1612944" y="555207"/>
                  </a:lnTo>
                  <a:lnTo>
                    <a:pt x="1658698" y="510708"/>
                  </a:lnTo>
                  <a:lnTo>
                    <a:pt x="1682547" y="488468"/>
                  </a:lnTo>
                  <a:lnTo>
                    <a:pt x="1705425" y="466174"/>
                  </a:lnTo>
                  <a:lnTo>
                    <a:pt x="1728302" y="442752"/>
                  </a:lnTo>
                  <a:lnTo>
                    <a:pt x="1751179" y="420512"/>
                  </a:lnTo>
                  <a:lnTo>
                    <a:pt x="1774043" y="398271"/>
                  </a:lnTo>
                  <a:lnTo>
                    <a:pt x="1796920" y="376013"/>
                  </a:lnTo>
                  <a:lnTo>
                    <a:pt x="1820755" y="353737"/>
                  </a:lnTo>
                  <a:lnTo>
                    <a:pt x="1843660" y="330315"/>
                  </a:lnTo>
                  <a:lnTo>
                    <a:pt x="1866538" y="308057"/>
                  </a:lnTo>
                  <a:lnTo>
                    <a:pt x="1889401" y="285816"/>
                  </a:lnTo>
                  <a:lnTo>
                    <a:pt x="1912278" y="263575"/>
                  </a:lnTo>
                  <a:lnTo>
                    <a:pt x="1935156" y="241282"/>
                  </a:lnTo>
                  <a:lnTo>
                    <a:pt x="1958976" y="217860"/>
                  </a:lnTo>
                  <a:lnTo>
                    <a:pt x="1981853" y="195619"/>
                  </a:lnTo>
                  <a:lnTo>
                    <a:pt x="2004759" y="173379"/>
                  </a:lnTo>
                  <a:lnTo>
                    <a:pt x="2027637" y="151085"/>
                  </a:lnTo>
                  <a:lnTo>
                    <a:pt x="2050514" y="128844"/>
                  </a:lnTo>
                  <a:lnTo>
                    <a:pt x="2073377" y="105423"/>
                  </a:lnTo>
                  <a:lnTo>
                    <a:pt x="2097212" y="83182"/>
                  </a:lnTo>
                  <a:lnTo>
                    <a:pt x="2120089" y="60924"/>
                  </a:lnTo>
                  <a:lnTo>
                    <a:pt x="2142995" y="38648"/>
                  </a:lnTo>
                  <a:lnTo>
                    <a:pt x="2165872" y="16389"/>
                  </a:lnTo>
                  <a:lnTo>
                    <a:pt x="2182721" y="0"/>
                  </a:lnTo>
                </a:path>
              </a:pathLst>
            </a:custGeom>
            <a:ln w="3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965051" y="3247828"/>
            <a:ext cx="798195" cy="253365"/>
            <a:chOff x="7965051" y="3247828"/>
            <a:chExt cx="798195" cy="253365"/>
          </a:xfrm>
        </p:grpSpPr>
        <p:sp>
          <p:nvSpPr>
            <p:cNvPr id="27" name="object 27"/>
            <p:cNvSpPr/>
            <p:nvPr/>
          </p:nvSpPr>
          <p:spPr>
            <a:xfrm>
              <a:off x="7966794" y="3249571"/>
              <a:ext cx="795020" cy="249554"/>
            </a:xfrm>
            <a:custGeom>
              <a:avLst/>
              <a:gdLst/>
              <a:ahLst/>
              <a:cxnLst/>
              <a:rect l="l" t="t" r="r" b="b"/>
              <a:pathLst>
                <a:path w="795020" h="249554">
                  <a:moveTo>
                    <a:pt x="0" y="249512"/>
                  </a:moveTo>
                  <a:lnTo>
                    <a:pt x="415394" y="249512"/>
                  </a:lnTo>
                  <a:lnTo>
                    <a:pt x="794519" y="0"/>
                  </a:lnTo>
                  <a:lnTo>
                    <a:pt x="0" y="0"/>
                  </a:lnTo>
                  <a:lnTo>
                    <a:pt x="0" y="249512"/>
                  </a:lnTo>
                </a:path>
              </a:pathLst>
            </a:custGeom>
            <a:ln w="3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63048" y="3294101"/>
              <a:ext cx="35560" cy="43815"/>
            </a:xfrm>
            <a:custGeom>
              <a:avLst/>
              <a:gdLst/>
              <a:ahLst/>
              <a:cxnLst/>
              <a:rect l="l" t="t" r="r" b="b"/>
              <a:pathLst>
                <a:path w="35559" h="43814">
                  <a:moveTo>
                    <a:pt x="35299" y="0"/>
                  </a:moveTo>
                  <a:lnTo>
                    <a:pt x="0" y="0"/>
                  </a:lnTo>
                  <a:lnTo>
                    <a:pt x="0" y="43321"/>
                  </a:lnTo>
                  <a:lnTo>
                    <a:pt x="35299" y="43321"/>
                  </a:lnTo>
                  <a:lnTo>
                    <a:pt x="352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91572" y="3435232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9203" y="0"/>
                  </a:moveTo>
                  <a:lnTo>
                    <a:pt x="0" y="0"/>
                  </a:lnTo>
                  <a:lnTo>
                    <a:pt x="0" y="3526"/>
                  </a:lnTo>
                  <a:lnTo>
                    <a:pt x="179203" y="3526"/>
                  </a:lnTo>
                  <a:lnTo>
                    <a:pt x="1792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180010" y="3237662"/>
            <a:ext cx="320040" cy="264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80" dirty="0">
                <a:latin typeface="Arial MT"/>
                <a:cs typeface="Arial MT"/>
              </a:rPr>
              <a:t>B</a:t>
            </a:r>
            <a:endParaRPr sz="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50" spc="-70" dirty="0">
                <a:latin typeface="Arial MT"/>
                <a:cs typeface="Arial MT"/>
              </a:rPr>
              <a:t>L</a:t>
            </a:r>
            <a:r>
              <a:rPr sz="750" spc="-30" dirty="0">
                <a:latin typeface="Arial MT"/>
                <a:cs typeface="Arial MT"/>
              </a:rPr>
              <a:t>i</a:t>
            </a:r>
            <a:r>
              <a:rPr sz="750" spc="-70" dirty="0">
                <a:latin typeface="Arial MT"/>
                <a:cs typeface="Arial MT"/>
              </a:rPr>
              <a:t>nea</a:t>
            </a:r>
            <a:r>
              <a:rPr sz="750" spc="-40" dirty="0">
                <a:latin typeface="Arial MT"/>
                <a:cs typeface="Arial MT"/>
              </a:rPr>
              <a:t>r </a:t>
            </a:r>
            <a:r>
              <a:rPr sz="750" spc="-75" dirty="0">
                <a:latin typeface="Arial MT"/>
                <a:cs typeface="Arial MT"/>
              </a:rPr>
              <a:t>F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23650" y="4057806"/>
            <a:ext cx="114935" cy="51879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114" dirty="0">
                <a:latin typeface="Arial MT"/>
                <a:cs typeface="Arial MT"/>
              </a:rPr>
              <a:t>Y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80" dirty="0">
                <a:latin typeface="Arial MT"/>
                <a:cs typeface="Arial MT"/>
              </a:rPr>
              <a:t>Axis</a:t>
            </a:r>
            <a:r>
              <a:rPr sz="600" spc="15" dirty="0">
                <a:latin typeface="Arial MT"/>
                <a:cs typeface="Arial MT"/>
              </a:rPr>
              <a:t> </a:t>
            </a:r>
            <a:r>
              <a:rPr sz="600" spc="65" dirty="0">
                <a:latin typeface="Arial MT"/>
                <a:cs typeface="Arial MT"/>
              </a:rPr>
              <a:t>Title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80001" y="5779719"/>
            <a:ext cx="41103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Ελάχιστα</a:t>
            </a:r>
            <a:r>
              <a:rPr sz="18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τετράγωνα</a:t>
            </a:r>
            <a:r>
              <a:rPr sz="18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Times New Roman"/>
                <a:cs typeface="Times New Roman"/>
              </a:rPr>
              <a:t>με</a:t>
            </a:r>
            <a:r>
              <a:rPr sz="18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EF"/>
                </a:solidFill>
                <a:latin typeface="Times New Roman"/>
                <a:cs typeface="Times New Roman"/>
              </a:rPr>
              <a:t>το </a:t>
            </a:r>
            <a:r>
              <a:rPr sz="1800" spc="-10" dirty="0">
                <a:solidFill>
                  <a:srgbClr val="00AFEF"/>
                </a:solidFill>
                <a:latin typeface="Times New Roman"/>
                <a:cs typeface="Times New Roman"/>
              </a:rPr>
              <a:t>λογισμικό</a:t>
            </a:r>
            <a:r>
              <a:rPr sz="1800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EF"/>
                </a:solidFill>
                <a:latin typeface="Times New Roman"/>
                <a:cs typeface="Times New Roman"/>
              </a:rPr>
              <a:t>Origin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7179" y="5002855"/>
            <a:ext cx="46228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latin typeface="Times New Roman"/>
                <a:cs typeface="Times New Roman"/>
              </a:rPr>
              <a:t>Β  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7054" y="5041484"/>
            <a:ext cx="85090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755015" algn="l"/>
              </a:tabLst>
            </a:pPr>
            <a:r>
              <a:rPr sz="1800" i="1" spc="22" baseline="-23148" dirty="0">
                <a:latin typeface="Times New Roman"/>
                <a:cs typeface="Times New Roman"/>
              </a:rPr>
              <a:t>B</a:t>
            </a:r>
            <a:r>
              <a:rPr sz="1800" i="1" spc="44" baseline="-23148" dirty="0">
                <a:latin typeface="Times New Roman"/>
                <a:cs typeface="Times New Roman"/>
              </a:rPr>
              <a:t> </a:t>
            </a:r>
            <a:r>
              <a:rPr sz="1800" spc="22" baseline="-23148" dirty="0">
                <a:latin typeface="Symbol"/>
                <a:cs typeface="Symbol"/>
              </a:rPr>
              <a:t></a:t>
            </a:r>
            <a:r>
              <a:rPr sz="12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20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	</a:t>
            </a:r>
            <a:r>
              <a:rPr sz="7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7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</a:pPr>
            <a:r>
              <a:rPr sz="1200" spc="1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36937" y="5953392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5">
                <a:moveTo>
                  <a:pt x="0" y="0"/>
                </a:moveTo>
                <a:lnTo>
                  <a:pt x="465357" y="0"/>
                </a:lnTo>
              </a:path>
            </a:pathLst>
          </a:custGeom>
          <a:ln w="6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21195" y="5945594"/>
            <a:ext cx="10413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43824" y="5723707"/>
            <a:ext cx="87058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spc="-15" baseline="-37037" dirty="0">
                <a:latin typeface="Symbol"/>
                <a:cs typeface="Symbol"/>
              </a:rPr>
              <a:t></a:t>
            </a:r>
            <a:r>
              <a:rPr sz="1800" i="1" spc="22" baseline="-37037" dirty="0">
                <a:latin typeface="Times New Roman"/>
                <a:cs typeface="Times New Roman"/>
              </a:rPr>
              <a:t>B</a:t>
            </a:r>
            <a:r>
              <a:rPr sz="1800" i="1" spc="15" baseline="-37037" dirty="0">
                <a:latin typeface="Times New Roman"/>
                <a:cs typeface="Times New Roman"/>
              </a:rPr>
              <a:t> </a:t>
            </a:r>
            <a:r>
              <a:rPr sz="1800" spc="22" baseline="-37037" dirty="0">
                <a:latin typeface="Symbol"/>
                <a:cs typeface="Symbol"/>
              </a:rPr>
              <a:t></a:t>
            </a:r>
            <a:r>
              <a:rPr sz="1800" spc="150" baseline="-37037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Β</a:t>
            </a:r>
            <a:r>
              <a:rPr sz="1050" spc="15" baseline="-23809" dirty="0">
                <a:latin typeface="Times New Roman"/>
                <a:cs typeface="Times New Roman"/>
              </a:rPr>
              <a:t>+</a:t>
            </a:r>
            <a:r>
              <a:rPr sz="1050" baseline="-23809" dirty="0">
                <a:latin typeface="Times New Roman"/>
                <a:cs typeface="Times New Roman"/>
              </a:rPr>
              <a:t> </a:t>
            </a:r>
            <a:r>
              <a:rPr sz="1050" spc="37" baseline="-23809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-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B</a:t>
            </a:r>
            <a:r>
              <a:rPr sz="1050" spc="7" baseline="-23809" dirty="0">
                <a:latin typeface="Times New Roman"/>
                <a:cs typeface="Times New Roman"/>
              </a:rPr>
              <a:t>-</a:t>
            </a:r>
            <a:endParaRPr sz="1050" baseline="-23809">
              <a:latin typeface="Times New Roman"/>
              <a:cs typeface="Times New Roman"/>
            </a:endParaRPr>
          </a:p>
        </p:txBody>
      </p:sp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48" y="4869179"/>
            <a:ext cx="1418844" cy="1418844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471" rIns="0" bIns="0" rtlCol="0">
            <a:spAutoFit/>
          </a:bodyPr>
          <a:lstStyle/>
          <a:p>
            <a:pPr marL="3038475" marR="5080" indent="-2234565">
              <a:lnSpc>
                <a:spcPct val="100000"/>
              </a:lnSpc>
              <a:spcBef>
                <a:spcPts val="100"/>
              </a:spcBef>
            </a:pPr>
            <a:r>
              <a:rPr dirty="0"/>
              <a:t>Εισαγωγή στη χρήση του </a:t>
            </a:r>
            <a:r>
              <a:rPr spc="-5" dirty="0"/>
              <a:t>Λογισμικου Επεξεργασιας </a:t>
            </a:r>
            <a:r>
              <a:rPr spc="-585" dirty="0"/>
              <a:t> </a:t>
            </a:r>
            <a:r>
              <a:rPr dirty="0"/>
              <a:t>αποτελεσματων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175385"/>
            <a:ext cx="8060055" cy="30492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1132205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67665" algn="l"/>
                <a:tab pos="368300" algn="l"/>
              </a:tabLst>
            </a:pPr>
            <a:r>
              <a:rPr sz="1600" spc="-5" dirty="0">
                <a:latin typeface="Times New Roman"/>
                <a:cs typeface="Times New Roman"/>
              </a:rPr>
              <a:t>Φορτώνουμε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πρόγραμμα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ξεκινάει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πάντα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δυο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στήλες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A(x)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B(y)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κενές.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Προσθέτουμε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άλλες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δυο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στήλες.</a:t>
            </a:r>
            <a:endParaRPr sz="16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1600" spc="-5" dirty="0">
                <a:latin typeface="Times New Roman"/>
                <a:cs typeface="Times New Roman"/>
              </a:rPr>
              <a:t>Χαρακτηρίζουμε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τις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νέες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στήλες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αυτές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ως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στήλες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σφάλματος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στους άξονες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dx,</a:t>
            </a:r>
            <a:r>
              <a:rPr sz="1600" spc="-5" dirty="0">
                <a:latin typeface="Times New Roman"/>
                <a:cs typeface="Times New Roman"/>
              </a:rPr>
              <a:t> dy</a:t>
            </a:r>
            <a:endParaRPr sz="1600">
              <a:latin typeface="Times New Roman"/>
              <a:cs typeface="Times New Roman"/>
            </a:endParaRPr>
          </a:p>
          <a:p>
            <a:pPr marL="368300" indent="-342900">
              <a:lnSpc>
                <a:spcPts val="1730"/>
              </a:lnSpc>
              <a:buChar char="•"/>
              <a:tabLst>
                <a:tab pos="367665" algn="l"/>
                <a:tab pos="368300" algn="l"/>
              </a:tabLst>
            </a:pPr>
            <a:r>
              <a:rPr sz="1600" spc="-5" dirty="0">
                <a:latin typeface="Times New Roman"/>
                <a:cs typeface="Times New Roman"/>
              </a:rPr>
              <a:t>Επιλεγούμε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τις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τέσσερεις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στήλες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για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για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να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αποτυπωθούν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διάγραμμα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διασπορά.</a:t>
            </a:r>
            <a:endParaRPr sz="1600">
              <a:latin typeface="Times New Roman"/>
              <a:cs typeface="Times New Roman"/>
            </a:endParaRPr>
          </a:p>
          <a:p>
            <a:pPr marL="368300">
              <a:lnSpc>
                <a:spcPts val="1730"/>
              </a:lnSpc>
            </a:pPr>
            <a:r>
              <a:rPr sz="1600" spc="-5" dirty="0">
                <a:latin typeface="Times New Roman"/>
                <a:cs typeface="Times New Roman"/>
              </a:rPr>
              <a:t>(Scattering).</a:t>
            </a:r>
            <a:endParaRPr sz="16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1540"/>
              </a:lnSpc>
              <a:spcBef>
                <a:spcPts val="365"/>
              </a:spcBef>
              <a:buChar char="•"/>
              <a:tabLst>
                <a:tab pos="367665" algn="l"/>
                <a:tab pos="368300" algn="l"/>
                <a:tab pos="1945005" algn="l"/>
              </a:tabLst>
            </a:pPr>
            <a:r>
              <a:rPr sz="1600" spc="-10" dirty="0">
                <a:latin typeface="Times New Roman"/>
                <a:cs typeface="Times New Roman"/>
              </a:rPr>
              <a:t>Από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κορυφή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μενού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Εργαλεία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(Tools)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επιλεγούμε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Γραμμική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προσαρμογή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(Linear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fit)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 ενεργοποιούμε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επιλογή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σφάλμα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ως </a:t>
            </a:r>
            <a:r>
              <a:rPr sz="1600" spc="-5" dirty="0">
                <a:latin typeface="Times New Roman"/>
                <a:cs typeface="Times New Roman"/>
              </a:rPr>
              <a:t>στατιστικό </a:t>
            </a:r>
            <a:r>
              <a:rPr sz="1600" spc="-10" dirty="0">
                <a:latin typeface="Times New Roman"/>
                <a:cs typeface="Times New Roman"/>
              </a:rPr>
              <a:t>βάρος.(error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weight)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ενώ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απενεργοποιούμε	την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επιλογή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ελαχιστοποίηση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x</a:t>
            </a:r>
            <a:r>
              <a:rPr sz="1575" spc="7" baseline="26455" dirty="0">
                <a:latin typeface="Times New Roman"/>
                <a:cs typeface="Times New Roman"/>
              </a:rPr>
              <a:t>2</a:t>
            </a:r>
            <a:r>
              <a:rPr sz="1575" spc="30" baseline="26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προεπιλογή.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Αυτό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σημαίνει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ότι </a:t>
            </a:r>
            <a:r>
              <a:rPr sz="1600" spc="-10" dirty="0">
                <a:latin typeface="Times New Roman"/>
                <a:cs typeface="Times New Roman"/>
              </a:rPr>
              <a:t>μια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τιμή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μεγάλο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σφάλμα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έχει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μικρό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στατιστικό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βάρος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στον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υπολογισμό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κλίσης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αντίστροφα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Προσαρμόζω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ευθεία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στις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τιμές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αυτές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αυτόν τον τρόπο.</a:t>
            </a:r>
            <a:endParaRPr sz="1600">
              <a:latin typeface="Times New Roman"/>
              <a:cs typeface="Times New Roman"/>
            </a:endParaRPr>
          </a:p>
          <a:p>
            <a:pPr marL="368300" indent="-342900">
              <a:lnSpc>
                <a:spcPts val="1914"/>
              </a:lnSpc>
              <a:buChar char="•"/>
              <a:tabLst>
                <a:tab pos="367665" algn="l"/>
                <a:tab pos="368300" algn="l"/>
              </a:tabLst>
            </a:pPr>
            <a:r>
              <a:rPr sz="1600" spc="-5" dirty="0">
                <a:latin typeface="Times New Roman"/>
                <a:cs typeface="Times New Roman"/>
              </a:rPr>
              <a:t>Στο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origin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8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δώστε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σφάλμα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ως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Instrumental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απενεργοποιήστε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πάλι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</a:t>
            </a:r>
            <a:r>
              <a:rPr sz="1575" baseline="26455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368300" marR="130175" indent="-342900">
              <a:lnSpc>
                <a:spcPts val="1540"/>
              </a:lnSpc>
              <a:spcBef>
                <a:spcPts val="370"/>
              </a:spcBef>
              <a:buChar char="•"/>
              <a:tabLst>
                <a:tab pos="367665" algn="l"/>
                <a:tab pos="368300" algn="l"/>
              </a:tabLst>
            </a:pPr>
            <a:r>
              <a:rPr sz="1600" spc="-5" dirty="0">
                <a:latin typeface="Times New Roman"/>
                <a:cs typeface="Times New Roman"/>
              </a:rPr>
              <a:t>Οι συντελεστές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ευθείας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εμφανίζονται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ένα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παράθυρο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τα σφάλματα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τους.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Αντιγράφουμε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παράθυρο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διάγραμμα.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ευθεία που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προκύπτει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μορφής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= 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+ B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*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X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όπου</a:t>
            </a:r>
            <a:r>
              <a:rPr sz="1600" spc="-5" dirty="0">
                <a:latin typeface="Times New Roman"/>
                <a:cs typeface="Times New Roman"/>
              </a:rPr>
              <a:t> 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 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κλίση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 Α 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τεταγμένη.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4199635"/>
            <a:ext cx="16014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6465" algn="l"/>
              </a:tabLst>
            </a:pPr>
            <a:r>
              <a:rPr sz="1600" spc="-5" dirty="0">
                <a:latin typeface="Times New Roman"/>
                <a:cs typeface="Times New Roman"/>
              </a:rPr>
              <a:t>2,08857	0,36214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600" spc="-5" dirty="0">
                <a:latin typeface="Times New Roman"/>
                <a:cs typeface="Times New Roman"/>
              </a:rPr>
              <a:t>10,17143	0,50709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199635"/>
            <a:ext cx="780732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ts val="173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Συμπληρώνουμε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διάγραμμα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χαρακτηρίζοντας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κάθε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άξονα</a:t>
            </a:r>
            <a:r>
              <a:rPr sz="1600" spc="4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δίνοντας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παράλληλα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spc="40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τις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1730"/>
              </a:lnSpc>
            </a:pPr>
            <a:r>
              <a:rPr sz="1600" spc="-5" dirty="0">
                <a:latin typeface="Times New Roman"/>
                <a:cs typeface="Times New Roman"/>
              </a:rPr>
              <a:t>μονάδες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του.</a:t>
            </a:r>
            <a:endParaRPr sz="1600">
              <a:latin typeface="Times New Roman"/>
              <a:cs typeface="Times New Roman"/>
            </a:endParaRPr>
          </a:p>
          <a:p>
            <a:pPr marL="355600" marR="12700" indent="-342900">
              <a:lnSpc>
                <a:spcPts val="154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Εάν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θέλουμε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μετασχηματίσουμε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τις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τιμές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μιας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στήλης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γίνεται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εντολή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set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column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934212" cy="9357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29739" y="6290385"/>
            <a:ext cx="43967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334721"/>
            <a:ext cx="79222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Σύγκριση</a:t>
            </a:r>
            <a:r>
              <a:rPr spc="15" dirty="0"/>
              <a:t> </a:t>
            </a:r>
            <a:r>
              <a:rPr spc="-5" dirty="0"/>
              <a:t>αποτελεσμάτων</a:t>
            </a:r>
            <a:r>
              <a:rPr spc="30" dirty="0"/>
              <a:t> </a:t>
            </a:r>
            <a:r>
              <a:rPr dirty="0"/>
              <a:t>του πειράματος</a:t>
            </a:r>
            <a:r>
              <a:rPr spc="25" dirty="0"/>
              <a:t> </a:t>
            </a:r>
            <a:r>
              <a:rPr spc="-5" dirty="0"/>
              <a:t>με</a:t>
            </a:r>
            <a:r>
              <a:rPr spc="10" dirty="0"/>
              <a:t> </a:t>
            </a:r>
            <a:r>
              <a:rPr spc="-5" dirty="0"/>
              <a:t>αντιστοιχών</a:t>
            </a:r>
            <a:r>
              <a:rPr spc="20" dirty="0"/>
              <a:t> </a:t>
            </a:r>
            <a:r>
              <a:rPr spc="-5" dirty="0"/>
              <a:t>τιμών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6465" y="900810"/>
            <a:ext cx="78924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της</a:t>
            </a:r>
            <a:r>
              <a:rPr sz="24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AFEF"/>
                </a:solidFill>
                <a:latin typeface="Times New Roman"/>
                <a:cs typeface="Times New Roman"/>
              </a:rPr>
              <a:t>βιβ</a:t>
            </a:r>
            <a:r>
              <a:rPr sz="2400" dirty="0" err="1" smtClean="0">
                <a:solidFill>
                  <a:srgbClr val="00AFEF"/>
                </a:solidFill>
                <a:latin typeface="Times New Roman"/>
                <a:cs typeface="Times New Roman"/>
              </a:rPr>
              <a:t>λιογρ</a:t>
            </a:r>
            <a:r>
              <a:rPr sz="2400" dirty="0" smtClean="0">
                <a:solidFill>
                  <a:srgbClr val="00AFEF"/>
                </a:solidFill>
                <a:latin typeface="Times New Roman"/>
                <a:cs typeface="Times New Roman"/>
              </a:rPr>
              <a:t>αφίας</a:t>
            </a:r>
            <a:r>
              <a:rPr lang="el-GR" sz="2400" dirty="0" err="1" smtClean="0">
                <a:solidFill>
                  <a:srgbClr val="00AFEF"/>
                </a:solidFill>
                <a:latin typeface="Times New Roman"/>
                <a:cs typeface="Times New Roman"/>
              </a:rPr>
              <a:t>ΙΙι</a:t>
            </a:r>
            <a:r>
              <a:rPr sz="2400" spc="1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Πείραμα</a:t>
            </a:r>
            <a:r>
              <a:rPr sz="24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της</a:t>
            </a:r>
            <a:r>
              <a:rPr sz="2400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ταχύτητας</a:t>
            </a:r>
            <a:r>
              <a:rPr sz="24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2400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ήχου.</a:t>
            </a:r>
            <a:r>
              <a:rPr sz="2400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Σχολιάστε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8794" y="1600229"/>
            <a:ext cx="4375405" cy="23038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0540" y="3904115"/>
            <a:ext cx="7320280" cy="20713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70"/>
              </a:spcBef>
              <a:buFont typeface="Times New Roman"/>
              <a:buChar char="•"/>
              <a:tabLst>
                <a:tab pos="380365" algn="l"/>
                <a:tab pos="381000" algn="l"/>
              </a:tabLst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ΠΑΡΟΥΣΙΑΣΗ</a:t>
            </a:r>
            <a:r>
              <a:rPr sz="20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ΑΠΟΤΕΛΕΣΜΑΤΟΣ(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SOS)</a:t>
            </a:r>
            <a:endParaRPr sz="2000" dirty="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60"/>
              </a:spcBef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latin typeface="Times New Roman"/>
                <a:cs typeface="Times New Roman"/>
              </a:rPr>
              <a:t>93±2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" baseline="24305" dirty="0">
                <a:latin typeface="Times New Roman"/>
                <a:cs typeface="Times New Roman"/>
              </a:rPr>
              <a:t>Ο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endParaRPr sz="2400" dirty="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80365" algn="l"/>
                <a:tab pos="381000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93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r>
              <a:rPr sz="2400" dirty="0" smtClean="0">
                <a:latin typeface="Times New Roman"/>
                <a:cs typeface="Times New Roman"/>
              </a:rPr>
              <a:t>3</a:t>
            </a:r>
            <a:r>
              <a:rPr sz="2400" spc="-4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±</a:t>
            </a:r>
            <a:r>
              <a:rPr sz="24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r>
              <a:rPr sz="2400" dirty="0" smtClean="0">
                <a:latin typeface="Times New Roman"/>
                <a:cs typeface="Times New Roman"/>
              </a:rPr>
              <a:t>2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spc="-7" baseline="24305" dirty="0">
                <a:latin typeface="Times New Roman"/>
                <a:cs typeface="Times New Roman"/>
              </a:rPr>
              <a:t>Ο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endParaRPr sz="2400" dirty="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80365" algn="l"/>
                <a:tab pos="38100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93</a:t>
            </a:r>
            <a:r>
              <a:rPr lang="en-US" sz="2400" spc="-5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30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±</a:t>
            </a:r>
            <a:r>
              <a:rPr sz="2400" spc="-5" dirty="0" smtClean="0">
                <a:latin typeface="Times New Roman"/>
                <a:cs typeface="Times New Roman"/>
              </a:rPr>
              <a:t>0</a:t>
            </a:r>
            <a:r>
              <a:rPr lang="en-US" sz="2400" spc="-5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15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(δυο</a:t>
            </a:r>
            <a:r>
              <a:rPr sz="2400" spc="-5" dirty="0">
                <a:latin typeface="Times New Roman"/>
                <a:cs typeface="Times New Roman"/>
              </a:rPr>
              <a:t> σημαντικά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ψηφία</a:t>
            </a:r>
            <a:r>
              <a:rPr sz="2400" spc="-5" dirty="0">
                <a:latin typeface="Times New Roman"/>
                <a:cs typeface="Times New Roman"/>
              </a:rPr>
              <a:t> στο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σφάλμα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όταν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</a:t>
            </a:r>
          </a:p>
          <a:p>
            <a:pPr marL="381000">
              <a:lnSpc>
                <a:spcPct val="100000"/>
              </a:lnSpc>
              <a:spcBef>
                <a:spcPts val="5"/>
              </a:spcBef>
              <a:tabLst>
                <a:tab pos="2895600" algn="l"/>
              </a:tabLst>
            </a:pPr>
            <a:r>
              <a:rPr sz="2400" dirty="0">
                <a:latin typeface="Times New Roman"/>
                <a:cs typeface="Times New Roman"/>
              </a:rPr>
              <a:t>πρώτο</a:t>
            </a:r>
            <a:r>
              <a:rPr sz="2400" spc="-5" dirty="0">
                <a:latin typeface="Times New Roman"/>
                <a:cs typeface="Times New Roman"/>
              </a:rPr>
              <a:t> ψηφίο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είναι	</a:t>
            </a:r>
            <a:r>
              <a:rPr sz="2400" dirty="0">
                <a:latin typeface="Times New Roman"/>
                <a:cs typeface="Times New Roman"/>
              </a:rPr>
              <a:t>1)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1773935"/>
            <a:ext cx="1418844" cy="14188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458" y="478663"/>
            <a:ext cx="2578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2060"/>
                </a:solidFill>
              </a:rPr>
              <a:t>Τι</a:t>
            </a:r>
            <a:r>
              <a:rPr sz="4400" spc="-75" dirty="0">
                <a:solidFill>
                  <a:srgbClr val="002060"/>
                </a:solidFill>
              </a:rPr>
              <a:t> </a:t>
            </a:r>
            <a:r>
              <a:rPr sz="4400" dirty="0">
                <a:solidFill>
                  <a:srgbClr val="002060"/>
                </a:solidFill>
              </a:rPr>
              <a:t>κάνουμε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2133"/>
            <a:ext cx="7728584" cy="425629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Πριν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το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πείραμα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(Προετοιμασία).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2701290" algn="l"/>
              </a:tabLst>
            </a:pPr>
            <a:r>
              <a:rPr sz="3200" spc="-5" dirty="0">
                <a:latin typeface="Times New Roman"/>
                <a:cs typeface="Times New Roman"/>
              </a:rPr>
              <a:t>Στη </a:t>
            </a:r>
            <a:r>
              <a:rPr sz="3200" dirty="0">
                <a:latin typeface="Times New Roman"/>
                <a:cs typeface="Times New Roman"/>
              </a:rPr>
              <a:t>διάρκεια του εργαστηρίου. (Ασφάλεια,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τήρηση εργαστηριακού τετραδίου,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Υπολογισμοί	διαγράμματα </a:t>
            </a:r>
            <a:r>
              <a:rPr sz="3200" spc="-5" dirty="0">
                <a:latin typeface="Times New Roman"/>
                <a:cs typeface="Times New Roman"/>
              </a:rPr>
              <a:t>μέσω </a:t>
            </a:r>
            <a:r>
              <a:rPr sz="3200" dirty="0">
                <a:latin typeface="Times New Roman"/>
                <a:cs typeface="Times New Roman"/>
              </a:rPr>
              <a:t>λογιστικού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προγράμματος</a:t>
            </a:r>
            <a:r>
              <a:rPr lang="el-GR" sz="3200" dirty="0" smtClean="0">
                <a:latin typeface="Times New Roman"/>
                <a:cs typeface="Times New Roman"/>
              </a:rPr>
              <a:t>-Υπολογιστής στο εργαστήριο)</a:t>
            </a:r>
            <a:endParaRPr sz="3200" dirty="0">
              <a:latin typeface="Times New Roman"/>
              <a:cs typeface="Times New Roman"/>
            </a:endParaRPr>
          </a:p>
          <a:p>
            <a:pPr marL="355600" marR="9461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Μετά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το εργαστήριο.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(Σύνταξη τελικής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αναφοράς).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5210" y="6296862"/>
            <a:ext cx="53740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20" dirty="0">
                <a:latin typeface="Times New Roman"/>
                <a:cs typeface="Times New Roman"/>
              </a:rPr>
              <a:t>Τμήμα </a:t>
            </a:r>
            <a:r>
              <a:rPr sz="1800" spc="-5" dirty="0">
                <a:latin typeface="Times New Roman"/>
                <a:cs typeface="Times New Roman"/>
              </a:rPr>
              <a:t>Χημείας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Εργαστήρια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Φυσικοχημείας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-10" dirty="0">
                <a:latin typeface="Times New Roman"/>
                <a:cs typeface="Times New Roman"/>
              </a:rPr>
              <a:t> [ΧΗΜ-311]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6313422"/>
            <a:ext cx="153289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spc="-5" dirty="0">
                <a:latin typeface="Times New Roman"/>
                <a:cs typeface="Times New Roman"/>
              </a:rPr>
              <a:t>σφαλματων.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7217" y="427482"/>
            <a:ext cx="774255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76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1.Σύγκριση</a:t>
            </a:r>
            <a:r>
              <a:rPr sz="2400" spc="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αποτελεσμάτων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Σχετικό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σφάλμα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Εκφράζει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την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απόκλιση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του </a:t>
            </a:r>
            <a:r>
              <a:rPr sz="2400" spc="-5" dirty="0">
                <a:latin typeface="Times New Roman"/>
                <a:cs typeface="Times New Roman"/>
              </a:rPr>
              <a:t>αποτελέσματος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 την</a:t>
            </a:r>
            <a:r>
              <a:rPr sz="2400" spc="-5" dirty="0">
                <a:latin typeface="Times New Roman"/>
                <a:cs typeface="Times New Roman"/>
              </a:rPr>
              <a:t> αντίστοιχη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 της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βιβλιογραφίας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.Αδιάστατο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μέγεθος.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AFEF"/>
                </a:solidFill>
                <a:latin typeface="Times New Roman"/>
                <a:cs typeface="Times New Roman"/>
              </a:rPr>
              <a:t>Σχετικό</a:t>
            </a:r>
            <a:r>
              <a:rPr sz="24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σφάλμα</a:t>
            </a:r>
            <a:r>
              <a:rPr sz="2400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%=[Αποτέλεσμα</a:t>
            </a:r>
            <a:r>
              <a:rPr sz="24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πειράματος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Αναμενόμενη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τιμή]/Αναμενόμενη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Τιμή]x100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25" dirty="0">
                <a:solidFill>
                  <a:srgbClr val="00AFEF"/>
                </a:solidFill>
                <a:latin typeface="Times New Roman"/>
                <a:cs typeface="Times New Roman"/>
              </a:rPr>
              <a:t>Αναμενόμενη</a:t>
            </a:r>
            <a:r>
              <a:rPr sz="2400" spc="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τιμή</a:t>
            </a:r>
            <a:r>
              <a:rPr sz="24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ή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αποδεκτή</a:t>
            </a:r>
            <a:r>
              <a:rPr sz="24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τιμή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ή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τιμή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 βιβλιογραφίας</a:t>
            </a:r>
            <a:r>
              <a:rPr sz="2400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=</a:t>
            </a:r>
            <a:r>
              <a:rPr sz="2400" dirty="0">
                <a:latin typeface="Times New Roman"/>
                <a:cs typeface="Times New Roman"/>
              </a:rPr>
              <a:t>ο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μεσος</a:t>
            </a:r>
            <a:r>
              <a:rPr sz="2400" dirty="0">
                <a:latin typeface="Times New Roman"/>
                <a:cs typeface="Times New Roman"/>
              </a:rPr>
              <a:t> ορος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πολλων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πειραματων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ακριβειας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≠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Θεωρητική</a:t>
            </a:r>
            <a:r>
              <a:rPr sz="2400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τιμή 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προέρχεται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 την</a:t>
            </a:r>
            <a:r>
              <a:rPr sz="2400" spc="-5" dirty="0">
                <a:latin typeface="Times New Roman"/>
                <a:cs typeface="Times New Roman"/>
              </a:rPr>
              <a:t> εφαρμογή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μιας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εξίσωσης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2.</a:t>
            </a:r>
            <a:r>
              <a:rPr sz="2400" spc="-10" dirty="0">
                <a:solidFill>
                  <a:srgbClr val="00AFEF"/>
                </a:solidFill>
                <a:latin typeface="Times New Roman"/>
                <a:cs typeface="Times New Roman"/>
              </a:rPr>
              <a:t>Συμπερασμα:</a:t>
            </a:r>
            <a:r>
              <a:rPr sz="2400" spc="-10" dirty="0">
                <a:latin typeface="Times New Roman"/>
                <a:cs typeface="Times New Roman"/>
              </a:rPr>
              <a:t>Για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να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σχολιάσουμε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αποτέλεσμα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με </a:t>
            </a:r>
            <a:r>
              <a:rPr sz="2400" dirty="0">
                <a:latin typeface="Times New Roman"/>
                <a:cs typeface="Times New Roman"/>
              </a:rPr>
              <a:t>επιτυχια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πρέπει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να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λάβουμε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υπ </a:t>
            </a:r>
            <a:r>
              <a:rPr sz="2400" dirty="0">
                <a:latin typeface="Times New Roman"/>
                <a:cs typeface="Times New Roman"/>
              </a:rPr>
              <a:t>όψιν</a:t>
            </a:r>
            <a:r>
              <a:rPr sz="2400" spc="-5" dirty="0">
                <a:latin typeface="Times New Roman"/>
                <a:cs typeface="Times New Roman"/>
              </a:rPr>
              <a:t> μας </a:t>
            </a:r>
            <a:r>
              <a:rPr sz="2400" dirty="0">
                <a:latin typeface="Times New Roman"/>
                <a:cs typeface="Times New Roman"/>
              </a:rPr>
              <a:t>το </a:t>
            </a:r>
            <a:r>
              <a:rPr sz="2400" spc="-10" dirty="0">
                <a:latin typeface="Times New Roman"/>
                <a:cs typeface="Times New Roman"/>
              </a:rPr>
              <a:t>πειραματικό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σφάλμα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Times New Roman"/>
                <a:cs typeface="Times New Roman"/>
              </a:rPr>
              <a:t>(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SOS</a:t>
            </a:r>
            <a:r>
              <a:rPr sz="2400" spc="-10" dirty="0">
                <a:solidFill>
                  <a:srgbClr val="00AFEF"/>
                </a:solidFill>
                <a:latin typeface="Times New Roman"/>
                <a:cs typeface="Times New Roman"/>
              </a:rPr>
              <a:t>).</a:t>
            </a:r>
            <a:r>
              <a:rPr sz="2400" spc="-10" dirty="0">
                <a:latin typeface="Times New Roman"/>
                <a:cs typeface="Times New Roman"/>
              </a:rPr>
              <a:t>Στην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περίπτωση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που το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εύρος του </a:t>
            </a:r>
            <a:r>
              <a:rPr sz="2400" spc="-5" dirty="0">
                <a:latin typeface="Times New Roman"/>
                <a:cs typeface="Times New Roman"/>
              </a:rPr>
              <a:t>πειραματικού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σφάλματος</a:t>
            </a:r>
            <a:r>
              <a:rPr sz="2400" dirty="0">
                <a:latin typeface="Times New Roman"/>
                <a:cs typeface="Times New Roman"/>
              </a:rPr>
              <a:t> περικλείει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την</a:t>
            </a:r>
            <a:r>
              <a:rPr sz="2400" spc="-5" dirty="0">
                <a:latin typeface="Times New Roman"/>
                <a:cs typeface="Times New Roman"/>
              </a:rPr>
              <a:t> αναμενόμενη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πείραμα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εχει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διεξαχθει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επιτυχία.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Στην</a:t>
            </a:r>
            <a:r>
              <a:rPr sz="2400" dirty="0">
                <a:latin typeface="Times New Roman"/>
                <a:cs typeface="Times New Roman"/>
              </a:rPr>
              <a:t> περίπτωση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που </a:t>
            </a:r>
            <a:r>
              <a:rPr sz="2400" spc="-5" dirty="0">
                <a:latin typeface="Times New Roman"/>
                <a:cs typeface="Times New Roman"/>
              </a:rPr>
              <a:t>δεν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περικλειεται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αυτην</a:t>
            </a:r>
            <a:r>
              <a:rPr sz="2400" spc="-10" dirty="0">
                <a:latin typeface="Times New Roman"/>
                <a:cs typeface="Times New Roman"/>
              </a:rPr>
              <a:t> χαρακτηρίζουμε</a:t>
            </a:r>
            <a:r>
              <a:rPr sz="2400" spc="-5" dirty="0">
                <a:latin typeface="Times New Roman"/>
                <a:cs typeface="Times New Roman"/>
              </a:rPr>
              <a:t> την απόκλιση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και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προσπαθούμε </a:t>
            </a:r>
            <a:r>
              <a:rPr sz="2400" spc="-5" dirty="0">
                <a:latin typeface="Times New Roman"/>
                <a:cs typeface="Times New Roman"/>
              </a:rPr>
              <a:t>να </a:t>
            </a:r>
            <a:r>
              <a:rPr sz="2400" dirty="0">
                <a:latin typeface="Times New Roman"/>
                <a:cs typeface="Times New Roman"/>
              </a:rPr>
              <a:t>την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δικαιολογήσουμε με </a:t>
            </a:r>
            <a:r>
              <a:rPr sz="2400" dirty="0">
                <a:latin typeface="Times New Roman"/>
                <a:cs typeface="Times New Roman"/>
              </a:rPr>
              <a:t>τη βοήθεια του </a:t>
            </a:r>
            <a:r>
              <a:rPr sz="2400" spc="-5" dirty="0">
                <a:latin typeface="Times New Roman"/>
                <a:cs typeface="Times New Roman"/>
              </a:rPr>
              <a:t>διαγράμματος διαφάνειας </a:t>
            </a:r>
            <a:r>
              <a:rPr sz="2400" dirty="0">
                <a:latin typeface="Times New Roman"/>
                <a:cs typeface="Times New Roman"/>
              </a:rPr>
              <a:t> 19</a:t>
            </a:r>
            <a:r>
              <a:rPr sz="2400" spc="-5" dirty="0">
                <a:latin typeface="Times New Roman"/>
                <a:cs typeface="Times New Roman"/>
              </a:rPr>
              <a:t> επικαλουμενοι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και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την θεωρια των </a:t>
            </a:r>
            <a:r>
              <a:rPr sz="2400" spc="-10" dirty="0">
                <a:latin typeface="Times New Roman"/>
                <a:cs typeface="Times New Roman"/>
              </a:rPr>
              <a:t>συστηματικων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399"/>
            <a:ext cx="6248400" cy="4265689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63981" y="381000"/>
            <a:ext cx="8016036" cy="738664"/>
          </a:xfrm>
        </p:spPr>
        <p:txBody>
          <a:bodyPr/>
          <a:lstStyle/>
          <a:p>
            <a:r>
              <a:rPr lang="el-GR" dirty="0" smtClean="0"/>
              <a:t>Σύγκριση πειραματικών αποτελεσμάτων με τιμές βιβλιογραφίας Ι Προσδιορισμός πυκνότητας κράματος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1090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3981" y="304800"/>
            <a:ext cx="8016036" cy="1292662"/>
          </a:xfrm>
        </p:spPr>
        <p:txBody>
          <a:bodyPr/>
          <a:lstStyle/>
          <a:p>
            <a:r>
              <a:rPr lang="el-GR" dirty="0" smtClean="0"/>
              <a:t>Σύγκριση πειραματικών τιμών  </a:t>
            </a:r>
            <a:r>
              <a:rPr lang="el-GR" dirty="0" smtClean="0"/>
              <a:t>ΙΙ</a:t>
            </a:r>
            <a:r>
              <a:rPr lang="en-US" dirty="0" smtClean="0"/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Ανακάλυψη </a:t>
            </a:r>
            <a:r>
              <a:rPr lang="el-GR" sz="2000" dirty="0" smtClean="0">
                <a:solidFill>
                  <a:schemeClr val="tx1"/>
                </a:solidFill>
              </a:rPr>
              <a:t>Αργού ως συστατικού του ατμοσφαιρικού αέρα).Σύγκριση καθορισμένου όγκου αέρα κατόπιν απομάκρυνσης Οξυγόνου μέσω αντίδρασης με </a:t>
            </a:r>
            <a:r>
              <a:rPr lang="en-US" sz="2000" dirty="0" smtClean="0">
                <a:solidFill>
                  <a:schemeClr val="tx1"/>
                </a:solidFill>
              </a:rPr>
              <a:t>Cu</a:t>
            </a:r>
            <a:r>
              <a:rPr lang="el-GR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μέτρηση πυκνότητας  και σύγκριση με καθαρό Ν2 (</a:t>
            </a:r>
            <a:r>
              <a:rPr lang="en-US" sz="2000" dirty="0" err="1"/>
              <a:t>Reileigh</a:t>
            </a:r>
            <a:r>
              <a:rPr lang="en-US" sz="2000" dirty="0"/>
              <a:t> </a:t>
            </a:r>
            <a:r>
              <a:rPr lang="el-GR" sz="2000" dirty="0" smtClean="0"/>
              <a:t>)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891297"/>
            <a:ext cx="8199017" cy="3959776"/>
          </a:xfrm>
        </p:spPr>
        <p:txBody>
          <a:bodyPr/>
          <a:lstStyle/>
          <a:p>
            <a:r>
              <a:rPr lang="en-US" sz="2000" dirty="0" smtClean="0"/>
              <a:t>From </a:t>
            </a:r>
            <a:r>
              <a:rPr lang="en-US" sz="2000" dirty="0"/>
              <a:t>chemical</a:t>
            </a:r>
          </a:p>
          <a:p>
            <a:r>
              <a:rPr lang="en-US" sz="2000" dirty="0"/>
              <a:t>From air (g) decomposition (g)</a:t>
            </a:r>
          </a:p>
          <a:p>
            <a:r>
              <a:rPr lang="el-GR" sz="2000" b="0" dirty="0"/>
              <a:t>2.310 17 </a:t>
            </a:r>
            <a:r>
              <a:rPr lang="el-GR" sz="2000" b="0" dirty="0" smtClean="0"/>
              <a:t>             2.301 </a:t>
            </a:r>
            <a:r>
              <a:rPr lang="el-GR" sz="2000" b="0" dirty="0"/>
              <a:t>43</a:t>
            </a:r>
          </a:p>
          <a:p>
            <a:r>
              <a:rPr lang="el-GR" sz="2000" b="0" dirty="0"/>
              <a:t>2.309 86 </a:t>
            </a:r>
            <a:r>
              <a:rPr lang="el-GR" sz="2000" b="0" dirty="0" smtClean="0"/>
              <a:t>             2.298 </a:t>
            </a:r>
            <a:r>
              <a:rPr lang="el-GR" sz="2000" b="0" dirty="0"/>
              <a:t>90</a:t>
            </a:r>
          </a:p>
          <a:p>
            <a:r>
              <a:rPr lang="el-GR" sz="2000" b="0" dirty="0"/>
              <a:t>2.310 10 </a:t>
            </a:r>
            <a:r>
              <a:rPr lang="el-GR" sz="2000" b="0" dirty="0" smtClean="0"/>
              <a:t>             2.298 </a:t>
            </a:r>
            <a:r>
              <a:rPr lang="el-GR" sz="2000" b="0" dirty="0"/>
              <a:t>16</a:t>
            </a:r>
          </a:p>
          <a:p>
            <a:r>
              <a:rPr lang="el-GR" sz="2000" b="0" dirty="0" smtClean="0"/>
              <a:t>2.310 01              2.301 82</a:t>
            </a:r>
          </a:p>
          <a:p>
            <a:r>
              <a:rPr lang="el-GR" sz="2000" b="0" dirty="0" smtClean="0"/>
              <a:t>2.310 </a:t>
            </a:r>
            <a:r>
              <a:rPr lang="el-GR" sz="2000" b="0" dirty="0"/>
              <a:t>24 </a:t>
            </a:r>
            <a:r>
              <a:rPr lang="el-GR" sz="2000" b="0" dirty="0" smtClean="0"/>
              <a:t>             2.298 </a:t>
            </a:r>
            <a:r>
              <a:rPr lang="el-GR" sz="2000" b="0" dirty="0"/>
              <a:t>69</a:t>
            </a:r>
          </a:p>
          <a:p>
            <a:r>
              <a:rPr lang="el-GR" sz="2000" b="0" dirty="0"/>
              <a:t>2.310 10 </a:t>
            </a:r>
            <a:r>
              <a:rPr lang="el-GR" sz="2000" b="0" dirty="0" smtClean="0"/>
              <a:t>             2.299 </a:t>
            </a:r>
            <a:r>
              <a:rPr lang="el-GR" sz="2000" b="0" dirty="0"/>
              <a:t>40</a:t>
            </a:r>
          </a:p>
          <a:p>
            <a:r>
              <a:rPr lang="el-GR" sz="2000" b="0" dirty="0"/>
              <a:t>2.310 28 </a:t>
            </a:r>
            <a:r>
              <a:rPr lang="el-GR" sz="2000" b="0" dirty="0" smtClean="0"/>
              <a:t>             2.298 </a:t>
            </a:r>
            <a:r>
              <a:rPr lang="el-GR" sz="2000" b="0" dirty="0"/>
              <a:t>49</a:t>
            </a:r>
          </a:p>
          <a:p>
            <a:r>
              <a:rPr lang="el-GR" sz="2000" b="0" dirty="0" smtClean="0"/>
              <a:t>—                        </a:t>
            </a:r>
            <a:r>
              <a:rPr lang="el-GR" sz="2000" b="0" dirty="0"/>
              <a:t>2.298 89</a:t>
            </a:r>
          </a:p>
          <a:p>
            <a:r>
              <a:rPr lang="en-US" sz="2000" dirty="0"/>
              <a:t>Average</a:t>
            </a:r>
          </a:p>
          <a:p>
            <a:r>
              <a:rPr lang="el-GR" sz="2000" b="0" dirty="0"/>
              <a:t>2.310 11 </a:t>
            </a:r>
            <a:r>
              <a:rPr lang="el-GR" sz="2000" b="0" dirty="0" smtClean="0"/>
              <a:t>             2.299 </a:t>
            </a:r>
            <a:r>
              <a:rPr lang="el-GR" sz="2000" b="0" dirty="0"/>
              <a:t>47</a:t>
            </a:r>
          </a:p>
          <a:p>
            <a:r>
              <a:rPr lang="en-US" sz="2000" dirty="0"/>
              <a:t>Standard deviation</a:t>
            </a:r>
          </a:p>
          <a:p>
            <a:r>
              <a:rPr lang="el-GR" sz="2000" b="0" dirty="0" smtClean="0"/>
              <a:t>0.00014                  0.001 38</a:t>
            </a:r>
            <a:endParaRPr lang="el-GR" sz="2000" b="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99" y="1828800"/>
            <a:ext cx="6073218" cy="12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0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180" y="478663"/>
            <a:ext cx="624903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Προσοχή</a:t>
            </a:r>
            <a:r>
              <a:rPr spc="-40" dirty="0"/>
              <a:t> </a:t>
            </a:r>
            <a:r>
              <a:rPr spc="-5" dirty="0"/>
              <a:t>στις </a:t>
            </a:r>
            <a:r>
              <a:rPr spc="-5" dirty="0" err="1"/>
              <a:t>μονάδες</a:t>
            </a:r>
            <a:r>
              <a:rPr spc="-5" dirty="0" smtClean="0"/>
              <a:t>…!!!</a:t>
            </a:r>
            <a:r>
              <a:rPr lang="en-US" spc="-5" dirty="0"/>
              <a:t>		</a:t>
            </a:r>
            <a:r>
              <a:rPr lang="en-US" spc="-5" dirty="0" smtClean="0"/>
              <a:t>T</a:t>
            </a:r>
            <a:r>
              <a:rPr lang="el-GR" spc="-5" dirty="0" smtClean="0"/>
              <a:t>ο διαστημόπλοιο </a:t>
            </a:r>
            <a:r>
              <a:rPr lang="en-US" spc="-5" dirty="0" smtClean="0"/>
              <a:t>Mars Climate Orbiter </a:t>
            </a:r>
            <a:r>
              <a:rPr lang="el-GR" spc="-5" dirty="0" smtClean="0"/>
              <a:t>χάθηκε λόγω ασυμφωνίας των μονάδων.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314" y="1876975"/>
            <a:ext cx="4192066" cy="31236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80479" y="1676400"/>
            <a:ext cx="1459865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September</a:t>
            </a:r>
            <a:r>
              <a:rPr sz="1800" spc="-3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23,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1999,</a:t>
            </a:r>
            <a:endParaRPr sz="1800" dirty="0">
              <a:latin typeface="Arial MT"/>
              <a:cs typeface="Arial MT"/>
            </a:endParaRPr>
          </a:p>
          <a:p>
            <a:pPr marL="12700" marR="20320">
              <a:lnSpc>
                <a:spcPct val="100000"/>
              </a:lnSpc>
              <a:tabLst>
                <a:tab pos="926465" algn="l"/>
              </a:tabLst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comm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u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n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cati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n 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with</a:t>
            </a:r>
            <a:r>
              <a:rPr sz="1800" spc="3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the	</a:t>
            </a: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</a:rPr>
              <a:t>non- </a:t>
            </a:r>
            <a:r>
              <a:rPr sz="1800" spc="-5" dirty="0">
                <a:solidFill>
                  <a:srgbClr val="009999"/>
                </a:solidFill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SI</a:t>
            </a:r>
            <a:r>
              <a:rPr sz="1800" spc="-5" dirty="0">
                <a:solidFill>
                  <a:srgbClr val="009999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  <a:hlinkClick r:id="rId3"/>
              </a:rPr>
              <a:t>units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  <a:hlinkClick r:id="rId3"/>
              </a:rPr>
              <a:t>of 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pound-force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seconds (</a:t>
            </a:r>
            <a:r>
              <a:rPr sz="1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4"/>
              </a:rPr>
              <a:t>lbf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·s) </a:t>
            </a:r>
            <a:r>
              <a:rPr sz="1800" spc="-49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instead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of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 </a:t>
            </a: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5"/>
              </a:rPr>
              <a:t>SI </a:t>
            </a:r>
            <a:r>
              <a:rPr sz="1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5"/>
              </a:rPr>
              <a:t>units</a:t>
            </a:r>
            <a:r>
              <a:rPr sz="1800" spc="-5" dirty="0">
                <a:solidFill>
                  <a:srgbClr val="009999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of 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newton-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 seconds (N·s)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specified in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the </a:t>
            </a:r>
            <a:r>
              <a:rPr sz="1800" spc="-49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contract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between</a:t>
            </a:r>
            <a:r>
              <a:rPr sz="1800" spc="-4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NASA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80479" y="6393905"/>
            <a:ext cx="14598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and</a:t>
            </a:r>
            <a:r>
              <a:rPr sz="1800" spc="-5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6"/>
              </a:rPr>
              <a:t>Lockheed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73761"/>
            <a:ext cx="7933055" cy="558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560" marR="5080" indent="-12700" algn="ctr">
              <a:lnSpc>
                <a:spcPct val="100000"/>
              </a:lnSpc>
              <a:spcBef>
                <a:spcPts val="100"/>
              </a:spcBef>
              <a:tabLst>
                <a:tab pos="6264910" algn="l"/>
              </a:tabLst>
            </a:pP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3.Η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 αναφορά:</a:t>
            </a:r>
            <a:r>
              <a:rPr sz="24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(Πρωτότυπο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κείμενο</a:t>
            </a:r>
            <a:r>
              <a:rPr sz="2400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το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οποίο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περιγράφει</a:t>
            </a:r>
            <a:r>
              <a:rPr sz="2400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και 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αν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λύει</a:t>
            </a:r>
            <a:r>
              <a:rPr sz="2400" spc="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το</a:t>
            </a:r>
            <a:r>
              <a:rPr sz="24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πε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ί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ρ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α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μ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α</a:t>
            </a:r>
            <a:r>
              <a:rPr sz="2400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κ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ι τα</a:t>
            </a:r>
            <a:r>
              <a:rPr sz="2400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α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π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οτελέ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σμ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τα</a:t>
            </a:r>
            <a:r>
              <a:rPr sz="2400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του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μ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ε	ε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π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ι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σ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τημ</a:t>
            </a:r>
            <a:r>
              <a:rPr sz="2400" spc="5" dirty="0">
                <a:solidFill>
                  <a:srgbClr val="00AFEF"/>
                </a:solidFill>
                <a:latin typeface="Times New Roman"/>
                <a:cs typeface="Times New Roman"/>
              </a:rPr>
              <a:t>ο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νι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κό  τρόπο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Εισαγωγικά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Περίληψη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(Abstract):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Πειραματικό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μέρος.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(Πειραματική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συσκευή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διαδικασία).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Αποτελέσματα.</a:t>
            </a:r>
            <a:endParaRPr sz="2400">
              <a:latin typeface="Times New Roman"/>
              <a:cs typeface="Times New Roman"/>
            </a:endParaRPr>
          </a:p>
          <a:p>
            <a:pPr marL="355600" marR="397510" indent="-342900">
              <a:lnSpc>
                <a:spcPts val="2590"/>
              </a:lnSpc>
              <a:spcBef>
                <a:spcPts val="615"/>
              </a:spcBef>
              <a:buFont typeface="Times New Roman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Υπολογισμοί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(Πίνακες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ενδιάμεσων </a:t>
            </a:r>
            <a:r>
              <a:rPr sz="2400" spc="-5" dirty="0">
                <a:latin typeface="Times New Roman"/>
                <a:cs typeface="Times New Roman"/>
              </a:rPr>
              <a:t>αριθμητικών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πράξεων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Διαγράμματα).</a:t>
            </a:r>
            <a:endParaRPr sz="2400">
              <a:latin typeface="Times New Roman"/>
              <a:cs typeface="Times New Roman"/>
            </a:endParaRPr>
          </a:p>
          <a:p>
            <a:pPr marL="355600" marR="645795" indent="-342900">
              <a:lnSpc>
                <a:spcPts val="259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Ανάλυση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σφάλματος.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Προσδιορισμος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αβεβαιοτητας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στο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τελικό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αποτέλεσμα.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Ανάλυση-συζήτηση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των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αποτελεσμάτων.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Βιβλιογραφία.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Προσωπική συνεισφορά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κάθε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μέλους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της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ομάδας.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064" y="635634"/>
            <a:ext cx="42976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Βιβλιογραφία-Αναζήτηση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8076565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Α)μια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ευρεία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περιοχή </a:t>
            </a:r>
            <a:r>
              <a:rPr sz="1800" dirty="0">
                <a:latin typeface="Times New Roman"/>
                <a:cs typeface="Times New Roman"/>
              </a:rPr>
              <a:t>έρευνας,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μια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μέθοδο,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ένα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είδος </a:t>
            </a:r>
            <a:r>
              <a:rPr sz="1800" spc="-5" dirty="0">
                <a:latin typeface="Times New Roman"/>
                <a:cs typeface="Times New Roman"/>
              </a:rPr>
              <a:t>αντιδράσεων.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Β)συγκεκριμένες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πληροφορίες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κάποια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χημική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ένωση.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Α)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γενικές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πηγές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μονογραφίες,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εγκυκλοπαίδειες</a:t>
            </a:r>
            <a:r>
              <a:rPr sz="1800" dirty="0">
                <a:latin typeface="Times New Roman"/>
                <a:cs typeface="Times New Roman"/>
              </a:rPr>
              <a:t> και</a:t>
            </a:r>
            <a:r>
              <a:rPr sz="1800" spc="-5" dirty="0">
                <a:latin typeface="Times New Roman"/>
                <a:cs typeface="Times New Roman"/>
              </a:rPr>
              <a:t> σειρές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Β)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βάσεις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δεδομένων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διαδίκτυο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οι πιο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πρόσφατες</a:t>
            </a:r>
            <a:r>
              <a:rPr sz="1800" spc="-5" dirty="0">
                <a:latin typeface="Times New Roman"/>
                <a:cs typeface="Times New Roman"/>
              </a:rPr>
              <a:t> μετρήσεις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γενικά</a:t>
            </a:r>
            <a:r>
              <a:rPr sz="1800" dirty="0">
                <a:latin typeface="Times New Roman"/>
                <a:cs typeface="Times New Roman"/>
              </a:rPr>
              <a:t> θεωρούνται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πιο</a:t>
            </a:r>
            <a:r>
              <a:rPr sz="1800" dirty="0">
                <a:latin typeface="Times New Roman"/>
                <a:cs typeface="Times New Roman"/>
              </a:rPr>
              <a:t> ακριβείς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παλιότερες,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αφού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οι </a:t>
            </a:r>
            <a:r>
              <a:rPr sz="1800" spc="-5" dirty="0">
                <a:latin typeface="Times New Roman"/>
                <a:cs typeface="Times New Roman"/>
              </a:rPr>
              <a:t>συσκευές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 οι </a:t>
            </a:r>
            <a:r>
              <a:rPr sz="1800" spc="-5" dirty="0">
                <a:latin typeface="Times New Roman"/>
                <a:cs typeface="Times New Roman"/>
              </a:rPr>
              <a:t>μέθοδοι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βελτιώνονται σε ακρίβεια.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τα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αποτελέσματα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διορθώνονται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 τις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πιο </a:t>
            </a:r>
            <a:r>
              <a:rPr sz="1800" dirty="0">
                <a:latin typeface="Times New Roman"/>
                <a:cs typeface="Times New Roman"/>
              </a:rPr>
              <a:t>πρόσφατες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τιμές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σταθερών.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967" y="5426150"/>
            <a:ext cx="364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Δικτυακός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τόπος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βιβλιοθήκης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lib.uoc.gr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6738" y="498094"/>
            <a:ext cx="3432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Βιβλιογραφί</a:t>
            </a:r>
            <a:r>
              <a:rPr sz="3200" spc="5" dirty="0"/>
              <a:t>α</a:t>
            </a:r>
            <a:r>
              <a:rPr sz="3200" dirty="0"/>
              <a:t>-</a:t>
            </a:r>
            <a:r>
              <a:rPr sz="3200" spc="-5" dirty="0"/>
              <a:t>Πηγές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33701" y="1113790"/>
            <a:ext cx="2031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ή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πρωτογενείς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πηγές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113790"/>
            <a:ext cx="8067040" cy="512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1)</a:t>
            </a:r>
            <a:r>
              <a:rPr sz="1800" b="1" i="1" spc="-5" dirty="0">
                <a:latin typeface="Times New Roman"/>
                <a:cs typeface="Times New Roman"/>
              </a:rPr>
              <a:t>Άμεσες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430"/>
              </a:spcBef>
              <a:buFont typeface="Times New Roman"/>
              <a:buChar char="•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α)</a:t>
            </a:r>
            <a:r>
              <a:rPr sz="1800" i="1" spc="-5" dirty="0">
                <a:latin typeface="Times New Roman"/>
                <a:cs typeface="Times New Roman"/>
              </a:rPr>
              <a:t>Περιοδικά (Journal </a:t>
            </a:r>
            <a:r>
              <a:rPr sz="1800" i="1" dirty="0">
                <a:latin typeface="Times New Roman"/>
                <a:cs typeface="Times New Roman"/>
              </a:rPr>
              <a:t>of Physical chemistry, Journal of Chemical Physics, Journal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of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American Chemical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society,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Journal of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Chemical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Education)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β)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Διπλώματα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ευρεσιτεχνιών.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411480" algn="l"/>
                <a:tab pos="412115" algn="l"/>
              </a:tabLst>
            </a:pPr>
            <a:r>
              <a:rPr sz="1800" b="1" dirty="0">
                <a:latin typeface="Times New Roman"/>
                <a:cs typeface="Times New Roman"/>
              </a:rPr>
              <a:t>2)</a:t>
            </a:r>
            <a:r>
              <a:rPr sz="1800" b="1" i="1" dirty="0">
                <a:latin typeface="Times New Roman"/>
                <a:cs typeface="Times New Roman"/>
              </a:rPr>
              <a:t>Έμμεσες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ή</a:t>
            </a:r>
            <a:r>
              <a:rPr sz="1800" b="1" spc="-5" dirty="0">
                <a:latin typeface="Times New Roman"/>
                <a:cs typeface="Times New Roman"/>
              </a:rPr>
              <a:t> δευτερογενείς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πηγές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Οργάνωση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γνώσεων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α)</a:t>
            </a:r>
            <a:r>
              <a:rPr sz="1800" i="1" dirty="0">
                <a:latin typeface="Times New Roman"/>
                <a:cs typeface="Times New Roman"/>
              </a:rPr>
              <a:t>Κατάλογοι</a:t>
            </a:r>
            <a:r>
              <a:rPr sz="1800" i="1" spc="39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τίτλων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β)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Περιλήψεις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Chemical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Abstracts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γ)</a:t>
            </a:r>
            <a:r>
              <a:rPr sz="1800" b="1" i="1" dirty="0">
                <a:latin typeface="Times New Roman"/>
                <a:cs typeface="Times New Roman"/>
              </a:rPr>
              <a:t>Βάσεις</a:t>
            </a:r>
            <a:r>
              <a:rPr sz="1800" b="1" i="1" spc="-5" dirty="0">
                <a:latin typeface="Times New Roman"/>
                <a:cs typeface="Times New Roman"/>
              </a:rPr>
              <a:t> δεδομένων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Δυο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ηλεκτρονικές βάσεις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δεδομένων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ελεύθερη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πρόσβαση.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ι)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  <a:hlinkClick r:id="rId2"/>
              </a:rPr>
              <a:t>http://www.webbook.nist.gov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ιι).</a:t>
            </a:r>
            <a:r>
              <a:rPr sz="1800" spc="-5" dirty="0">
                <a:latin typeface="Times New Roman"/>
                <a:cs typeface="Times New Roman"/>
                <a:hlinkClick r:id="rId3"/>
              </a:rPr>
              <a:t>http://www.cas.org/casdb.html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δ)</a:t>
            </a:r>
            <a:r>
              <a:rPr sz="1800" i="1" dirty="0">
                <a:latin typeface="Times New Roman"/>
                <a:cs typeface="Times New Roman"/>
              </a:rPr>
              <a:t>Βιβλία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αναφοράς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και</a:t>
            </a:r>
            <a:r>
              <a:rPr sz="1800" i="1" spc="43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σειρές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αναφοράς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i="1" dirty="0">
                <a:latin typeface="Times New Roman"/>
                <a:cs typeface="Times New Roman"/>
              </a:rPr>
              <a:t>ii</a:t>
            </a:r>
            <a:r>
              <a:rPr sz="1800" b="1" i="1" dirty="0">
                <a:latin typeface="Times New Roman"/>
                <a:cs typeface="Times New Roman"/>
              </a:rPr>
              <a:t>)</a:t>
            </a:r>
            <a:r>
              <a:rPr sz="1800" i="1" dirty="0">
                <a:latin typeface="Times New Roman"/>
                <a:cs typeface="Times New Roman"/>
              </a:rPr>
              <a:t>Βιβλία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με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δεδομένα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(Handbooks)</a:t>
            </a:r>
            <a:endParaRPr sz="1800">
              <a:latin typeface="Times New Roman"/>
              <a:cs typeface="Times New Roman"/>
            </a:endParaRPr>
          </a:p>
          <a:p>
            <a:pPr marL="355600" marR="464820" indent="-342900">
              <a:lnSpc>
                <a:spcPct val="80000"/>
              </a:lnSpc>
              <a:spcBef>
                <a:spcPts val="430"/>
              </a:spcBef>
              <a:buFont typeface="Times New Roman"/>
              <a:buChar char="•"/>
              <a:tabLst>
                <a:tab pos="354965" algn="l"/>
                <a:tab pos="355600" algn="l"/>
                <a:tab pos="3466465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ε)Άρθρα</a:t>
            </a:r>
            <a:r>
              <a:rPr sz="1800" i="1" spc="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επισκόπησης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Accounts	of chemical </a:t>
            </a:r>
            <a:r>
              <a:rPr sz="1800" i="1" spc="-5" dirty="0">
                <a:latin typeface="Times New Roman"/>
                <a:cs typeface="Times New Roman"/>
              </a:rPr>
              <a:t>research, </a:t>
            </a:r>
            <a:r>
              <a:rPr sz="1800" i="1" dirty="0">
                <a:latin typeface="Times New Roman"/>
                <a:cs typeface="Times New Roman"/>
              </a:rPr>
              <a:t>Advances of Physics,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Chemical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reviews,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Chemical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Society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reviews,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Reviews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of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Scientific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Instruments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i="1" dirty="0">
                <a:latin typeface="Times New Roman"/>
                <a:cs typeface="Times New Roman"/>
              </a:rPr>
              <a:t>Τι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θα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χρειαστούμε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1)Βιβλία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με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δεδομένα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(Handbooks).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2)Εγχειριδια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για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εμβάθυνση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στη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θεωρία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3)Πειραματικα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βιβλία (διερεύνηση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άλλων</a:t>
            </a:r>
            <a:r>
              <a:rPr sz="1800" i="1" spc="-5" dirty="0">
                <a:latin typeface="Times New Roman"/>
                <a:cs typeface="Times New Roman"/>
              </a:rPr>
              <a:t> μεθόδων)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4)Περιοδικα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για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απαντήσεις</a:t>
            </a:r>
            <a:r>
              <a:rPr sz="1800" i="1" spc="4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ερωτήσεων.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9543" y="5445252"/>
            <a:ext cx="1153668" cy="11521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88973" y="6290385"/>
            <a:ext cx="43967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464" y="576199"/>
            <a:ext cx="5513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Τρόπος</a:t>
            </a:r>
            <a:r>
              <a:rPr sz="3200" spc="-45" dirty="0"/>
              <a:t> </a:t>
            </a:r>
            <a:r>
              <a:rPr sz="3200" dirty="0"/>
              <a:t>εισαγωγής</a:t>
            </a:r>
            <a:r>
              <a:rPr sz="3200" spc="-50" dirty="0"/>
              <a:t> </a:t>
            </a:r>
            <a:r>
              <a:rPr sz="3200" dirty="0"/>
              <a:t>βιβλιογραφίας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34666"/>
            <a:ext cx="7880350" cy="429450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Δεν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αντιγράφουμε</a:t>
            </a:r>
            <a:r>
              <a:rPr sz="2800" dirty="0">
                <a:latin typeface="Times New Roman"/>
                <a:cs typeface="Times New Roman"/>
              </a:rPr>
              <a:t> ποτέ!!!</a:t>
            </a:r>
            <a:endParaRPr sz="2800">
              <a:latin typeface="Times New Roman"/>
              <a:cs typeface="Times New Roman"/>
            </a:endParaRPr>
          </a:p>
          <a:p>
            <a:pPr marL="355600" marR="116839" indent="-342900">
              <a:lnSpc>
                <a:spcPts val="302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Διαβάζουμε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καταλαβαίνουμε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και</a:t>
            </a:r>
            <a:r>
              <a:rPr sz="2800" dirty="0">
                <a:latin typeface="Times New Roman"/>
                <a:cs typeface="Times New Roman"/>
              </a:rPr>
              <a:t> το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εκφράζουμε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με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δικό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μας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τρόπο.</a:t>
            </a:r>
            <a:endParaRPr sz="2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9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  <a:tab pos="4514850" algn="l"/>
                <a:tab pos="5338445" algn="l"/>
              </a:tabLst>
            </a:pPr>
            <a:r>
              <a:rPr sz="2800" spc="-5" dirty="0">
                <a:latin typeface="Times New Roman"/>
                <a:cs typeface="Times New Roman"/>
              </a:rPr>
              <a:t>Τρόπος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εισαγωγής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βιβλιογραφίας	Παραπομπή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μέσα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στο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κείμενο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με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αριθμό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σε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[]	αγκύλες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ή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εκθέτη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και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στο </a:t>
            </a:r>
            <a:r>
              <a:rPr sz="2800" dirty="0">
                <a:latin typeface="Times New Roman"/>
                <a:cs typeface="Times New Roman"/>
              </a:rPr>
              <a:t>τέλος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της αναφοράς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355600" marR="13335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Για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βιβλίο:</a:t>
            </a:r>
            <a:r>
              <a:rPr sz="2800" spc="-5" dirty="0">
                <a:latin typeface="Times New Roman"/>
                <a:cs typeface="Times New Roman"/>
              </a:rPr>
              <a:t>C.J.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Savant,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Jr.,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Fundamental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of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Laplace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Transform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(McGraw-Hill,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New</a:t>
            </a:r>
            <a:r>
              <a:rPr sz="2800" dirty="0">
                <a:latin typeface="Times New Roman"/>
                <a:cs typeface="Times New Roman"/>
              </a:rPr>
              <a:t> York,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1987).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3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Για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περιοδικό:</a:t>
            </a:r>
            <a:r>
              <a:rPr sz="2800" spc="-5" dirty="0">
                <a:latin typeface="Times New Roman"/>
                <a:cs typeface="Times New Roman"/>
              </a:rPr>
              <a:t>W.R.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Gentry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C.F.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Giese,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Rev.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Sci.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Instr.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49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595 (1978).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223772" cy="12237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960" y="585342"/>
            <a:ext cx="443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Περίγραμμα</a:t>
            </a:r>
            <a:r>
              <a:rPr sz="3600" spc="-75" dirty="0"/>
              <a:t> </a:t>
            </a:r>
            <a:r>
              <a:rPr sz="3600" spc="-5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318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67246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Ι.	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Εργαστηριακές</a:t>
            </a:r>
            <a:r>
              <a:rPr sz="18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Ασκήσεις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6890" y="1882901"/>
          <a:ext cx="6935467" cy="1625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5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928">
                <a:tc>
                  <a:txBody>
                    <a:bodyPr/>
                    <a:lstStyle/>
                    <a:p>
                      <a:pPr marL="31750">
                        <a:lnSpc>
                          <a:spcPts val="196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6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Α5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Κατανομή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Ταχυτήτων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Maxwell-Boltzmann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10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Α6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Πολωσιμετρία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Α7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Διαθλασιμετρία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Β15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Ατομική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φασματοσκοπία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Β16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Φάσμα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Απορρόφησης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Χρωστικής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38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7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197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Β19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7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Αρχές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λειτουργίας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laser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Ηλίου-Νέου (He-Ne)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και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5940" y="3436442"/>
            <a:ext cx="3124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ημιαγωγών.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Νόμος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Malus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ΙΙ.</a:t>
            </a:r>
            <a:r>
              <a:rPr sz="1800" b="1" spc="409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Διαλέξεις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4205096"/>
            <a:ext cx="64408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7365" algn="l"/>
              </a:tabLst>
            </a:pPr>
            <a:r>
              <a:rPr sz="1800" b="1" dirty="0">
                <a:latin typeface="Times New Roman"/>
                <a:cs typeface="Times New Roman"/>
              </a:rPr>
              <a:t>--	</a:t>
            </a:r>
            <a:r>
              <a:rPr sz="1800" spc="-10" dirty="0">
                <a:latin typeface="Times New Roman"/>
                <a:cs typeface="Times New Roman"/>
              </a:rPr>
              <a:t>Κινητική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θεωρία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αερίων.</a:t>
            </a:r>
            <a:r>
              <a:rPr sz="1800" spc="-5" dirty="0">
                <a:latin typeface="Times New Roman"/>
                <a:cs typeface="Times New Roman"/>
              </a:rPr>
              <a:t> Στοιχεία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Στατιστικής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Θερμοδυναμικής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--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--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--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--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479417"/>
            <a:ext cx="106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7982" y="4479417"/>
            <a:ext cx="4533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Στοιχεία οπτικής,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Οργανολογία φασματοσκοπίας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Ατομική,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Μοριακή Φασματοσκοπία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Βασικά</a:t>
            </a:r>
            <a:r>
              <a:rPr sz="1800" spc="-5" dirty="0">
                <a:latin typeface="Times New Roman"/>
                <a:cs typeface="Times New Roman"/>
              </a:rPr>
              <a:t> στοιχεία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Χημικής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Κινητικής</a:t>
            </a:r>
            <a:endParaRPr sz="18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Βασικές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αρχές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λειτουργίας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τύποι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λέιζερ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223772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478663"/>
            <a:ext cx="47955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7195" algn="l"/>
              </a:tabLst>
            </a:pPr>
            <a:r>
              <a:rPr sz="4400" spc="-5" dirty="0"/>
              <a:t>Γενικ</a:t>
            </a:r>
            <a:r>
              <a:rPr sz="4400" dirty="0"/>
              <a:t>ή	Βιβλιογραφία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9653"/>
            <a:ext cx="6257290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59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«Εργαστηριακές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Ασκήσεις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Φυσικοχημείας»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ts val="2305"/>
              </a:lnSpc>
            </a:pPr>
            <a:r>
              <a:rPr sz="2400" spc="-5" dirty="0">
                <a:latin typeface="Times New Roman"/>
                <a:cs typeface="Times New Roman"/>
              </a:rPr>
              <a:t>Θ.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Κιτσόπουλος,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Ρίζος,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Ν.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Στρατηγάκης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595"/>
              </a:lnSpc>
              <a:tabLst>
                <a:tab pos="2712085" algn="l"/>
              </a:tabLst>
            </a:pPr>
            <a:r>
              <a:rPr sz="2400" spc="-5" dirty="0">
                <a:latin typeface="Times New Roman"/>
                <a:cs typeface="Times New Roman"/>
              </a:rPr>
              <a:t>Κρήτης,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2016-17)	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chemistry.uoc/eclass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7010" y="1841957"/>
            <a:ext cx="1002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(Πανεπ.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342900">
              <a:lnSpc>
                <a:spcPts val="2590"/>
              </a:lnSpc>
              <a:spcBef>
                <a:spcPts val="100"/>
              </a:spcBef>
              <a:buFont typeface="Times New Roman"/>
              <a:buChar char="•"/>
              <a:tabLst>
                <a:tab pos="418465" algn="l"/>
                <a:tab pos="419100" algn="l"/>
              </a:tabLst>
            </a:pPr>
            <a:r>
              <a:rPr spc="-5" dirty="0"/>
              <a:t>«Φυσικοχημεία»</a:t>
            </a:r>
            <a:r>
              <a:rPr spc="-20" dirty="0"/>
              <a:t> </a:t>
            </a:r>
            <a:r>
              <a:rPr b="0" spc="-5" dirty="0">
                <a:latin typeface="Times New Roman"/>
                <a:cs typeface="Times New Roman"/>
              </a:rPr>
              <a:t>9</a:t>
            </a:r>
            <a:r>
              <a:rPr sz="2400" b="0" spc="-7" baseline="24305" dirty="0">
                <a:latin typeface="Times New Roman"/>
                <a:cs typeface="Times New Roman"/>
              </a:rPr>
              <a:t>η</a:t>
            </a:r>
            <a:r>
              <a:rPr sz="2400" b="0" spc="292" baseline="2430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εκδοση</a:t>
            </a:r>
            <a:endParaRPr sz="2400">
              <a:latin typeface="Times New Roman"/>
              <a:cs typeface="Times New Roman"/>
            </a:endParaRPr>
          </a:p>
          <a:p>
            <a:pPr marL="990600">
              <a:lnSpc>
                <a:spcPts val="2590"/>
              </a:lnSpc>
              <a:tabLst>
                <a:tab pos="2717800" algn="l"/>
              </a:tabLst>
            </a:pPr>
            <a:r>
              <a:rPr b="0" spc="-10" dirty="0">
                <a:latin typeface="Times New Roman"/>
                <a:cs typeface="Times New Roman"/>
              </a:rPr>
              <a:t>P.W.</a:t>
            </a:r>
            <a:r>
              <a:rPr b="0" spc="3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Atkins	(Πανεπ.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Εκδόσεις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Κρήτης, 2014)</a:t>
            </a:r>
          </a:p>
          <a:p>
            <a:pPr marL="419100" indent="-342900">
              <a:lnSpc>
                <a:spcPts val="2590"/>
              </a:lnSpc>
              <a:buFont typeface="Times New Roman"/>
              <a:buChar char="•"/>
              <a:tabLst>
                <a:tab pos="418465" algn="l"/>
                <a:tab pos="419100" algn="l"/>
              </a:tabLst>
            </a:pPr>
            <a:r>
              <a:rPr spc="-5" dirty="0"/>
              <a:t>«Experiments</a:t>
            </a:r>
            <a:r>
              <a:rPr spc="-20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dirty="0"/>
              <a:t>Physical</a:t>
            </a:r>
            <a:r>
              <a:rPr spc="-10" dirty="0"/>
              <a:t> </a:t>
            </a:r>
            <a:r>
              <a:rPr dirty="0"/>
              <a:t>Chemistry»</a:t>
            </a:r>
          </a:p>
          <a:p>
            <a:pPr marL="990600">
              <a:lnSpc>
                <a:spcPts val="2590"/>
              </a:lnSpc>
            </a:pPr>
            <a:r>
              <a:rPr b="0" spc="-5" dirty="0">
                <a:latin typeface="Times New Roman"/>
                <a:cs typeface="Times New Roman"/>
              </a:rPr>
              <a:t>D.P.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Shoemaker,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C.W.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Garland,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J.W.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Nibler</a:t>
            </a:r>
          </a:p>
          <a:p>
            <a:pPr marL="419100" indent="-342900">
              <a:lnSpc>
                <a:spcPts val="2590"/>
              </a:lnSpc>
              <a:buFont typeface="Times New Roman"/>
              <a:buChar char="•"/>
              <a:tabLst>
                <a:tab pos="418465" algn="l"/>
                <a:tab pos="419100" algn="l"/>
              </a:tabLst>
            </a:pPr>
            <a:r>
              <a:rPr dirty="0"/>
              <a:t>«Physical</a:t>
            </a:r>
            <a:r>
              <a:rPr spc="-50" dirty="0"/>
              <a:t> </a:t>
            </a:r>
            <a:r>
              <a:rPr dirty="0"/>
              <a:t>Chemistry»</a:t>
            </a:r>
          </a:p>
          <a:p>
            <a:pPr marL="419100" marR="81280" indent="571500">
              <a:lnSpc>
                <a:spcPts val="2300"/>
              </a:lnSpc>
              <a:spcBef>
                <a:spcPts val="275"/>
              </a:spcBef>
            </a:pPr>
            <a:r>
              <a:rPr b="0" dirty="0">
                <a:latin typeface="Times New Roman"/>
                <a:cs typeface="Times New Roman"/>
              </a:rPr>
              <a:t>T.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Engel,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P.</a:t>
            </a:r>
            <a:r>
              <a:rPr b="0" dirty="0">
                <a:latin typeface="Times New Roman"/>
                <a:cs typeface="Times New Roman"/>
              </a:rPr>
              <a:t> Reid,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(Pearson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Education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Inc.</a:t>
            </a:r>
            <a:r>
              <a:rPr b="0" spc="-5" dirty="0">
                <a:latin typeface="Times New Roman"/>
                <a:cs typeface="Times New Roman"/>
              </a:rPr>
              <a:t> San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Francisco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2010)</a:t>
            </a:r>
          </a:p>
          <a:p>
            <a:pPr marL="419100" indent="-342900"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  <a:tabLst>
                <a:tab pos="418465" algn="l"/>
                <a:tab pos="419100" algn="l"/>
              </a:tabLst>
            </a:pPr>
            <a:r>
              <a:rPr spc="-5" dirty="0"/>
              <a:t>Διαφάνειες</a:t>
            </a:r>
            <a:r>
              <a:rPr spc="20" dirty="0"/>
              <a:t> </a:t>
            </a:r>
            <a:r>
              <a:rPr spc="-10" dirty="0"/>
              <a:t>διαλέξεων</a:t>
            </a:r>
            <a:r>
              <a:rPr spc="15" dirty="0"/>
              <a:t> </a:t>
            </a:r>
            <a:r>
              <a:rPr b="0" dirty="0">
                <a:latin typeface="Times New Roman"/>
                <a:cs typeface="Times New Roman"/>
              </a:rPr>
              <a:t>(μέσω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students</a:t>
            </a:r>
            <a:r>
              <a:rPr b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web,eclass</a:t>
            </a:r>
            <a:r>
              <a:rPr b="0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223772" cy="12237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dirty="0"/>
              <a:t>1]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6199"/>
            <a:ext cx="8061959" cy="3758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Προετοιμασια</a:t>
            </a:r>
            <a:r>
              <a:rPr sz="3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του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πειράματος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Εργασία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σε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ομάδες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Καλή </a:t>
            </a:r>
            <a:r>
              <a:rPr sz="3200" dirty="0">
                <a:latin typeface="Times New Roman"/>
                <a:cs typeface="Times New Roman"/>
              </a:rPr>
              <a:t>προετοιμασία. Κατανόηση πειραματικού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μέρους,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και στοιχείων της θεωρίας.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(Προαπαιτούμενη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γνώση).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Καταγραφή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εισαγωγικού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μέρους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στο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lab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book.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15210" y="6296862"/>
            <a:ext cx="53740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20" dirty="0">
                <a:latin typeface="Times New Roman"/>
                <a:cs typeface="Times New Roman"/>
              </a:rPr>
              <a:t>Τμήμα </a:t>
            </a:r>
            <a:r>
              <a:rPr sz="1800" spc="-5" dirty="0">
                <a:latin typeface="Times New Roman"/>
                <a:cs typeface="Times New Roman"/>
              </a:rPr>
              <a:t>Χημείας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Εργαστήρια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Φυσικοχημείας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-10" dirty="0">
                <a:latin typeface="Times New Roman"/>
                <a:cs typeface="Times New Roman"/>
              </a:rPr>
              <a:t> [ΧΗΜ-311]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602" y="303403"/>
            <a:ext cx="6767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Α5.</a:t>
            </a:r>
            <a:r>
              <a:rPr sz="2800" dirty="0"/>
              <a:t> </a:t>
            </a:r>
            <a:r>
              <a:rPr sz="2800" spc="-10" dirty="0"/>
              <a:t>Κατανομή</a:t>
            </a:r>
            <a:r>
              <a:rPr sz="2800" spc="-5" dirty="0"/>
              <a:t> ταχυτήτων</a:t>
            </a:r>
            <a:r>
              <a:rPr sz="2800" spc="10" dirty="0"/>
              <a:t> </a:t>
            </a:r>
            <a:r>
              <a:rPr sz="2800" spc="-5" dirty="0"/>
              <a:t>Maxwell-Boltzmann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2440" y="1563370"/>
            <a:ext cx="7827009" cy="411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ΣΚΟΠΟΣ</a:t>
            </a:r>
            <a:r>
              <a:rPr sz="20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20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ΠΕΙΡΑΜΑΤΟΣ</a:t>
            </a:r>
            <a:endParaRPr sz="20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latin typeface="Times New Roman"/>
                <a:cs typeface="Times New Roman"/>
              </a:rPr>
              <a:t>Επιβεβαίωση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θεωρητικής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καμπύλης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μέσω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μοντέλου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σωματιδίων</a:t>
            </a:r>
            <a:endParaRPr sz="2000">
              <a:latin typeface="Times New Roman"/>
              <a:cs typeface="Times New Roman"/>
            </a:endParaRPr>
          </a:p>
          <a:p>
            <a:pPr marL="419100" marR="876935" indent="38100">
              <a:lnSpc>
                <a:spcPct val="8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Προσδιορισμός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θερμοκρασίας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δείγματος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ιδανικου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αεριου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μέσω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προσομοίωσης.</a:t>
            </a:r>
            <a:endParaRPr sz="20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Font typeface="Times New Roman"/>
              <a:buChar char="•"/>
              <a:tabLst>
                <a:tab pos="418465" algn="l"/>
                <a:tab pos="419100" algn="l"/>
              </a:tabLst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ΠΕΙΡΑΜΑΤΙΚΟ</a:t>
            </a:r>
            <a:r>
              <a:rPr sz="2000" b="1" spc="-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ΜΕΡΟΣ</a:t>
            </a:r>
            <a:endParaRPr sz="2000">
              <a:latin typeface="Times New Roman"/>
              <a:cs typeface="Times New Roman"/>
            </a:endParaRPr>
          </a:p>
          <a:p>
            <a:pPr marL="419100" marR="497205" indent="-342900">
              <a:lnSpc>
                <a:spcPts val="1920"/>
              </a:lnSpc>
              <a:spcBef>
                <a:spcPts val="465"/>
              </a:spcBef>
              <a:buFont typeface="Times New Roman"/>
              <a:buChar char="•"/>
              <a:tabLst>
                <a:tab pos="482600" algn="l"/>
                <a:tab pos="483234" algn="l"/>
              </a:tabLst>
            </a:pPr>
            <a:r>
              <a:rPr dirty="0"/>
              <a:t>	</a:t>
            </a:r>
            <a:r>
              <a:rPr sz="2000" dirty="0">
                <a:latin typeface="Times New Roman"/>
                <a:cs typeface="Times New Roman"/>
              </a:rPr>
              <a:t>Θάλαμος προσομοίωσης, </a:t>
            </a:r>
            <a:r>
              <a:rPr sz="2000" spc="-5" dirty="0">
                <a:latin typeface="Times New Roman"/>
                <a:cs typeface="Times New Roman"/>
              </a:rPr>
              <a:t>φίλτρο </a:t>
            </a:r>
            <a:r>
              <a:rPr sz="2000" dirty="0">
                <a:latin typeface="Times New Roman"/>
                <a:cs typeface="Times New Roman"/>
              </a:rPr>
              <a:t>επιλογής κατεύθυνσης ,επιλογέας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μέτρου,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μοριακών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ταχυτήτων,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στροβοσκόπιο.</a:t>
            </a:r>
            <a:endParaRPr sz="20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  <a:tabLst>
                <a:tab pos="418465" algn="l"/>
                <a:tab pos="419100" algn="l"/>
              </a:tabLst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ΠΡΟΑΠΑΙΤΟΥΜΕΝΗ</a:t>
            </a:r>
            <a:r>
              <a:rPr sz="20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ΓΝΩΣΗ</a:t>
            </a:r>
            <a:endParaRPr sz="2000">
              <a:latin typeface="Times New Roman"/>
              <a:cs typeface="Times New Roman"/>
            </a:endParaRPr>
          </a:p>
          <a:p>
            <a:pPr marL="419100" marR="81280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latin typeface="Times New Roman"/>
                <a:cs typeface="Times New Roman"/>
              </a:rPr>
              <a:t>Πιθανότητες ορισμός, συνεχείς </a:t>
            </a:r>
            <a:r>
              <a:rPr sz="2000" spc="-5" dirty="0">
                <a:latin typeface="Times New Roman"/>
                <a:cs typeface="Times New Roman"/>
              </a:rPr>
              <a:t>διακριτές μεταβλητές, </a:t>
            </a:r>
            <a:r>
              <a:rPr sz="2000" dirty="0">
                <a:latin typeface="Times New Roman"/>
                <a:cs typeface="Times New Roman"/>
              </a:rPr>
              <a:t>ειδή </a:t>
            </a:r>
            <a:r>
              <a:rPr sz="2000" spc="-5" dirty="0">
                <a:latin typeface="Times New Roman"/>
                <a:cs typeface="Times New Roman"/>
              </a:rPr>
              <a:t>στατιστικών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συλλογών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συνάρτηση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κατανομής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Boltzmann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συνάρτηση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επιμερισμού.</a:t>
            </a:r>
            <a:endParaRPr sz="20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Font typeface="Times New Roman"/>
              <a:buChar char="•"/>
              <a:tabLst>
                <a:tab pos="418465" algn="l"/>
                <a:tab pos="419100" algn="l"/>
              </a:tabLst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ΒΙΒΛΙΟΓΡΑΦΙΑ</a:t>
            </a:r>
            <a:endParaRPr sz="20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Char char="•"/>
              <a:tabLst>
                <a:tab pos="418465" algn="l"/>
                <a:tab pos="419100" algn="l"/>
                <a:tab pos="2870835" algn="l"/>
              </a:tabLst>
            </a:pPr>
            <a:r>
              <a:rPr sz="2000" dirty="0">
                <a:latin typeface="Times New Roman"/>
                <a:cs typeface="Times New Roman"/>
              </a:rPr>
              <a:t>Atkins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κεφ.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21</a:t>
            </a:r>
            <a:r>
              <a:rPr sz="2000" spc="-5" dirty="0">
                <a:latin typeface="Times New Roman"/>
                <a:cs typeface="Times New Roman"/>
              </a:rPr>
              <a:t> και	</a:t>
            </a:r>
            <a:r>
              <a:rPr sz="2000" dirty="0">
                <a:latin typeface="Times New Roman"/>
                <a:cs typeface="Times New Roman"/>
              </a:rPr>
              <a:t>22</a:t>
            </a:r>
            <a:endParaRPr sz="20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latin typeface="Times New Roman"/>
                <a:cs typeface="Times New Roman"/>
              </a:rPr>
              <a:t>Serway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Φυσική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κεφ.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21-6</a:t>
            </a:r>
            <a:endParaRPr sz="20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latin typeface="Times New Roman"/>
                <a:cs typeface="Times New Roman"/>
              </a:rPr>
              <a:t>Haliday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Resnick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Φυσική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9</a:t>
            </a:r>
            <a:r>
              <a:rPr sz="1950" spc="15" baseline="25641" dirty="0">
                <a:latin typeface="Times New Roman"/>
                <a:cs typeface="Times New Roman"/>
              </a:rPr>
              <a:t>η</a:t>
            </a:r>
            <a:r>
              <a:rPr sz="1950" spc="247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έκδοση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κεφ.</a:t>
            </a:r>
            <a:r>
              <a:rPr sz="2000" dirty="0">
                <a:latin typeface="Times New Roman"/>
                <a:cs typeface="Times New Roman"/>
              </a:rPr>
              <a:t> 19-7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223772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65426" y="6290385"/>
            <a:ext cx="43961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894" y="60401"/>
            <a:ext cx="7426325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Α5.Α)</a:t>
            </a:r>
            <a:r>
              <a:rPr spc="-15" dirty="0"/>
              <a:t> </a:t>
            </a:r>
            <a:r>
              <a:rPr spc="-5" dirty="0"/>
              <a:t>Πειραματική</a:t>
            </a:r>
            <a:r>
              <a:rPr dirty="0"/>
              <a:t> </a:t>
            </a:r>
            <a:r>
              <a:rPr spc="-5" dirty="0"/>
              <a:t>συσκευή</a:t>
            </a:r>
          </a:p>
          <a:p>
            <a:pPr marL="12065" marR="5080" indent="-1905" algn="ctr">
              <a:lnSpc>
                <a:spcPct val="99700"/>
              </a:lnSpc>
              <a:spcBef>
                <a:spcPts val="15"/>
              </a:spcBef>
            </a:pPr>
            <a:r>
              <a:rPr dirty="0">
                <a:solidFill>
                  <a:srgbClr val="000000"/>
                </a:solidFill>
              </a:rPr>
              <a:t>Β)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Διάγραμμα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κατανομής </a:t>
            </a:r>
            <a:r>
              <a:rPr spc="-5" dirty="0">
                <a:solidFill>
                  <a:srgbClr val="000000"/>
                </a:solidFill>
              </a:rPr>
              <a:t>σε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διαφορετικές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θερμοκρασίες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Γ) </a:t>
            </a:r>
            <a:r>
              <a:rPr spc="-58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Πειραματικά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αποτελέσματα-Προσομοίωση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με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τη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θεωρητική </a:t>
            </a:r>
            <a:r>
              <a:rPr spc="-5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καμπύλη</a:t>
            </a:r>
            <a:r>
              <a:rPr sz="2800" dirty="0">
                <a:solidFill>
                  <a:srgbClr val="000000"/>
                </a:solidFill>
              </a:rPr>
              <a:t>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080988" y="6356319"/>
            <a:ext cx="2095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1000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954" y="6356319"/>
            <a:ext cx="2095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1500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6867" y="6356319"/>
            <a:ext cx="2095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2000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9779" y="6356319"/>
            <a:ext cx="2095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2500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589" y="6245031"/>
            <a:ext cx="21462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Arial MT"/>
                <a:cs typeface="Arial MT"/>
              </a:rPr>
              <a:t>-</a:t>
            </a: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589" y="5838642"/>
            <a:ext cx="214629" cy="329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0</a:t>
            </a:r>
            <a:endParaRPr sz="6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dirty="0">
                <a:latin typeface="Arial MT"/>
                <a:cs typeface="Arial MT"/>
              </a:rPr>
              <a:t>-</a:t>
            </a: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1399" y="5635429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1399" y="5432198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1399" y="5230186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6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1399" y="5026973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8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1399" y="4823760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1</a:t>
            </a:r>
            <a:r>
              <a:rPr sz="650" dirty="0">
                <a:latin typeface="Arial MT"/>
                <a:cs typeface="Arial MT"/>
              </a:rPr>
              <a:t>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1399" y="4620529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1</a:t>
            </a:r>
            <a:r>
              <a:rPr sz="650" dirty="0">
                <a:latin typeface="Arial MT"/>
                <a:cs typeface="Arial MT"/>
              </a:rPr>
              <a:t>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1399" y="4417316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1</a:t>
            </a:r>
            <a:r>
              <a:rPr sz="650" dirty="0"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61399" y="4214140"/>
            <a:ext cx="186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0</a:t>
            </a:r>
            <a:r>
              <a:rPr sz="650" dirty="0">
                <a:latin typeface="Arial MT"/>
                <a:cs typeface="Arial MT"/>
              </a:rPr>
              <a:t>,</a:t>
            </a:r>
            <a:r>
              <a:rPr sz="650" spc="-10" dirty="0">
                <a:latin typeface="Arial MT"/>
                <a:cs typeface="Arial MT"/>
              </a:rPr>
              <a:t>1</a:t>
            </a:r>
            <a:r>
              <a:rPr sz="650" dirty="0">
                <a:latin typeface="Arial MT"/>
                <a:cs typeface="Arial MT"/>
              </a:rPr>
              <a:t>6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58322" y="4251817"/>
            <a:ext cx="3258185" cy="2112645"/>
            <a:chOff x="4958322" y="4251817"/>
            <a:chExt cx="3258185" cy="2112645"/>
          </a:xfrm>
        </p:grpSpPr>
        <p:sp>
          <p:nvSpPr>
            <p:cNvPr id="18" name="object 18"/>
            <p:cNvSpPr/>
            <p:nvPr/>
          </p:nvSpPr>
          <p:spPr>
            <a:xfrm>
              <a:off x="4962767" y="4287573"/>
              <a:ext cx="2877820" cy="2072639"/>
            </a:xfrm>
            <a:custGeom>
              <a:avLst/>
              <a:gdLst/>
              <a:ahLst/>
              <a:cxnLst/>
              <a:rect l="l" t="t" r="r" b="b"/>
              <a:pathLst>
                <a:path w="2877820" h="2072639">
                  <a:moveTo>
                    <a:pt x="41152" y="2051492"/>
                  </a:moveTo>
                  <a:lnTo>
                    <a:pt x="41152" y="2030945"/>
                  </a:lnTo>
                </a:path>
                <a:path w="2877820" h="2072639">
                  <a:moveTo>
                    <a:pt x="276992" y="2072057"/>
                  </a:moveTo>
                  <a:lnTo>
                    <a:pt x="276992" y="2030945"/>
                  </a:lnTo>
                </a:path>
                <a:path w="2877820" h="2072639">
                  <a:moveTo>
                    <a:pt x="514064" y="2051492"/>
                  </a:moveTo>
                  <a:lnTo>
                    <a:pt x="514064" y="2030945"/>
                  </a:lnTo>
                </a:path>
                <a:path w="2877820" h="2072639">
                  <a:moveTo>
                    <a:pt x="749940" y="2072057"/>
                  </a:moveTo>
                  <a:lnTo>
                    <a:pt x="749940" y="2030945"/>
                  </a:lnTo>
                </a:path>
                <a:path w="2877820" h="2072639">
                  <a:moveTo>
                    <a:pt x="986995" y="2051492"/>
                  </a:moveTo>
                  <a:lnTo>
                    <a:pt x="986995" y="2030945"/>
                  </a:lnTo>
                </a:path>
                <a:path w="2877820" h="2072639">
                  <a:moveTo>
                    <a:pt x="1222871" y="2072057"/>
                  </a:moveTo>
                  <a:lnTo>
                    <a:pt x="1222871" y="2030945"/>
                  </a:lnTo>
                </a:path>
                <a:path w="2877820" h="2072639">
                  <a:moveTo>
                    <a:pt x="1459943" y="2051492"/>
                  </a:moveTo>
                  <a:lnTo>
                    <a:pt x="1459943" y="2030945"/>
                  </a:lnTo>
                </a:path>
                <a:path w="2877820" h="2072639">
                  <a:moveTo>
                    <a:pt x="1695783" y="2072057"/>
                  </a:moveTo>
                  <a:lnTo>
                    <a:pt x="1695783" y="2030945"/>
                  </a:lnTo>
                </a:path>
                <a:path w="2877820" h="2072639">
                  <a:moveTo>
                    <a:pt x="1931659" y="2051492"/>
                  </a:moveTo>
                  <a:lnTo>
                    <a:pt x="1931659" y="2030945"/>
                  </a:lnTo>
                </a:path>
                <a:path w="2877820" h="2072639">
                  <a:moveTo>
                    <a:pt x="2168695" y="2072057"/>
                  </a:moveTo>
                  <a:lnTo>
                    <a:pt x="2168695" y="2030945"/>
                  </a:lnTo>
                </a:path>
                <a:path w="2877820" h="2072639">
                  <a:moveTo>
                    <a:pt x="2404571" y="2051492"/>
                  </a:moveTo>
                  <a:lnTo>
                    <a:pt x="2404571" y="2030945"/>
                  </a:lnTo>
                </a:path>
                <a:path w="2877820" h="2072639">
                  <a:moveTo>
                    <a:pt x="2641643" y="2072057"/>
                  </a:moveTo>
                  <a:lnTo>
                    <a:pt x="2641643" y="2030945"/>
                  </a:lnTo>
                </a:path>
                <a:path w="2877820" h="2072639">
                  <a:moveTo>
                    <a:pt x="2877483" y="2051492"/>
                  </a:moveTo>
                  <a:lnTo>
                    <a:pt x="2877483" y="2030945"/>
                  </a:lnTo>
                </a:path>
                <a:path w="2877820" h="2072639">
                  <a:moveTo>
                    <a:pt x="41152" y="2030945"/>
                  </a:moveTo>
                  <a:lnTo>
                    <a:pt x="2877483" y="2030945"/>
                  </a:lnTo>
                </a:path>
                <a:path w="2877820" h="2072639">
                  <a:moveTo>
                    <a:pt x="0" y="2030945"/>
                  </a:moveTo>
                  <a:lnTo>
                    <a:pt x="41152" y="2030945"/>
                  </a:lnTo>
                </a:path>
                <a:path w="2877820" h="2072639">
                  <a:moveTo>
                    <a:pt x="20594" y="1929339"/>
                  </a:moveTo>
                  <a:lnTo>
                    <a:pt x="41152" y="1929339"/>
                  </a:lnTo>
                </a:path>
                <a:path w="2877820" h="2072639">
                  <a:moveTo>
                    <a:pt x="0" y="1827714"/>
                  </a:moveTo>
                  <a:lnTo>
                    <a:pt x="41152" y="1827714"/>
                  </a:lnTo>
                </a:path>
                <a:path w="2877820" h="2072639">
                  <a:moveTo>
                    <a:pt x="20594" y="1726108"/>
                  </a:moveTo>
                  <a:lnTo>
                    <a:pt x="41152" y="1726108"/>
                  </a:lnTo>
                </a:path>
                <a:path w="2877820" h="2072639">
                  <a:moveTo>
                    <a:pt x="0" y="1624501"/>
                  </a:moveTo>
                  <a:lnTo>
                    <a:pt x="41152" y="1624501"/>
                  </a:lnTo>
                </a:path>
                <a:path w="2877820" h="2072639">
                  <a:moveTo>
                    <a:pt x="20594" y="1522895"/>
                  </a:moveTo>
                  <a:lnTo>
                    <a:pt x="41152" y="1522895"/>
                  </a:lnTo>
                </a:path>
                <a:path w="2877820" h="2072639">
                  <a:moveTo>
                    <a:pt x="0" y="1421288"/>
                  </a:moveTo>
                  <a:lnTo>
                    <a:pt x="41152" y="1421288"/>
                  </a:lnTo>
                </a:path>
                <a:path w="2877820" h="2072639">
                  <a:moveTo>
                    <a:pt x="20594" y="1319682"/>
                  </a:moveTo>
                  <a:lnTo>
                    <a:pt x="41152" y="1319682"/>
                  </a:lnTo>
                </a:path>
                <a:path w="2877820" h="2072639">
                  <a:moveTo>
                    <a:pt x="0" y="1218112"/>
                  </a:moveTo>
                  <a:lnTo>
                    <a:pt x="41152" y="1218112"/>
                  </a:lnTo>
                </a:path>
                <a:path w="2877820" h="2072639">
                  <a:moveTo>
                    <a:pt x="20594" y="1116505"/>
                  </a:moveTo>
                  <a:lnTo>
                    <a:pt x="41152" y="1116505"/>
                  </a:lnTo>
                </a:path>
                <a:path w="2877820" h="2072639">
                  <a:moveTo>
                    <a:pt x="0" y="1016100"/>
                  </a:moveTo>
                  <a:lnTo>
                    <a:pt x="41152" y="1016100"/>
                  </a:lnTo>
                </a:path>
                <a:path w="2877820" h="2072639">
                  <a:moveTo>
                    <a:pt x="20594" y="914494"/>
                  </a:moveTo>
                  <a:lnTo>
                    <a:pt x="41152" y="914494"/>
                  </a:lnTo>
                </a:path>
                <a:path w="2877820" h="2072639">
                  <a:moveTo>
                    <a:pt x="0" y="812887"/>
                  </a:moveTo>
                  <a:lnTo>
                    <a:pt x="41152" y="812887"/>
                  </a:lnTo>
                </a:path>
                <a:path w="2877820" h="2072639">
                  <a:moveTo>
                    <a:pt x="20594" y="711263"/>
                  </a:moveTo>
                  <a:lnTo>
                    <a:pt x="41152" y="711263"/>
                  </a:lnTo>
                </a:path>
                <a:path w="2877820" h="2072639">
                  <a:moveTo>
                    <a:pt x="0" y="609656"/>
                  </a:moveTo>
                  <a:lnTo>
                    <a:pt x="41152" y="609656"/>
                  </a:lnTo>
                </a:path>
                <a:path w="2877820" h="2072639">
                  <a:moveTo>
                    <a:pt x="20594" y="508050"/>
                  </a:moveTo>
                  <a:lnTo>
                    <a:pt x="41152" y="508050"/>
                  </a:lnTo>
                </a:path>
                <a:path w="2877820" h="2072639">
                  <a:moveTo>
                    <a:pt x="0" y="406443"/>
                  </a:moveTo>
                  <a:lnTo>
                    <a:pt x="41152" y="406443"/>
                  </a:lnTo>
                </a:path>
                <a:path w="2877820" h="2072639">
                  <a:moveTo>
                    <a:pt x="20594" y="304837"/>
                  </a:moveTo>
                  <a:lnTo>
                    <a:pt x="41152" y="304837"/>
                  </a:lnTo>
                </a:path>
                <a:path w="2877820" h="2072639">
                  <a:moveTo>
                    <a:pt x="0" y="203231"/>
                  </a:moveTo>
                  <a:lnTo>
                    <a:pt x="41152" y="203231"/>
                  </a:lnTo>
                </a:path>
                <a:path w="2877820" h="2072639">
                  <a:moveTo>
                    <a:pt x="20594" y="101606"/>
                  </a:moveTo>
                  <a:lnTo>
                    <a:pt x="41152" y="101606"/>
                  </a:lnTo>
                </a:path>
                <a:path w="2877820" h="2072639">
                  <a:moveTo>
                    <a:pt x="0" y="0"/>
                  </a:moveTo>
                  <a:lnTo>
                    <a:pt x="41152" y="0"/>
                  </a:lnTo>
                </a:path>
                <a:path w="2877820" h="2072639">
                  <a:moveTo>
                    <a:pt x="41152" y="2030945"/>
                  </a:moveTo>
                  <a:lnTo>
                    <a:pt x="41152" y="0"/>
                  </a:lnTo>
                </a:path>
              </a:pathLst>
            </a:custGeom>
            <a:ln w="8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14746" y="4686769"/>
              <a:ext cx="2213610" cy="1220470"/>
            </a:xfrm>
            <a:custGeom>
              <a:avLst/>
              <a:gdLst/>
              <a:ahLst/>
              <a:cxnLst/>
              <a:rect l="l" t="t" r="r" b="b"/>
              <a:pathLst>
                <a:path w="2213609" h="1220470">
                  <a:moveTo>
                    <a:pt x="39903" y="1087424"/>
                  </a:moveTo>
                  <a:lnTo>
                    <a:pt x="0" y="1087424"/>
                  </a:lnTo>
                  <a:lnTo>
                    <a:pt x="0" y="1127328"/>
                  </a:lnTo>
                  <a:lnTo>
                    <a:pt x="39903" y="1127328"/>
                  </a:lnTo>
                  <a:lnTo>
                    <a:pt x="39903" y="1087424"/>
                  </a:lnTo>
                  <a:close/>
                </a:path>
                <a:path w="2213609" h="1220470">
                  <a:moveTo>
                    <a:pt x="134264" y="688251"/>
                  </a:moveTo>
                  <a:lnTo>
                    <a:pt x="94361" y="688251"/>
                  </a:lnTo>
                  <a:lnTo>
                    <a:pt x="94361" y="728192"/>
                  </a:lnTo>
                  <a:lnTo>
                    <a:pt x="134264" y="728192"/>
                  </a:lnTo>
                  <a:lnTo>
                    <a:pt x="134264" y="688251"/>
                  </a:lnTo>
                  <a:close/>
                </a:path>
                <a:path w="2213609" h="1220470">
                  <a:moveTo>
                    <a:pt x="228600" y="319341"/>
                  </a:moveTo>
                  <a:lnTo>
                    <a:pt x="188696" y="319341"/>
                  </a:lnTo>
                  <a:lnTo>
                    <a:pt x="188696" y="359244"/>
                  </a:lnTo>
                  <a:lnTo>
                    <a:pt x="228600" y="359244"/>
                  </a:lnTo>
                  <a:lnTo>
                    <a:pt x="228600" y="319341"/>
                  </a:lnTo>
                  <a:close/>
                </a:path>
                <a:path w="2213609" h="1220470">
                  <a:moveTo>
                    <a:pt x="322961" y="0"/>
                  </a:moveTo>
                  <a:lnTo>
                    <a:pt x="283057" y="0"/>
                  </a:lnTo>
                  <a:lnTo>
                    <a:pt x="283057" y="39903"/>
                  </a:lnTo>
                  <a:lnTo>
                    <a:pt x="322961" y="39903"/>
                  </a:lnTo>
                  <a:lnTo>
                    <a:pt x="322961" y="0"/>
                  </a:lnTo>
                  <a:close/>
                </a:path>
                <a:path w="2213609" h="1220470">
                  <a:moveTo>
                    <a:pt x="417296" y="153593"/>
                  </a:moveTo>
                  <a:lnTo>
                    <a:pt x="377393" y="153593"/>
                  </a:lnTo>
                  <a:lnTo>
                    <a:pt x="377393" y="193535"/>
                  </a:lnTo>
                  <a:lnTo>
                    <a:pt x="417296" y="193535"/>
                  </a:lnTo>
                  <a:lnTo>
                    <a:pt x="417296" y="153593"/>
                  </a:lnTo>
                  <a:close/>
                </a:path>
                <a:path w="2213609" h="1220470">
                  <a:moveTo>
                    <a:pt x="511619" y="72580"/>
                  </a:moveTo>
                  <a:lnTo>
                    <a:pt x="471716" y="72580"/>
                  </a:lnTo>
                  <a:lnTo>
                    <a:pt x="471716" y="112483"/>
                  </a:lnTo>
                  <a:lnTo>
                    <a:pt x="511619" y="112483"/>
                  </a:lnTo>
                  <a:lnTo>
                    <a:pt x="511619" y="72580"/>
                  </a:lnTo>
                  <a:close/>
                </a:path>
                <a:path w="2213609" h="1220470">
                  <a:moveTo>
                    <a:pt x="607187" y="218935"/>
                  </a:moveTo>
                  <a:lnTo>
                    <a:pt x="567283" y="218935"/>
                  </a:lnTo>
                  <a:lnTo>
                    <a:pt x="567283" y="258838"/>
                  </a:lnTo>
                  <a:lnTo>
                    <a:pt x="607187" y="258838"/>
                  </a:lnTo>
                  <a:lnTo>
                    <a:pt x="607187" y="218935"/>
                  </a:lnTo>
                  <a:close/>
                </a:path>
                <a:path w="2213609" h="1220470">
                  <a:moveTo>
                    <a:pt x="701548" y="256425"/>
                  </a:moveTo>
                  <a:lnTo>
                    <a:pt x="661606" y="256425"/>
                  </a:lnTo>
                  <a:lnTo>
                    <a:pt x="661606" y="296367"/>
                  </a:lnTo>
                  <a:lnTo>
                    <a:pt x="701548" y="296367"/>
                  </a:lnTo>
                  <a:lnTo>
                    <a:pt x="701548" y="256425"/>
                  </a:lnTo>
                  <a:close/>
                </a:path>
                <a:path w="2213609" h="1220470">
                  <a:moveTo>
                    <a:pt x="795870" y="424573"/>
                  </a:moveTo>
                  <a:lnTo>
                    <a:pt x="755967" y="424573"/>
                  </a:lnTo>
                  <a:lnTo>
                    <a:pt x="755967" y="464477"/>
                  </a:lnTo>
                  <a:lnTo>
                    <a:pt x="795870" y="464477"/>
                  </a:lnTo>
                  <a:lnTo>
                    <a:pt x="795870" y="424573"/>
                  </a:lnTo>
                  <a:close/>
                </a:path>
                <a:path w="2213609" h="1220470">
                  <a:moveTo>
                    <a:pt x="890231" y="648347"/>
                  </a:moveTo>
                  <a:lnTo>
                    <a:pt x="850328" y="648347"/>
                  </a:lnTo>
                  <a:lnTo>
                    <a:pt x="850328" y="688251"/>
                  </a:lnTo>
                  <a:lnTo>
                    <a:pt x="890231" y="688251"/>
                  </a:lnTo>
                  <a:lnTo>
                    <a:pt x="890231" y="648347"/>
                  </a:lnTo>
                  <a:close/>
                </a:path>
                <a:path w="2213609" h="1220470">
                  <a:moveTo>
                    <a:pt x="984580" y="722147"/>
                  </a:moveTo>
                  <a:lnTo>
                    <a:pt x="944638" y="722147"/>
                  </a:lnTo>
                  <a:lnTo>
                    <a:pt x="944638" y="762050"/>
                  </a:lnTo>
                  <a:lnTo>
                    <a:pt x="984580" y="762050"/>
                  </a:lnTo>
                  <a:lnTo>
                    <a:pt x="984580" y="722147"/>
                  </a:lnTo>
                  <a:close/>
                </a:path>
                <a:path w="2213609" h="1220470">
                  <a:moveTo>
                    <a:pt x="1078903" y="886625"/>
                  </a:moveTo>
                  <a:lnTo>
                    <a:pt x="1038999" y="886625"/>
                  </a:lnTo>
                  <a:lnTo>
                    <a:pt x="1038999" y="926566"/>
                  </a:lnTo>
                  <a:lnTo>
                    <a:pt x="1078903" y="926566"/>
                  </a:lnTo>
                  <a:lnTo>
                    <a:pt x="1078903" y="886625"/>
                  </a:lnTo>
                  <a:close/>
                </a:path>
                <a:path w="2213609" h="1220470">
                  <a:moveTo>
                    <a:pt x="1174470" y="878166"/>
                  </a:moveTo>
                  <a:lnTo>
                    <a:pt x="1134567" y="878166"/>
                  </a:lnTo>
                  <a:lnTo>
                    <a:pt x="1134567" y="918070"/>
                  </a:lnTo>
                  <a:lnTo>
                    <a:pt x="1174470" y="918070"/>
                  </a:lnTo>
                  <a:lnTo>
                    <a:pt x="1174470" y="878166"/>
                  </a:lnTo>
                  <a:close/>
                </a:path>
                <a:path w="2213609" h="1220470">
                  <a:moveTo>
                    <a:pt x="1268818" y="1033030"/>
                  </a:moveTo>
                  <a:lnTo>
                    <a:pt x="1228877" y="1033030"/>
                  </a:lnTo>
                  <a:lnTo>
                    <a:pt x="1228877" y="1072934"/>
                  </a:lnTo>
                  <a:lnTo>
                    <a:pt x="1268818" y="1072934"/>
                  </a:lnTo>
                  <a:lnTo>
                    <a:pt x="1268818" y="1033030"/>
                  </a:lnTo>
                  <a:close/>
                </a:path>
                <a:path w="2213609" h="1220470">
                  <a:moveTo>
                    <a:pt x="1363141" y="1022096"/>
                  </a:moveTo>
                  <a:lnTo>
                    <a:pt x="1323238" y="1022096"/>
                  </a:lnTo>
                  <a:lnTo>
                    <a:pt x="1323238" y="1062050"/>
                  </a:lnTo>
                  <a:lnTo>
                    <a:pt x="1363141" y="1062050"/>
                  </a:lnTo>
                  <a:lnTo>
                    <a:pt x="1363141" y="1022096"/>
                  </a:lnTo>
                  <a:close/>
                </a:path>
                <a:path w="2213609" h="1220470">
                  <a:moveTo>
                    <a:pt x="1457502" y="1134592"/>
                  </a:moveTo>
                  <a:lnTo>
                    <a:pt x="1417599" y="1134592"/>
                  </a:lnTo>
                  <a:lnTo>
                    <a:pt x="1417599" y="1174534"/>
                  </a:lnTo>
                  <a:lnTo>
                    <a:pt x="1457502" y="1174534"/>
                  </a:lnTo>
                  <a:lnTo>
                    <a:pt x="1457502" y="1134592"/>
                  </a:lnTo>
                  <a:close/>
                </a:path>
                <a:path w="2213609" h="1220470">
                  <a:moveTo>
                    <a:pt x="1551851" y="1150340"/>
                  </a:moveTo>
                  <a:lnTo>
                    <a:pt x="1511909" y="1150340"/>
                  </a:lnTo>
                  <a:lnTo>
                    <a:pt x="1511909" y="1190244"/>
                  </a:lnTo>
                  <a:lnTo>
                    <a:pt x="1551851" y="1190244"/>
                  </a:lnTo>
                  <a:lnTo>
                    <a:pt x="1551851" y="1150340"/>
                  </a:lnTo>
                  <a:close/>
                </a:path>
                <a:path w="2213609" h="1220470">
                  <a:moveTo>
                    <a:pt x="1646174" y="1128547"/>
                  </a:moveTo>
                  <a:lnTo>
                    <a:pt x="1606270" y="1128547"/>
                  </a:lnTo>
                  <a:lnTo>
                    <a:pt x="1606270" y="1168488"/>
                  </a:lnTo>
                  <a:lnTo>
                    <a:pt x="1646174" y="1168488"/>
                  </a:lnTo>
                  <a:lnTo>
                    <a:pt x="1646174" y="1128547"/>
                  </a:lnTo>
                  <a:close/>
                </a:path>
                <a:path w="2213609" h="1220470">
                  <a:moveTo>
                    <a:pt x="1741741" y="1126121"/>
                  </a:moveTo>
                  <a:lnTo>
                    <a:pt x="1701838" y="1126121"/>
                  </a:lnTo>
                  <a:lnTo>
                    <a:pt x="1701838" y="1166075"/>
                  </a:lnTo>
                  <a:lnTo>
                    <a:pt x="1741741" y="1166075"/>
                  </a:lnTo>
                  <a:lnTo>
                    <a:pt x="1741741" y="1126121"/>
                  </a:lnTo>
                  <a:close/>
                </a:path>
                <a:path w="2213609" h="1220470">
                  <a:moveTo>
                    <a:pt x="1836102" y="1180566"/>
                  </a:moveTo>
                  <a:lnTo>
                    <a:pt x="1796148" y="1180566"/>
                  </a:lnTo>
                  <a:lnTo>
                    <a:pt x="1796148" y="1220470"/>
                  </a:lnTo>
                  <a:lnTo>
                    <a:pt x="1836102" y="1220470"/>
                  </a:lnTo>
                  <a:lnTo>
                    <a:pt x="1836102" y="1180566"/>
                  </a:lnTo>
                  <a:close/>
                </a:path>
                <a:path w="2213609" h="1220470">
                  <a:moveTo>
                    <a:pt x="1930412" y="1141882"/>
                  </a:moveTo>
                  <a:lnTo>
                    <a:pt x="1890509" y="1141882"/>
                  </a:lnTo>
                  <a:lnTo>
                    <a:pt x="1890509" y="1181773"/>
                  </a:lnTo>
                  <a:lnTo>
                    <a:pt x="1930412" y="1181773"/>
                  </a:lnTo>
                  <a:lnTo>
                    <a:pt x="1930412" y="1141882"/>
                  </a:lnTo>
                  <a:close/>
                </a:path>
                <a:path w="2213609" h="1220470">
                  <a:moveTo>
                    <a:pt x="2024773" y="1168488"/>
                  </a:moveTo>
                  <a:lnTo>
                    <a:pt x="1984870" y="1168488"/>
                  </a:lnTo>
                  <a:lnTo>
                    <a:pt x="1984870" y="1208392"/>
                  </a:lnTo>
                  <a:lnTo>
                    <a:pt x="2024773" y="1208392"/>
                  </a:lnTo>
                  <a:lnTo>
                    <a:pt x="2024773" y="1168488"/>
                  </a:lnTo>
                  <a:close/>
                </a:path>
                <a:path w="2213609" h="1220470">
                  <a:moveTo>
                    <a:pt x="2119084" y="1151559"/>
                  </a:moveTo>
                  <a:lnTo>
                    <a:pt x="2079180" y="1151559"/>
                  </a:lnTo>
                  <a:lnTo>
                    <a:pt x="2079180" y="1191463"/>
                  </a:lnTo>
                  <a:lnTo>
                    <a:pt x="2119084" y="1191463"/>
                  </a:lnTo>
                  <a:lnTo>
                    <a:pt x="2119084" y="1151559"/>
                  </a:lnTo>
                  <a:close/>
                </a:path>
                <a:path w="2213609" h="1220470">
                  <a:moveTo>
                    <a:pt x="2213445" y="1170901"/>
                  </a:moveTo>
                  <a:lnTo>
                    <a:pt x="2173541" y="1170901"/>
                  </a:lnTo>
                  <a:lnTo>
                    <a:pt x="2173541" y="1210805"/>
                  </a:lnTo>
                  <a:lnTo>
                    <a:pt x="2213445" y="1210805"/>
                  </a:lnTo>
                  <a:lnTo>
                    <a:pt x="2213445" y="1170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94218" y="4465398"/>
              <a:ext cx="1689100" cy="1420495"/>
            </a:xfrm>
            <a:custGeom>
              <a:avLst/>
              <a:gdLst/>
              <a:ahLst/>
              <a:cxnLst/>
              <a:rect l="l" t="t" r="r" b="b"/>
              <a:pathLst>
                <a:path w="1689100" h="1420495">
                  <a:moveTo>
                    <a:pt x="41098" y="1264065"/>
                  </a:moveTo>
                  <a:lnTo>
                    <a:pt x="41098" y="1310000"/>
                  </a:lnTo>
                </a:path>
                <a:path w="1689100" h="1420495">
                  <a:moveTo>
                    <a:pt x="0" y="1264065"/>
                  </a:moveTo>
                  <a:lnTo>
                    <a:pt x="82214" y="1264065"/>
                  </a:lnTo>
                </a:path>
                <a:path w="1689100" h="1420495">
                  <a:moveTo>
                    <a:pt x="41098" y="1395900"/>
                  </a:moveTo>
                  <a:lnTo>
                    <a:pt x="41098" y="1348692"/>
                  </a:lnTo>
                </a:path>
                <a:path w="1689100" h="1420495">
                  <a:moveTo>
                    <a:pt x="0" y="1395900"/>
                  </a:moveTo>
                  <a:lnTo>
                    <a:pt x="82214" y="1395900"/>
                  </a:lnTo>
                </a:path>
                <a:path w="1689100" h="1420495">
                  <a:moveTo>
                    <a:pt x="135459" y="855201"/>
                  </a:moveTo>
                  <a:lnTo>
                    <a:pt x="135459" y="910818"/>
                  </a:lnTo>
                </a:path>
                <a:path w="1689100" h="1420495">
                  <a:moveTo>
                    <a:pt x="94306" y="855201"/>
                  </a:moveTo>
                  <a:lnTo>
                    <a:pt x="176576" y="855201"/>
                  </a:lnTo>
                </a:path>
                <a:path w="1689100" h="1420495">
                  <a:moveTo>
                    <a:pt x="135459" y="1005181"/>
                  </a:moveTo>
                  <a:lnTo>
                    <a:pt x="135459" y="949564"/>
                  </a:lnTo>
                </a:path>
                <a:path w="1689100" h="1420495">
                  <a:moveTo>
                    <a:pt x="94306" y="1005181"/>
                  </a:moveTo>
                  <a:lnTo>
                    <a:pt x="176576" y="1005181"/>
                  </a:lnTo>
                </a:path>
                <a:path w="1689100" h="1420495">
                  <a:moveTo>
                    <a:pt x="229784" y="486247"/>
                  </a:moveTo>
                  <a:lnTo>
                    <a:pt x="229784" y="541919"/>
                  </a:lnTo>
                </a:path>
                <a:path w="1689100" h="1420495">
                  <a:moveTo>
                    <a:pt x="188668" y="486247"/>
                  </a:moveTo>
                  <a:lnTo>
                    <a:pt x="270937" y="486247"/>
                  </a:lnTo>
                </a:path>
                <a:path w="1689100" h="1420495">
                  <a:moveTo>
                    <a:pt x="229784" y="636264"/>
                  </a:moveTo>
                  <a:lnTo>
                    <a:pt x="229784" y="580610"/>
                  </a:lnTo>
                </a:path>
                <a:path w="1689100" h="1420495">
                  <a:moveTo>
                    <a:pt x="188668" y="636264"/>
                  </a:moveTo>
                  <a:lnTo>
                    <a:pt x="270937" y="636264"/>
                  </a:lnTo>
                </a:path>
                <a:path w="1689100" h="1420495">
                  <a:moveTo>
                    <a:pt x="324127" y="0"/>
                  </a:moveTo>
                  <a:lnTo>
                    <a:pt x="324127" y="222576"/>
                  </a:lnTo>
                </a:path>
                <a:path w="1689100" h="1420495">
                  <a:moveTo>
                    <a:pt x="283029" y="0"/>
                  </a:moveTo>
                  <a:lnTo>
                    <a:pt x="365244" y="0"/>
                  </a:lnTo>
                </a:path>
                <a:path w="1689100" h="1420495">
                  <a:moveTo>
                    <a:pt x="324127" y="483827"/>
                  </a:moveTo>
                  <a:lnTo>
                    <a:pt x="324127" y="261268"/>
                  </a:lnTo>
                </a:path>
                <a:path w="1689100" h="1420495">
                  <a:moveTo>
                    <a:pt x="283029" y="483827"/>
                  </a:moveTo>
                  <a:lnTo>
                    <a:pt x="365244" y="483827"/>
                  </a:lnTo>
                </a:path>
                <a:path w="1689100" h="1420495">
                  <a:moveTo>
                    <a:pt x="418488" y="325384"/>
                  </a:moveTo>
                  <a:lnTo>
                    <a:pt x="418488" y="376178"/>
                  </a:lnTo>
                </a:path>
                <a:path w="1689100" h="1420495">
                  <a:moveTo>
                    <a:pt x="377336" y="325384"/>
                  </a:moveTo>
                  <a:lnTo>
                    <a:pt x="459605" y="325384"/>
                  </a:lnTo>
                </a:path>
                <a:path w="1689100" h="1420495">
                  <a:moveTo>
                    <a:pt x="418488" y="464481"/>
                  </a:moveTo>
                  <a:lnTo>
                    <a:pt x="418488" y="414906"/>
                  </a:lnTo>
                </a:path>
                <a:path w="1689100" h="1420495">
                  <a:moveTo>
                    <a:pt x="377336" y="464481"/>
                  </a:moveTo>
                  <a:lnTo>
                    <a:pt x="459605" y="464481"/>
                  </a:lnTo>
                </a:path>
                <a:path w="1689100" h="1420495">
                  <a:moveTo>
                    <a:pt x="512813" y="166959"/>
                  </a:moveTo>
                  <a:lnTo>
                    <a:pt x="512813" y="295155"/>
                  </a:lnTo>
                </a:path>
                <a:path w="1689100" h="1420495">
                  <a:moveTo>
                    <a:pt x="471697" y="166959"/>
                  </a:moveTo>
                  <a:lnTo>
                    <a:pt x="553966" y="166959"/>
                  </a:lnTo>
                </a:path>
                <a:path w="1689100" h="1420495">
                  <a:moveTo>
                    <a:pt x="512813" y="462060"/>
                  </a:moveTo>
                  <a:lnTo>
                    <a:pt x="512813" y="333847"/>
                  </a:lnTo>
                </a:path>
                <a:path w="1689100" h="1420495">
                  <a:moveTo>
                    <a:pt x="471697" y="462060"/>
                  </a:moveTo>
                  <a:lnTo>
                    <a:pt x="553966" y="462060"/>
                  </a:lnTo>
                </a:path>
                <a:path w="1689100" h="1420495">
                  <a:moveTo>
                    <a:pt x="608371" y="313300"/>
                  </a:moveTo>
                  <a:lnTo>
                    <a:pt x="608371" y="441513"/>
                  </a:lnTo>
                </a:path>
                <a:path w="1689100" h="1420495">
                  <a:moveTo>
                    <a:pt x="567273" y="313300"/>
                  </a:moveTo>
                  <a:lnTo>
                    <a:pt x="649488" y="313300"/>
                  </a:lnTo>
                </a:path>
                <a:path w="1689100" h="1420495">
                  <a:moveTo>
                    <a:pt x="608371" y="609656"/>
                  </a:moveTo>
                  <a:lnTo>
                    <a:pt x="608371" y="480205"/>
                  </a:lnTo>
                </a:path>
                <a:path w="1689100" h="1420495">
                  <a:moveTo>
                    <a:pt x="567273" y="609656"/>
                  </a:moveTo>
                  <a:lnTo>
                    <a:pt x="649488" y="609656"/>
                  </a:lnTo>
                </a:path>
                <a:path w="1689100" h="1420495">
                  <a:moveTo>
                    <a:pt x="702733" y="395560"/>
                  </a:moveTo>
                  <a:lnTo>
                    <a:pt x="702733" y="478986"/>
                  </a:lnTo>
                </a:path>
                <a:path w="1689100" h="1420495">
                  <a:moveTo>
                    <a:pt x="661580" y="395560"/>
                  </a:moveTo>
                  <a:lnTo>
                    <a:pt x="743849" y="395560"/>
                  </a:lnTo>
                </a:path>
                <a:path w="1689100" h="1420495">
                  <a:moveTo>
                    <a:pt x="702733" y="599956"/>
                  </a:moveTo>
                  <a:lnTo>
                    <a:pt x="702733" y="517732"/>
                  </a:lnTo>
                </a:path>
                <a:path w="1689100" h="1420495">
                  <a:moveTo>
                    <a:pt x="661580" y="599956"/>
                  </a:moveTo>
                  <a:lnTo>
                    <a:pt x="743849" y="599956"/>
                  </a:lnTo>
                </a:path>
                <a:path w="1689100" h="1420495">
                  <a:moveTo>
                    <a:pt x="797058" y="547961"/>
                  </a:moveTo>
                  <a:lnTo>
                    <a:pt x="797058" y="647147"/>
                  </a:lnTo>
                </a:path>
                <a:path w="1689100" h="1420495">
                  <a:moveTo>
                    <a:pt x="755941" y="547961"/>
                  </a:moveTo>
                  <a:lnTo>
                    <a:pt x="838210" y="547961"/>
                  </a:lnTo>
                </a:path>
                <a:path w="1689100" h="1420495">
                  <a:moveTo>
                    <a:pt x="797058" y="785024"/>
                  </a:moveTo>
                  <a:lnTo>
                    <a:pt x="797058" y="685838"/>
                  </a:lnTo>
                </a:path>
                <a:path w="1689100" h="1420495">
                  <a:moveTo>
                    <a:pt x="755941" y="785024"/>
                  </a:moveTo>
                  <a:lnTo>
                    <a:pt x="838210" y="785024"/>
                  </a:lnTo>
                </a:path>
                <a:path w="1689100" h="1420495">
                  <a:moveTo>
                    <a:pt x="891419" y="803169"/>
                  </a:moveTo>
                  <a:lnTo>
                    <a:pt x="891419" y="870925"/>
                  </a:lnTo>
                </a:path>
                <a:path w="1689100" h="1420495">
                  <a:moveTo>
                    <a:pt x="850302" y="803169"/>
                  </a:moveTo>
                  <a:lnTo>
                    <a:pt x="932517" y="803169"/>
                  </a:lnTo>
                </a:path>
                <a:path w="1689100" h="1420495">
                  <a:moveTo>
                    <a:pt x="891419" y="977372"/>
                  </a:moveTo>
                  <a:lnTo>
                    <a:pt x="891419" y="909616"/>
                  </a:lnTo>
                </a:path>
                <a:path w="1689100" h="1420495">
                  <a:moveTo>
                    <a:pt x="850302" y="977372"/>
                  </a:moveTo>
                  <a:lnTo>
                    <a:pt x="932517" y="977372"/>
                  </a:lnTo>
                </a:path>
                <a:path w="1689100" h="1420495">
                  <a:moveTo>
                    <a:pt x="985762" y="870925"/>
                  </a:moveTo>
                  <a:lnTo>
                    <a:pt x="985762" y="944723"/>
                  </a:lnTo>
                </a:path>
                <a:path w="1689100" h="1420495">
                  <a:moveTo>
                    <a:pt x="944609" y="870925"/>
                  </a:moveTo>
                  <a:lnTo>
                    <a:pt x="1026878" y="870925"/>
                  </a:lnTo>
                </a:path>
                <a:path w="1689100" h="1420495">
                  <a:moveTo>
                    <a:pt x="985762" y="1057212"/>
                  </a:moveTo>
                  <a:lnTo>
                    <a:pt x="985762" y="983414"/>
                  </a:lnTo>
                </a:path>
                <a:path w="1689100" h="1420495">
                  <a:moveTo>
                    <a:pt x="944609" y="1057212"/>
                  </a:moveTo>
                  <a:lnTo>
                    <a:pt x="1026878" y="1057212"/>
                  </a:lnTo>
                </a:path>
                <a:path w="1689100" h="1420495">
                  <a:moveTo>
                    <a:pt x="1080087" y="1123712"/>
                  </a:moveTo>
                  <a:lnTo>
                    <a:pt x="1080087" y="1109208"/>
                  </a:lnTo>
                </a:path>
                <a:path w="1689100" h="1420495">
                  <a:moveTo>
                    <a:pt x="1038970" y="1123712"/>
                  </a:moveTo>
                  <a:lnTo>
                    <a:pt x="1121203" y="1123712"/>
                  </a:lnTo>
                </a:path>
                <a:path w="1689100" h="1420495">
                  <a:moveTo>
                    <a:pt x="1080087" y="1134596"/>
                  </a:moveTo>
                  <a:lnTo>
                    <a:pt x="1080087" y="1147936"/>
                  </a:lnTo>
                </a:path>
                <a:path w="1689100" h="1420495">
                  <a:moveTo>
                    <a:pt x="1038970" y="1134596"/>
                  </a:moveTo>
                  <a:lnTo>
                    <a:pt x="1121203" y="1134596"/>
                  </a:lnTo>
                </a:path>
                <a:path w="1689100" h="1420495">
                  <a:moveTo>
                    <a:pt x="1175645" y="967690"/>
                  </a:moveTo>
                  <a:lnTo>
                    <a:pt x="1175645" y="1100745"/>
                  </a:lnTo>
                </a:path>
                <a:path w="1689100" h="1420495">
                  <a:moveTo>
                    <a:pt x="1134546" y="967690"/>
                  </a:moveTo>
                  <a:lnTo>
                    <a:pt x="1216761" y="967690"/>
                  </a:lnTo>
                </a:path>
                <a:path w="1689100" h="1420495">
                  <a:moveTo>
                    <a:pt x="1175645" y="1271308"/>
                  </a:moveTo>
                  <a:lnTo>
                    <a:pt x="1175645" y="1139437"/>
                  </a:lnTo>
                </a:path>
                <a:path w="1689100" h="1420495">
                  <a:moveTo>
                    <a:pt x="1134546" y="1271308"/>
                  </a:moveTo>
                  <a:lnTo>
                    <a:pt x="1216761" y="1271308"/>
                  </a:lnTo>
                </a:path>
                <a:path w="1689100" h="1420495">
                  <a:moveTo>
                    <a:pt x="1270006" y="1237421"/>
                  </a:moveTo>
                  <a:lnTo>
                    <a:pt x="1270006" y="1255602"/>
                  </a:lnTo>
                </a:path>
                <a:path w="1689100" h="1420495">
                  <a:moveTo>
                    <a:pt x="1228853" y="1237421"/>
                  </a:moveTo>
                  <a:lnTo>
                    <a:pt x="1311122" y="1237421"/>
                  </a:lnTo>
                </a:path>
                <a:path w="1689100" h="1420495">
                  <a:moveTo>
                    <a:pt x="1270006" y="1312420"/>
                  </a:moveTo>
                  <a:lnTo>
                    <a:pt x="1270006" y="1294294"/>
                  </a:lnTo>
                </a:path>
                <a:path w="1689100" h="1420495">
                  <a:moveTo>
                    <a:pt x="1228853" y="1312420"/>
                  </a:moveTo>
                  <a:lnTo>
                    <a:pt x="1311122" y="1312420"/>
                  </a:lnTo>
                </a:path>
                <a:path w="1689100" h="1420495">
                  <a:moveTo>
                    <a:pt x="1364331" y="1198730"/>
                  </a:moveTo>
                  <a:lnTo>
                    <a:pt x="1364331" y="1244665"/>
                  </a:lnTo>
                </a:path>
                <a:path w="1689100" h="1420495">
                  <a:moveTo>
                    <a:pt x="1323214" y="1198730"/>
                  </a:moveTo>
                  <a:lnTo>
                    <a:pt x="1405429" y="1198730"/>
                  </a:lnTo>
                </a:path>
                <a:path w="1689100" h="1420495">
                  <a:moveTo>
                    <a:pt x="1364331" y="1329346"/>
                  </a:moveTo>
                  <a:lnTo>
                    <a:pt x="1364331" y="1283411"/>
                  </a:lnTo>
                </a:path>
                <a:path w="1689100" h="1420495">
                  <a:moveTo>
                    <a:pt x="1323214" y="1329346"/>
                  </a:moveTo>
                  <a:lnTo>
                    <a:pt x="1405429" y="1329346"/>
                  </a:lnTo>
                </a:path>
                <a:path w="1689100" h="1420495">
                  <a:moveTo>
                    <a:pt x="1458692" y="1332986"/>
                  </a:moveTo>
                  <a:lnTo>
                    <a:pt x="1458692" y="1357154"/>
                  </a:lnTo>
                </a:path>
                <a:path w="1689100" h="1420495">
                  <a:moveTo>
                    <a:pt x="1417576" y="1332986"/>
                  </a:moveTo>
                  <a:lnTo>
                    <a:pt x="1499791" y="1332986"/>
                  </a:lnTo>
                </a:path>
                <a:path w="1689100" h="1420495">
                  <a:moveTo>
                    <a:pt x="1458692" y="1420069"/>
                  </a:moveTo>
                  <a:lnTo>
                    <a:pt x="1458692" y="1395900"/>
                  </a:lnTo>
                </a:path>
                <a:path w="1689100" h="1420495">
                  <a:moveTo>
                    <a:pt x="1417576" y="1420069"/>
                  </a:moveTo>
                  <a:lnTo>
                    <a:pt x="1499791" y="1420069"/>
                  </a:lnTo>
                </a:path>
                <a:path w="1689100" h="1420495">
                  <a:moveTo>
                    <a:pt x="1552999" y="1391059"/>
                  </a:moveTo>
                  <a:lnTo>
                    <a:pt x="1552999" y="1372915"/>
                  </a:lnTo>
                </a:path>
                <a:path w="1689100" h="1420495">
                  <a:moveTo>
                    <a:pt x="1511883" y="1391059"/>
                  </a:moveTo>
                  <a:lnTo>
                    <a:pt x="1594152" y="1391059"/>
                  </a:lnTo>
                </a:path>
                <a:path w="1689100" h="1420495">
                  <a:moveTo>
                    <a:pt x="1552999" y="1394681"/>
                  </a:moveTo>
                  <a:lnTo>
                    <a:pt x="1552999" y="1411606"/>
                  </a:lnTo>
                </a:path>
                <a:path w="1689100" h="1420495">
                  <a:moveTo>
                    <a:pt x="1511883" y="1394681"/>
                  </a:moveTo>
                  <a:lnTo>
                    <a:pt x="1594152" y="1394681"/>
                  </a:lnTo>
                </a:path>
                <a:path w="1689100" h="1420495">
                  <a:moveTo>
                    <a:pt x="1647360" y="1351112"/>
                  </a:moveTo>
                  <a:lnTo>
                    <a:pt x="1647360" y="1351112"/>
                  </a:lnTo>
                </a:path>
                <a:path w="1689100" h="1420495">
                  <a:moveTo>
                    <a:pt x="1606244" y="1351112"/>
                  </a:moveTo>
                  <a:lnTo>
                    <a:pt x="1688477" y="1351112"/>
                  </a:lnTo>
                </a:path>
              </a:pathLst>
            </a:custGeom>
            <a:ln w="3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41579" y="5855256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1813" y="600"/>
                  </a:moveTo>
                  <a:lnTo>
                    <a:pt x="1813" y="6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00463" y="5808048"/>
              <a:ext cx="367030" cy="99695"/>
            </a:xfrm>
            <a:custGeom>
              <a:avLst/>
              <a:gdLst/>
              <a:ahLst/>
              <a:cxnLst/>
              <a:rect l="l" t="t" r="r" b="b"/>
              <a:pathLst>
                <a:path w="367029" h="99695">
                  <a:moveTo>
                    <a:pt x="0" y="48410"/>
                  </a:moveTo>
                  <a:lnTo>
                    <a:pt x="82232" y="48410"/>
                  </a:lnTo>
                </a:path>
                <a:path w="367029" h="99695">
                  <a:moveTo>
                    <a:pt x="136674" y="18181"/>
                  </a:moveTo>
                  <a:lnTo>
                    <a:pt x="136674" y="6042"/>
                  </a:lnTo>
                </a:path>
                <a:path w="367029" h="99695">
                  <a:moveTo>
                    <a:pt x="95521" y="18181"/>
                  </a:moveTo>
                  <a:lnTo>
                    <a:pt x="177790" y="18181"/>
                  </a:lnTo>
                </a:path>
                <a:path w="367029" h="99695">
                  <a:moveTo>
                    <a:pt x="136674" y="32685"/>
                  </a:moveTo>
                  <a:lnTo>
                    <a:pt x="136674" y="44788"/>
                  </a:lnTo>
                </a:path>
                <a:path w="367029" h="99695">
                  <a:moveTo>
                    <a:pt x="95521" y="32685"/>
                  </a:moveTo>
                  <a:lnTo>
                    <a:pt x="177790" y="32685"/>
                  </a:lnTo>
                </a:path>
                <a:path w="367029" h="99695">
                  <a:moveTo>
                    <a:pt x="230999" y="73797"/>
                  </a:moveTo>
                  <a:lnTo>
                    <a:pt x="230999" y="60494"/>
                  </a:lnTo>
                </a:path>
                <a:path w="367029" h="99695">
                  <a:moveTo>
                    <a:pt x="189882" y="73797"/>
                  </a:moveTo>
                  <a:lnTo>
                    <a:pt x="272152" y="73797"/>
                  </a:lnTo>
                </a:path>
                <a:path w="367029" h="99695">
                  <a:moveTo>
                    <a:pt x="230999" y="85900"/>
                  </a:moveTo>
                  <a:lnTo>
                    <a:pt x="230999" y="99185"/>
                  </a:lnTo>
                </a:path>
                <a:path w="367029" h="99695">
                  <a:moveTo>
                    <a:pt x="189882" y="85900"/>
                  </a:moveTo>
                  <a:lnTo>
                    <a:pt x="272152" y="85900"/>
                  </a:lnTo>
                </a:path>
                <a:path w="367029" h="99695">
                  <a:moveTo>
                    <a:pt x="325360" y="0"/>
                  </a:moveTo>
                  <a:lnTo>
                    <a:pt x="325360" y="21802"/>
                  </a:lnTo>
                </a:path>
                <a:path w="367029" h="99695">
                  <a:moveTo>
                    <a:pt x="284244" y="0"/>
                  </a:moveTo>
                  <a:lnTo>
                    <a:pt x="366458" y="0"/>
                  </a:lnTo>
                </a:path>
                <a:path w="367029" h="99695">
                  <a:moveTo>
                    <a:pt x="325360" y="81059"/>
                  </a:moveTo>
                  <a:lnTo>
                    <a:pt x="325360" y="60494"/>
                  </a:lnTo>
                </a:path>
                <a:path w="367029" h="99695">
                  <a:moveTo>
                    <a:pt x="284244" y="81059"/>
                  </a:moveTo>
                  <a:lnTo>
                    <a:pt x="366458" y="81059"/>
                  </a:lnTo>
                </a:path>
              </a:pathLst>
            </a:custGeom>
            <a:ln w="3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20185" y="585645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813" y="2420"/>
                  </a:moveTo>
                  <a:lnTo>
                    <a:pt x="1813" y="2420"/>
                  </a:lnTo>
                </a:path>
              </a:pathLst>
            </a:custGeom>
            <a:ln w="4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79014" y="5861299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69" y="0"/>
                  </a:lnTo>
                </a:path>
              </a:pathLst>
            </a:custGeom>
            <a:ln w="3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20185" y="5891527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-1813" y="1810"/>
                  </a:moveTo>
                  <a:lnTo>
                    <a:pt x="1813" y="1810"/>
                  </a:lnTo>
                </a:path>
              </a:pathLst>
            </a:custGeom>
            <a:ln w="3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79014" y="5765734"/>
              <a:ext cx="177165" cy="186690"/>
            </a:xfrm>
            <a:custGeom>
              <a:avLst/>
              <a:gdLst/>
              <a:ahLst/>
              <a:cxnLst/>
              <a:rect l="l" t="t" r="r" b="b"/>
              <a:pathLst>
                <a:path w="177165" h="186689">
                  <a:moveTo>
                    <a:pt x="0" y="125793"/>
                  </a:moveTo>
                  <a:lnTo>
                    <a:pt x="82269" y="125793"/>
                  </a:lnTo>
                </a:path>
                <a:path w="177165" h="186689">
                  <a:moveTo>
                    <a:pt x="135477" y="0"/>
                  </a:moveTo>
                  <a:lnTo>
                    <a:pt x="135477" y="73797"/>
                  </a:lnTo>
                </a:path>
                <a:path w="177165" h="186689">
                  <a:moveTo>
                    <a:pt x="94361" y="0"/>
                  </a:moveTo>
                  <a:lnTo>
                    <a:pt x="176630" y="0"/>
                  </a:lnTo>
                </a:path>
                <a:path w="177165" h="186689">
                  <a:moveTo>
                    <a:pt x="135477" y="186287"/>
                  </a:moveTo>
                  <a:lnTo>
                    <a:pt x="135477" y="112489"/>
                  </a:lnTo>
                </a:path>
                <a:path w="177165" h="186689">
                  <a:moveTo>
                    <a:pt x="94361" y="186287"/>
                  </a:moveTo>
                  <a:lnTo>
                    <a:pt x="176630" y="186287"/>
                  </a:lnTo>
                </a:path>
              </a:pathLst>
            </a:custGeom>
            <a:ln w="3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08853" y="5857659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1813" y="609"/>
                  </a:moveTo>
                  <a:lnTo>
                    <a:pt x="1813" y="6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67736" y="5857659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32" y="0"/>
                  </a:lnTo>
                </a:path>
              </a:pathLst>
            </a:custGeom>
            <a:ln w="3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08853" y="5897570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1813" y="600"/>
                  </a:moveTo>
                  <a:lnTo>
                    <a:pt x="1813" y="6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67736" y="5898771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32" y="0"/>
                  </a:lnTo>
                </a:path>
              </a:pathLst>
            </a:custGeom>
            <a:ln w="3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35317" y="4669830"/>
              <a:ext cx="2173605" cy="1242695"/>
            </a:xfrm>
            <a:custGeom>
              <a:avLst/>
              <a:gdLst/>
              <a:ahLst/>
              <a:cxnLst/>
              <a:rect l="l" t="t" r="r" b="b"/>
              <a:pathLst>
                <a:path w="2173604" h="1242695">
                  <a:moveTo>
                    <a:pt x="0" y="1147899"/>
                  </a:moveTo>
                  <a:lnTo>
                    <a:pt x="94361" y="897514"/>
                  </a:lnTo>
                  <a:lnTo>
                    <a:pt x="188686" y="568508"/>
                  </a:lnTo>
                  <a:lnTo>
                    <a:pt x="283029" y="262469"/>
                  </a:lnTo>
                  <a:lnTo>
                    <a:pt x="377390" y="60457"/>
                  </a:lnTo>
                  <a:lnTo>
                    <a:pt x="471715" y="0"/>
                  </a:lnTo>
                  <a:lnTo>
                    <a:pt x="567273" y="77437"/>
                  </a:lnTo>
                  <a:lnTo>
                    <a:pt x="661634" y="252787"/>
                  </a:lnTo>
                  <a:lnTo>
                    <a:pt x="755959" y="472943"/>
                  </a:lnTo>
                  <a:lnTo>
                    <a:pt x="850320" y="691880"/>
                  </a:lnTo>
                  <a:lnTo>
                    <a:pt x="944664" y="876967"/>
                  </a:lnTo>
                  <a:lnTo>
                    <a:pt x="1038989" y="1017265"/>
                  </a:lnTo>
                  <a:lnTo>
                    <a:pt x="1134546" y="1114030"/>
                  </a:lnTo>
                  <a:lnTo>
                    <a:pt x="1228908" y="1173324"/>
                  </a:lnTo>
                  <a:lnTo>
                    <a:pt x="1323233" y="1208393"/>
                  </a:lnTo>
                  <a:lnTo>
                    <a:pt x="1417594" y="1226520"/>
                  </a:lnTo>
                  <a:lnTo>
                    <a:pt x="1511901" y="1234983"/>
                  </a:lnTo>
                  <a:lnTo>
                    <a:pt x="1606262" y="1239824"/>
                  </a:lnTo>
                  <a:lnTo>
                    <a:pt x="1701820" y="1241043"/>
                  </a:lnTo>
                  <a:lnTo>
                    <a:pt x="1796145" y="1242244"/>
                  </a:lnTo>
                  <a:lnTo>
                    <a:pt x="1890506" y="1242244"/>
                  </a:lnTo>
                  <a:lnTo>
                    <a:pt x="1984867" y="1242244"/>
                  </a:lnTo>
                  <a:lnTo>
                    <a:pt x="2079174" y="1242244"/>
                  </a:lnTo>
                  <a:lnTo>
                    <a:pt x="2173535" y="1242244"/>
                  </a:lnTo>
                </a:path>
              </a:pathLst>
            </a:custGeom>
            <a:ln w="36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8126" y="4285183"/>
              <a:ext cx="1208405" cy="492759"/>
            </a:xfrm>
            <a:custGeom>
              <a:avLst/>
              <a:gdLst/>
              <a:ahLst/>
              <a:cxnLst/>
              <a:rect l="l" t="t" r="r" b="b"/>
              <a:pathLst>
                <a:path w="1208404" h="492760">
                  <a:moveTo>
                    <a:pt x="1208316" y="0"/>
                  </a:moveTo>
                  <a:lnTo>
                    <a:pt x="1176858" y="0"/>
                  </a:lnTo>
                  <a:lnTo>
                    <a:pt x="1176858" y="460870"/>
                  </a:lnTo>
                  <a:lnTo>
                    <a:pt x="0" y="460870"/>
                  </a:lnTo>
                  <a:lnTo>
                    <a:pt x="0" y="492315"/>
                  </a:lnTo>
                  <a:lnTo>
                    <a:pt x="1208316" y="492315"/>
                  </a:lnTo>
                  <a:lnTo>
                    <a:pt x="1208316" y="460870"/>
                  </a:lnTo>
                  <a:lnTo>
                    <a:pt x="12083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6641" y="4253722"/>
              <a:ext cx="1208405" cy="492759"/>
            </a:xfrm>
            <a:custGeom>
              <a:avLst/>
              <a:gdLst/>
              <a:ahLst/>
              <a:cxnLst/>
              <a:rect l="l" t="t" r="r" b="b"/>
              <a:pathLst>
                <a:path w="1208404" h="492760">
                  <a:moveTo>
                    <a:pt x="1208349" y="0"/>
                  </a:moveTo>
                  <a:lnTo>
                    <a:pt x="0" y="0"/>
                  </a:lnTo>
                  <a:lnTo>
                    <a:pt x="0" y="492326"/>
                  </a:lnTo>
                  <a:lnTo>
                    <a:pt x="1208349" y="492326"/>
                  </a:lnTo>
                  <a:lnTo>
                    <a:pt x="1208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76641" y="4253722"/>
              <a:ext cx="1208405" cy="492759"/>
            </a:xfrm>
            <a:custGeom>
              <a:avLst/>
              <a:gdLst/>
              <a:ahLst/>
              <a:cxnLst/>
              <a:rect l="l" t="t" r="r" b="b"/>
              <a:pathLst>
                <a:path w="1208404" h="492760">
                  <a:moveTo>
                    <a:pt x="0" y="492326"/>
                  </a:moveTo>
                  <a:lnTo>
                    <a:pt x="1208349" y="492326"/>
                  </a:lnTo>
                  <a:lnTo>
                    <a:pt x="1208349" y="0"/>
                  </a:lnTo>
                  <a:lnTo>
                    <a:pt x="0" y="0"/>
                  </a:lnTo>
                  <a:lnTo>
                    <a:pt x="0" y="492326"/>
                  </a:lnTo>
                  <a:close/>
                </a:path>
              </a:pathLst>
            </a:custGeom>
            <a:ln w="3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086112" y="4282674"/>
            <a:ext cx="99060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709">
              <a:lnSpc>
                <a:spcPct val="1048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Data: Data1_I </a:t>
            </a:r>
            <a:r>
              <a:rPr sz="500" dirty="0">
                <a:latin typeface="Arial MT"/>
                <a:cs typeface="Arial MT"/>
              </a:rPr>
              <a:t> </a:t>
            </a:r>
            <a:r>
              <a:rPr sz="500" spc="-10" dirty="0">
                <a:latin typeface="Arial MT"/>
                <a:cs typeface="Arial MT"/>
              </a:rPr>
              <a:t>M</a:t>
            </a:r>
            <a:r>
              <a:rPr sz="500" spc="-5" dirty="0">
                <a:latin typeface="Arial MT"/>
                <a:cs typeface="Arial MT"/>
              </a:rPr>
              <a:t>ode</a:t>
            </a:r>
            <a:r>
              <a:rPr sz="500" spc="-10" dirty="0">
                <a:latin typeface="Arial MT"/>
                <a:cs typeface="Arial MT"/>
              </a:rPr>
              <a:t>l</a:t>
            </a:r>
            <a:r>
              <a:rPr sz="500" spc="-5" dirty="0">
                <a:latin typeface="Arial MT"/>
                <a:cs typeface="Arial MT"/>
              </a:rPr>
              <a:t>:</a:t>
            </a:r>
            <a:r>
              <a:rPr sz="500" spc="-15" dirty="0">
                <a:latin typeface="Arial MT"/>
                <a:cs typeface="Arial MT"/>
              </a:rPr>
              <a:t> p</a:t>
            </a:r>
            <a:r>
              <a:rPr sz="500" spc="-5" dirty="0">
                <a:latin typeface="Arial MT"/>
                <a:cs typeface="Arial MT"/>
              </a:rPr>
              <a:t>e</a:t>
            </a:r>
            <a:r>
              <a:rPr sz="500" spc="-10" dirty="0">
                <a:latin typeface="Arial MT"/>
                <a:cs typeface="Arial MT"/>
              </a:rPr>
              <a:t>tr</a:t>
            </a:r>
            <a:r>
              <a:rPr sz="500" spc="-5" dirty="0">
                <a:latin typeface="Arial MT"/>
                <a:cs typeface="Arial MT"/>
              </a:rPr>
              <a:t>os</a:t>
            </a:r>
            <a:r>
              <a:rPr sz="500" spc="-10" dirty="0">
                <a:latin typeface="Arial MT"/>
                <a:cs typeface="Arial MT"/>
              </a:rPr>
              <a:t>m</a:t>
            </a:r>
            <a:r>
              <a:rPr sz="500" spc="-5" dirty="0">
                <a:latin typeface="Arial MT"/>
                <a:cs typeface="Arial MT"/>
              </a:rPr>
              <a:t>ax  </a:t>
            </a:r>
            <a:r>
              <a:rPr sz="500" spc="-10" dirty="0">
                <a:latin typeface="Arial MT"/>
                <a:cs typeface="Arial MT"/>
              </a:rPr>
              <a:t>Chi^2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spc="-5" dirty="0">
                <a:latin typeface="Arial MT"/>
                <a:cs typeface="Arial MT"/>
              </a:rPr>
              <a:t>=</a:t>
            </a:r>
            <a:r>
              <a:rPr sz="500" spc="-25" dirty="0">
                <a:latin typeface="Arial MT"/>
                <a:cs typeface="Arial MT"/>
              </a:rPr>
              <a:t> </a:t>
            </a:r>
            <a:r>
              <a:rPr sz="500" spc="-5" dirty="0">
                <a:latin typeface="Arial MT"/>
                <a:cs typeface="Arial MT"/>
              </a:rPr>
              <a:t>0.00014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234950" algn="l"/>
                <a:tab pos="680085" algn="l"/>
              </a:tabLst>
            </a:pPr>
            <a:r>
              <a:rPr sz="500" spc="-5" dirty="0">
                <a:latin typeface="Arial MT"/>
                <a:cs typeface="Arial MT"/>
              </a:rPr>
              <a:t>A	843</a:t>
            </a:r>
            <a:r>
              <a:rPr sz="500" spc="-10" dirty="0">
                <a:latin typeface="Arial MT"/>
                <a:cs typeface="Arial MT"/>
              </a:rPr>
              <a:t>.</a:t>
            </a:r>
            <a:r>
              <a:rPr sz="500" spc="-5" dirty="0">
                <a:latin typeface="Arial MT"/>
                <a:cs typeface="Arial MT"/>
              </a:rPr>
              <a:t>23177</a:t>
            </a:r>
            <a:r>
              <a:rPr sz="500" dirty="0">
                <a:latin typeface="Arial MT"/>
                <a:cs typeface="Arial MT"/>
              </a:rPr>
              <a:t>	</a:t>
            </a:r>
            <a:r>
              <a:rPr sz="500" spc="-5" dirty="0">
                <a:latin typeface="Arial MT"/>
                <a:cs typeface="Arial MT"/>
              </a:rPr>
              <a:t>±45</a:t>
            </a:r>
            <a:r>
              <a:rPr sz="500" spc="-10" dirty="0">
                <a:latin typeface="Arial MT"/>
                <a:cs typeface="Arial MT"/>
              </a:rPr>
              <a:t>.</a:t>
            </a:r>
            <a:r>
              <a:rPr sz="500" spc="-5" dirty="0">
                <a:latin typeface="Arial MT"/>
                <a:cs typeface="Arial MT"/>
              </a:rPr>
              <a:t>14905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680085" algn="l"/>
              </a:tabLst>
            </a:pPr>
            <a:r>
              <a:rPr sz="500" spc="-10" dirty="0">
                <a:latin typeface="Arial MT"/>
                <a:cs typeface="Arial MT"/>
              </a:rPr>
              <a:t>norm</a:t>
            </a:r>
            <a:r>
              <a:rPr sz="500" spc="185" dirty="0">
                <a:latin typeface="Arial MT"/>
                <a:cs typeface="Arial MT"/>
              </a:rPr>
              <a:t>  </a:t>
            </a:r>
            <a:r>
              <a:rPr sz="500" spc="-5" dirty="0">
                <a:latin typeface="Arial MT"/>
                <a:cs typeface="Arial MT"/>
              </a:rPr>
              <a:t>87.07322	±3.85361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492427" y="4075208"/>
            <a:ext cx="351155" cy="151765"/>
            <a:chOff x="7492427" y="4075208"/>
            <a:chExt cx="351155" cy="151765"/>
          </a:xfrm>
        </p:grpSpPr>
        <p:sp>
          <p:nvSpPr>
            <p:cNvPr id="37" name="object 37"/>
            <p:cNvSpPr/>
            <p:nvPr/>
          </p:nvSpPr>
          <p:spPr>
            <a:xfrm>
              <a:off x="7494332" y="4077113"/>
              <a:ext cx="347345" cy="147955"/>
            </a:xfrm>
            <a:custGeom>
              <a:avLst/>
              <a:gdLst/>
              <a:ahLst/>
              <a:cxnLst/>
              <a:rect l="l" t="t" r="r" b="b"/>
              <a:pathLst>
                <a:path w="347345" h="147954">
                  <a:moveTo>
                    <a:pt x="0" y="147599"/>
                  </a:moveTo>
                  <a:lnTo>
                    <a:pt x="347115" y="147599"/>
                  </a:lnTo>
                  <a:lnTo>
                    <a:pt x="347115" y="0"/>
                  </a:lnTo>
                  <a:lnTo>
                    <a:pt x="0" y="0"/>
                  </a:lnTo>
                  <a:lnTo>
                    <a:pt x="0" y="147599"/>
                  </a:lnTo>
                  <a:close/>
                </a:path>
              </a:pathLst>
            </a:custGeom>
            <a:ln w="3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04411" y="41339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483" y="0"/>
                  </a:moveTo>
                  <a:lnTo>
                    <a:pt x="0" y="0"/>
                  </a:lnTo>
                  <a:lnTo>
                    <a:pt x="0" y="37481"/>
                  </a:lnTo>
                  <a:lnTo>
                    <a:pt x="37483" y="37481"/>
                  </a:lnTo>
                  <a:lnTo>
                    <a:pt x="374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779791" y="4089672"/>
            <a:ext cx="31115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5"/>
              </a:lnSpc>
            </a:pPr>
            <a:r>
              <a:rPr sz="850" spc="5" dirty="0">
                <a:latin typeface="Arial MT"/>
                <a:cs typeface="Arial MT"/>
              </a:rPr>
              <a:t>I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56612" y="5320497"/>
            <a:ext cx="149860" cy="1123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50" spc="-5" dirty="0">
                <a:latin typeface="Arial MT"/>
                <a:cs typeface="Arial MT"/>
              </a:rPr>
              <a:t>pi</a:t>
            </a:r>
            <a:endParaRPr sz="850">
              <a:latin typeface="Arial MT"/>
              <a:cs typeface="Arial M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1629155"/>
            <a:ext cx="4038600" cy="298856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8384" y="1357883"/>
            <a:ext cx="2537460" cy="2930652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450082" y="6273495"/>
            <a:ext cx="236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660" dirty="0">
                <a:latin typeface="Arial MT"/>
                <a:cs typeface="Arial MT"/>
              </a:rPr>
              <a:t>Τ</a:t>
            </a:r>
            <a:r>
              <a:rPr sz="1400" spc="-600" dirty="0">
                <a:latin typeface="Arial MT"/>
                <a:cs typeface="Arial MT"/>
              </a:rPr>
              <a:t>μ</a:t>
            </a:r>
            <a:r>
              <a:rPr sz="1400" spc="-615" dirty="0">
                <a:latin typeface="Arial MT"/>
                <a:cs typeface="Arial MT"/>
              </a:rPr>
              <a:t>ή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60" dirty="0">
                <a:latin typeface="Arial MT"/>
                <a:cs typeface="Arial MT"/>
              </a:rPr>
              <a:t>Χη</a:t>
            </a:r>
            <a:r>
              <a:rPr sz="1400" spc="-57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35" dirty="0">
                <a:latin typeface="Arial MT"/>
                <a:cs typeface="Arial MT"/>
              </a:rPr>
              <a:t>Ε</a:t>
            </a:r>
            <a:r>
              <a:rPr sz="1400" spc="-530" dirty="0">
                <a:latin typeface="Arial MT"/>
                <a:cs typeface="Arial MT"/>
              </a:rPr>
              <a:t>ρ</a:t>
            </a:r>
            <a:r>
              <a:rPr sz="1400" spc="-700" dirty="0">
                <a:latin typeface="Arial MT"/>
                <a:cs typeface="Arial MT"/>
              </a:rPr>
              <a:t>γ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-735" dirty="0">
                <a:latin typeface="Arial MT"/>
                <a:cs typeface="Arial MT"/>
              </a:rPr>
              <a:t>σ</a:t>
            </a:r>
            <a:r>
              <a:rPr sz="975" spc="-254" baseline="8547" dirty="0">
                <a:latin typeface="Arial MT"/>
                <a:cs typeface="Arial MT"/>
              </a:rPr>
              <a:t>0</a:t>
            </a:r>
            <a:r>
              <a:rPr sz="1400" spc="-855" dirty="0">
                <a:latin typeface="Arial MT"/>
                <a:cs typeface="Arial MT"/>
              </a:rPr>
              <a:t>τ</a:t>
            </a:r>
            <a:r>
              <a:rPr sz="1400" spc="-620" dirty="0">
                <a:latin typeface="Arial MT"/>
                <a:cs typeface="Arial MT"/>
              </a:rPr>
              <a:t>ή</a:t>
            </a:r>
            <a:r>
              <a:rPr sz="1400" spc="-615" dirty="0">
                <a:latin typeface="Arial MT"/>
                <a:cs typeface="Arial MT"/>
              </a:rPr>
              <a:t>ρ</a:t>
            </a:r>
            <a:r>
              <a:rPr sz="1400" spc="-844" dirty="0">
                <a:latin typeface="Arial MT"/>
                <a:cs typeface="Arial MT"/>
              </a:rPr>
              <a:t>ι</a:t>
            </a:r>
            <a:r>
              <a:rPr sz="1400" spc="-935" dirty="0">
                <a:latin typeface="Arial MT"/>
                <a:cs typeface="Arial MT"/>
              </a:rPr>
              <a:t>α</a:t>
            </a:r>
            <a:r>
              <a:rPr sz="975" spc="-7" baseline="8547" dirty="0">
                <a:latin typeface="Arial MT"/>
                <a:cs typeface="Arial MT"/>
              </a:rPr>
              <a:t>500</a:t>
            </a:r>
            <a:endParaRPr sz="975" baseline="8547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050683" y="5513815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4">
                <a:moveTo>
                  <a:pt x="0" y="0"/>
                </a:moveTo>
                <a:lnTo>
                  <a:pt x="709955" y="0"/>
                </a:lnTo>
              </a:path>
            </a:pathLst>
          </a:custGeom>
          <a:ln w="11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102815" y="5373016"/>
            <a:ext cx="946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i="1" spc="20" dirty="0">
                <a:latin typeface="Times New Roman"/>
                <a:cs typeface="Times New Roman"/>
              </a:rPr>
              <a:t>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2718" y="5264312"/>
            <a:ext cx="819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60390" y="5300521"/>
            <a:ext cx="73533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825" algn="l"/>
              </a:tabLst>
            </a:pPr>
            <a:r>
              <a:rPr sz="2100" spc="5" dirty="0">
                <a:latin typeface="Times New Roman"/>
                <a:cs typeface="Times New Roman"/>
              </a:rPr>
              <a:t>)	</a:t>
            </a:r>
            <a:r>
              <a:rPr sz="2100" i="1" spc="10" dirty="0">
                <a:latin typeface="Times New Roman"/>
                <a:cs typeface="Times New Roman"/>
              </a:rPr>
              <a:t>v</a:t>
            </a:r>
            <a:r>
              <a:rPr sz="2100" i="1" spc="210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58478" y="5292101"/>
            <a:ext cx="142938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6559" algn="l"/>
                <a:tab pos="636270" algn="l"/>
              </a:tabLst>
            </a:pPr>
            <a:r>
              <a:rPr sz="1200" spc="120" dirty="0">
                <a:latin typeface="Times New Roman"/>
                <a:cs typeface="Times New Roman"/>
              </a:rPr>
              <a:t>3</a:t>
            </a:r>
            <a:r>
              <a:rPr sz="1200" spc="10" dirty="0">
                <a:latin typeface="Times New Roman"/>
                <a:cs typeface="Times New Roman"/>
              </a:rPr>
              <a:t>/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2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85" dirty="0">
                <a:latin typeface="Symbol"/>
                <a:cs typeface="Symbol"/>
              </a:rPr>
              <a:t></a:t>
            </a:r>
            <a:r>
              <a:rPr sz="1200" i="1" spc="55" dirty="0">
                <a:latin typeface="Times New Roman"/>
                <a:cs typeface="Times New Roman"/>
              </a:rPr>
              <a:t>m</a:t>
            </a:r>
            <a:r>
              <a:rPr sz="1200" i="1" spc="15" dirty="0">
                <a:latin typeface="Times New Roman"/>
                <a:cs typeface="Times New Roman"/>
              </a:rPr>
              <a:t>v</a:t>
            </a:r>
            <a:r>
              <a:rPr sz="1200" i="1" dirty="0">
                <a:latin typeface="Times New Roman"/>
                <a:cs typeface="Times New Roman"/>
              </a:rPr>
              <a:t>  </a:t>
            </a:r>
            <a:r>
              <a:rPr sz="1200" i="1" spc="-12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/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2</a:t>
            </a:r>
            <a:r>
              <a:rPr sz="1200" i="1" spc="15" dirty="0">
                <a:latin typeface="Times New Roman"/>
                <a:cs typeface="Times New Roman"/>
              </a:rPr>
              <a:t>k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31014" y="5092381"/>
            <a:ext cx="723265" cy="7664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415"/>
              </a:spcBef>
            </a:pPr>
            <a:r>
              <a:rPr sz="2100" i="1" spc="20" dirty="0">
                <a:latin typeface="Times New Roman"/>
                <a:cs typeface="Times New Roman"/>
              </a:rPr>
              <a:t>m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100" spc="-5" dirty="0">
                <a:latin typeface="Times New Roman"/>
                <a:cs typeface="Times New Roman"/>
              </a:rPr>
              <a:t>2</a:t>
            </a:r>
            <a:r>
              <a:rPr sz="2200" spc="-5" dirty="0">
                <a:latin typeface="Symbol"/>
                <a:cs typeface="Symbol"/>
              </a:rPr>
              <a:t></a:t>
            </a:r>
            <a:r>
              <a:rPr sz="2100" i="1" spc="-5" dirty="0">
                <a:latin typeface="Times New Roman"/>
                <a:cs typeface="Times New Roman"/>
              </a:rPr>
              <a:t>k</a:t>
            </a:r>
            <a:r>
              <a:rPr sz="1800" i="1" spc="-7" baseline="-23148" dirty="0">
                <a:latin typeface="Times New Roman"/>
                <a:cs typeface="Times New Roman"/>
              </a:rPr>
              <a:t>B</a:t>
            </a:r>
            <a:r>
              <a:rPr sz="2100" i="1" spc="-5" dirty="0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5877" y="5285744"/>
            <a:ext cx="114681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i="1" spc="5" dirty="0">
                <a:latin typeface="Times New Roman"/>
                <a:cs typeface="Times New Roman"/>
              </a:rPr>
              <a:t>f</a:t>
            </a:r>
            <a:r>
              <a:rPr sz="2100" i="1" spc="-20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(</a:t>
            </a:r>
            <a:r>
              <a:rPr sz="2100" i="1" spc="55" dirty="0">
                <a:latin typeface="Times New Roman"/>
                <a:cs typeface="Times New Roman"/>
              </a:rPr>
              <a:t>v</a:t>
            </a:r>
            <a:r>
              <a:rPr sz="2100" spc="5" dirty="0">
                <a:latin typeface="Times New Roman"/>
                <a:cs typeface="Times New Roman"/>
              </a:rPr>
              <a:t>)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Symbol"/>
                <a:cs typeface="Symbol"/>
              </a:rPr>
              <a:t>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95" dirty="0">
                <a:latin typeface="Times New Roman"/>
                <a:cs typeface="Times New Roman"/>
              </a:rPr>
              <a:t>4</a:t>
            </a:r>
            <a:r>
              <a:rPr sz="2200" spc="-40" dirty="0">
                <a:latin typeface="Symbol"/>
                <a:cs typeface="Symbol"/>
              </a:rPr>
              <a:t></a:t>
            </a:r>
            <a:r>
              <a:rPr sz="2200" spc="-229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(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51" name="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824" y="5993891"/>
            <a:ext cx="865632" cy="864106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3481578" y="6503745"/>
            <a:ext cx="21818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285" dirty="0">
                <a:latin typeface="Arial MT"/>
                <a:cs typeface="Arial MT"/>
              </a:rPr>
              <a:t>Φ</a:t>
            </a:r>
            <a:r>
              <a:rPr sz="1400" spc="-740" dirty="0">
                <a:latin typeface="Arial MT"/>
                <a:cs typeface="Arial MT"/>
              </a:rPr>
              <a:t>υσι</a:t>
            </a:r>
            <a:r>
              <a:rPr sz="1400" spc="-750" dirty="0">
                <a:latin typeface="Arial MT"/>
                <a:cs typeface="Arial MT"/>
              </a:rPr>
              <a:t>κ</a:t>
            </a:r>
            <a:r>
              <a:rPr sz="1400" spc="-660" dirty="0">
                <a:latin typeface="Arial MT"/>
                <a:cs typeface="Arial MT"/>
              </a:rPr>
              <a:t>ο</a:t>
            </a:r>
            <a:r>
              <a:rPr sz="1400" spc="-675" dirty="0">
                <a:latin typeface="Arial MT"/>
                <a:cs typeface="Arial MT"/>
              </a:rPr>
              <a:t>χ</a:t>
            </a:r>
            <a:r>
              <a:rPr sz="1400" spc="-615" dirty="0">
                <a:latin typeface="Arial MT"/>
                <a:cs typeface="Arial MT"/>
              </a:rPr>
              <a:t>η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[</a:t>
            </a:r>
            <a:r>
              <a:rPr sz="1400" spc="-425" dirty="0">
                <a:latin typeface="Arial MT"/>
                <a:cs typeface="Arial MT"/>
              </a:rPr>
              <a:t>Χ</a:t>
            </a:r>
            <a:r>
              <a:rPr sz="1400" spc="-434" dirty="0">
                <a:latin typeface="Arial MT"/>
                <a:cs typeface="Arial MT"/>
              </a:rPr>
              <a:t>Η</a:t>
            </a:r>
            <a:r>
              <a:rPr sz="1400" spc="-240" dirty="0">
                <a:latin typeface="Arial MT"/>
                <a:cs typeface="Arial MT"/>
              </a:rPr>
              <a:t>Μ</a:t>
            </a:r>
            <a:r>
              <a:rPr sz="1400" dirty="0">
                <a:latin typeface="Arial MT"/>
                <a:cs typeface="Arial MT"/>
              </a:rPr>
              <a:t>-3</a:t>
            </a:r>
            <a:r>
              <a:rPr sz="1400" spc="-110" dirty="0">
                <a:latin typeface="Arial MT"/>
                <a:cs typeface="Arial MT"/>
              </a:rPr>
              <a:t>1</a:t>
            </a:r>
            <a:r>
              <a:rPr sz="1400" dirty="0">
                <a:latin typeface="Arial MT"/>
                <a:cs typeface="Arial MT"/>
              </a:rPr>
              <a:t>1]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53938" y="6509502"/>
            <a:ext cx="335915" cy="1504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50" spc="10" dirty="0">
                <a:latin typeface="Arial MT"/>
                <a:cs typeface="Arial MT"/>
              </a:rPr>
              <a:t>c(m</a:t>
            </a:r>
            <a:r>
              <a:rPr sz="850" spc="5" dirty="0">
                <a:latin typeface="Arial MT"/>
                <a:cs typeface="Arial MT"/>
              </a:rPr>
              <a:t>/</a:t>
            </a:r>
            <a:r>
              <a:rPr sz="850" spc="10" dirty="0">
                <a:latin typeface="Arial MT"/>
                <a:cs typeface="Arial MT"/>
              </a:rPr>
              <a:t>s)</a:t>
            </a:r>
            <a:endParaRPr sz="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478663"/>
            <a:ext cx="4108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Α6.Πολωσιμετρία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8378"/>
            <a:ext cx="7885430" cy="49345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ΣΚΟΠΟΣ</a:t>
            </a:r>
            <a:r>
              <a:rPr sz="1600" b="1" spc="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16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ΠΕΙΡΑΜΑΤΟΣ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Προσδιορισμός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ειδικής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στροφικής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ικανότητας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σακχαρόζης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Προσδιορισμός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συντελεστή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ταχύτητας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υδρόλυσης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σακχαρόζης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ΠΕΙΡΑΜΑΤΙΚΟ ΜΕΡΟΣ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Εξοικείωση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 λειτουργία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πολωσιμέτρου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137795">
              <a:lnSpc>
                <a:spcPct val="100000"/>
              </a:lnSpc>
              <a:spcBef>
                <a:spcPts val="1055"/>
              </a:spcBef>
            </a:pP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ΠΡΟΑΠΑΙΤΟΥΜΕΝΕΣ</a:t>
            </a:r>
            <a:r>
              <a:rPr sz="18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ΓΝΩΣΕΙΣ</a:t>
            </a:r>
            <a:endParaRPr sz="1800">
              <a:latin typeface="Times New Roman"/>
              <a:cs typeface="Times New Roman"/>
            </a:endParaRPr>
          </a:p>
          <a:p>
            <a:pPr marL="366395" marR="508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66395" algn="l"/>
                <a:tab pos="367030" algn="l"/>
              </a:tabLst>
            </a:pPr>
            <a:r>
              <a:rPr sz="1800" dirty="0">
                <a:latin typeface="Times New Roman"/>
                <a:cs typeface="Times New Roman"/>
              </a:rPr>
              <a:t>Φως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φυσικό </a:t>
            </a:r>
            <a:r>
              <a:rPr sz="1800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latin typeface="Times New Roman"/>
                <a:cs typeface="Times New Roman"/>
              </a:rPr>
              <a:t>πολωμένο, </a:t>
            </a:r>
            <a:r>
              <a:rPr sz="1800" dirty="0">
                <a:latin typeface="Times New Roman"/>
                <a:cs typeface="Times New Roman"/>
              </a:rPr>
              <a:t>είδη </a:t>
            </a:r>
            <a:r>
              <a:rPr sz="1800" spc="-5" dirty="0">
                <a:latin typeface="Times New Roman"/>
                <a:cs typeface="Times New Roman"/>
              </a:rPr>
              <a:t>πόλωσης,</a:t>
            </a:r>
            <a:r>
              <a:rPr sz="1800" dirty="0">
                <a:latin typeface="Times New Roman"/>
                <a:cs typeface="Times New Roman"/>
              </a:rPr>
              <a:t> τρόποι παράγωγης </a:t>
            </a:r>
            <a:r>
              <a:rPr sz="1800" spc="-5" dirty="0">
                <a:latin typeface="Times New Roman"/>
                <a:cs typeface="Times New Roman"/>
              </a:rPr>
              <a:t>πολωμένου </a:t>
            </a:r>
            <a:r>
              <a:rPr sz="1800" dirty="0">
                <a:latin typeface="Times New Roman"/>
                <a:cs typeface="Times New Roman"/>
              </a:rPr>
              <a:t>φωτός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Πολωτές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Πρίσματα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Nicol</a:t>
            </a:r>
            <a:endParaRPr sz="1800">
              <a:latin typeface="Times New Roman"/>
              <a:cs typeface="Times New Roman"/>
            </a:endParaRPr>
          </a:p>
          <a:p>
            <a:pPr marL="366395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66395" algn="l"/>
                <a:tab pos="367030" algn="l"/>
              </a:tabLst>
            </a:pPr>
            <a:r>
              <a:rPr sz="1800" dirty="0">
                <a:latin typeface="Times New Roman"/>
                <a:cs typeface="Times New Roman"/>
              </a:rPr>
              <a:t>Τάξη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αντίδρασης 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Μηχανισμός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αντίδρασης.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Σταθερά ταχύτητας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αντίδρασης</a:t>
            </a:r>
            <a:endParaRPr sz="180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.Θεωρία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μεταβατικού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σταδίου</a:t>
            </a:r>
            <a:endParaRPr sz="1800">
              <a:latin typeface="Times New Roman"/>
              <a:cs typeface="Times New Roman"/>
            </a:endParaRPr>
          </a:p>
          <a:p>
            <a:pPr marL="366395" indent="-343535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366395" algn="l"/>
                <a:tab pos="367030" algn="l"/>
              </a:tabLst>
            </a:pP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ΒΙΒΛΙΟΓΡΑΦΙΑ</a:t>
            </a:r>
            <a:endParaRPr sz="1800">
              <a:latin typeface="Times New Roman"/>
              <a:cs typeface="Times New Roman"/>
            </a:endParaRPr>
          </a:p>
          <a:p>
            <a:pPr marL="366395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66395" algn="l"/>
                <a:tab pos="367030" algn="l"/>
              </a:tabLst>
            </a:pPr>
            <a:r>
              <a:rPr sz="1800" dirty="0">
                <a:latin typeface="Times New Roman"/>
                <a:cs typeface="Times New Roman"/>
              </a:rPr>
              <a:t>Young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34-5,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Atkins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τόμος</a:t>
            </a:r>
            <a:r>
              <a:rPr sz="1800" dirty="0">
                <a:latin typeface="Times New Roman"/>
                <a:cs typeface="Times New Roman"/>
              </a:rPr>
              <a:t> ΙΙΙ</a:t>
            </a:r>
            <a:endParaRPr sz="1800">
              <a:latin typeface="Times New Roman"/>
              <a:cs typeface="Times New Roman"/>
            </a:endParaRPr>
          </a:p>
          <a:p>
            <a:pPr marL="185420" algn="ctr">
              <a:lnSpc>
                <a:spcPct val="100000"/>
              </a:lnSpc>
              <a:spcBef>
                <a:spcPts val="1330"/>
              </a:spcBef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152144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9073" y="820038"/>
            <a:ext cx="4264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Α6.Πειραματική</a:t>
            </a:r>
            <a:r>
              <a:rPr sz="3200" spc="-80" dirty="0"/>
              <a:t> </a:t>
            </a:r>
            <a:r>
              <a:rPr sz="3200" spc="-5" dirty="0"/>
              <a:t>συσκευή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364" y="1600200"/>
            <a:ext cx="5603747" cy="45262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86101" y="6273495"/>
            <a:ext cx="4396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0604"/>
            <a:ext cx="1223772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3323" rIns="0" bIns="0" rtlCol="0">
            <a:spAutoFit/>
          </a:bodyPr>
          <a:lstStyle/>
          <a:p>
            <a:pPr marL="2792095" marR="5080" indent="-243586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Πόλωση φωτός. Πορεία μιας δέσμης σε </a:t>
            </a:r>
            <a:r>
              <a:rPr sz="3600" spc="-885" dirty="0"/>
              <a:t> </a:t>
            </a:r>
            <a:r>
              <a:rPr sz="3600" spc="-5" dirty="0"/>
              <a:t>πολωσίμετρο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812" y="1944039"/>
            <a:ext cx="2838819" cy="1413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9700" y="1629155"/>
            <a:ext cx="2329371" cy="37444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90" y="4219018"/>
            <a:ext cx="3592285" cy="10006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75482" y="6273495"/>
            <a:ext cx="21926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1400" spc="-660" dirty="0">
                <a:latin typeface="Arial MT"/>
                <a:cs typeface="Arial MT"/>
              </a:rPr>
              <a:t>Τ</a:t>
            </a:r>
            <a:r>
              <a:rPr sz="1400" spc="-600" dirty="0">
                <a:latin typeface="Arial MT"/>
                <a:cs typeface="Arial MT"/>
              </a:rPr>
              <a:t>μ</a:t>
            </a:r>
            <a:r>
              <a:rPr sz="1400" spc="-615" dirty="0">
                <a:latin typeface="Arial MT"/>
                <a:cs typeface="Arial MT"/>
              </a:rPr>
              <a:t>ή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60" dirty="0">
                <a:latin typeface="Arial MT"/>
                <a:cs typeface="Arial MT"/>
              </a:rPr>
              <a:t>Χη</a:t>
            </a:r>
            <a:r>
              <a:rPr sz="1400" spc="-57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35" dirty="0">
                <a:latin typeface="Arial MT"/>
                <a:cs typeface="Arial MT"/>
              </a:rPr>
              <a:t>Ε</a:t>
            </a:r>
            <a:r>
              <a:rPr sz="1400" spc="-530" dirty="0">
                <a:latin typeface="Arial MT"/>
                <a:cs typeface="Arial MT"/>
              </a:rPr>
              <a:t>ρ</a:t>
            </a:r>
            <a:r>
              <a:rPr sz="1400" spc="-700" dirty="0">
                <a:latin typeface="Arial MT"/>
                <a:cs typeface="Arial MT"/>
              </a:rPr>
              <a:t>γ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-695" dirty="0">
                <a:latin typeface="Arial MT"/>
                <a:cs typeface="Arial MT"/>
              </a:rPr>
              <a:t>στ</a:t>
            </a:r>
            <a:r>
              <a:rPr sz="1400" spc="-620" dirty="0">
                <a:latin typeface="Arial MT"/>
                <a:cs typeface="Arial MT"/>
              </a:rPr>
              <a:t>ή</a:t>
            </a:r>
            <a:r>
              <a:rPr sz="1400" spc="-615" dirty="0">
                <a:latin typeface="Arial MT"/>
                <a:cs typeface="Arial MT"/>
              </a:rPr>
              <a:t>ρ</a:t>
            </a:r>
            <a:r>
              <a:rPr sz="1400" spc="-545" dirty="0">
                <a:latin typeface="Arial MT"/>
                <a:cs typeface="Arial MT"/>
              </a:rPr>
              <a:t>ια  </a:t>
            </a:r>
            <a:r>
              <a:rPr sz="1400" spc="-285" dirty="0">
                <a:latin typeface="Arial MT"/>
                <a:cs typeface="Arial MT"/>
              </a:rPr>
              <a:t>Φ</a:t>
            </a:r>
            <a:r>
              <a:rPr sz="1400" spc="-740" dirty="0">
                <a:latin typeface="Arial MT"/>
                <a:cs typeface="Arial MT"/>
              </a:rPr>
              <a:t>υσι</a:t>
            </a:r>
            <a:r>
              <a:rPr sz="1400" spc="-750" dirty="0">
                <a:latin typeface="Arial MT"/>
                <a:cs typeface="Arial MT"/>
              </a:rPr>
              <a:t>κ</a:t>
            </a:r>
            <a:r>
              <a:rPr sz="1400" spc="-660" dirty="0">
                <a:latin typeface="Arial MT"/>
                <a:cs typeface="Arial MT"/>
              </a:rPr>
              <a:t>ο</a:t>
            </a:r>
            <a:r>
              <a:rPr sz="1400" spc="-675" dirty="0">
                <a:latin typeface="Arial MT"/>
                <a:cs typeface="Arial MT"/>
              </a:rPr>
              <a:t>χ</a:t>
            </a:r>
            <a:r>
              <a:rPr sz="1400" spc="-615" dirty="0">
                <a:latin typeface="Arial MT"/>
                <a:cs typeface="Arial MT"/>
              </a:rPr>
              <a:t>η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[</a:t>
            </a:r>
            <a:r>
              <a:rPr sz="1400" spc="-425" dirty="0">
                <a:latin typeface="Arial MT"/>
                <a:cs typeface="Arial MT"/>
              </a:rPr>
              <a:t>Χ</a:t>
            </a:r>
            <a:r>
              <a:rPr sz="1400" spc="-434" dirty="0">
                <a:latin typeface="Arial MT"/>
                <a:cs typeface="Arial MT"/>
              </a:rPr>
              <a:t>Η</a:t>
            </a:r>
            <a:r>
              <a:rPr sz="1400" spc="-240" dirty="0">
                <a:latin typeface="Arial MT"/>
                <a:cs typeface="Arial MT"/>
              </a:rPr>
              <a:t>Μ</a:t>
            </a:r>
            <a:r>
              <a:rPr sz="1400" dirty="0">
                <a:latin typeface="Arial MT"/>
                <a:cs typeface="Arial MT"/>
              </a:rPr>
              <a:t>-3</a:t>
            </a:r>
            <a:r>
              <a:rPr sz="1400" spc="-110" dirty="0">
                <a:latin typeface="Arial MT"/>
                <a:cs typeface="Arial MT"/>
              </a:rPr>
              <a:t>1</a:t>
            </a:r>
            <a:r>
              <a:rPr sz="1400" dirty="0">
                <a:latin typeface="Arial MT"/>
                <a:cs typeface="Arial MT"/>
              </a:rPr>
              <a:t>1]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715" y="5562600"/>
            <a:ext cx="864108" cy="86410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061" y="608203"/>
            <a:ext cx="2816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Α7.Διαθλασιμετρία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353843"/>
            <a:ext cx="7949565" cy="5372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ΣΚΟΠΟΣ</a:t>
            </a:r>
            <a:r>
              <a:rPr sz="16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ΠΕΙΡΑΜΑΤΟΣ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Προσδιορισμός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δείκτη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διάθλασης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διακριτικής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ικανότητας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γυάλινων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πρισμάτων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Επιβεβαίωση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φαινομένου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οπτικής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διασποράς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Φάσμα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εκπομπής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ατομικού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Hg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ΠΕΙΡΑΜΑΤΙΚΟ ΜΕΡΟΣ</a:t>
            </a:r>
            <a:endParaRPr sz="1600">
              <a:latin typeface="Times New Roman"/>
              <a:cs typeface="Times New Roman"/>
            </a:endParaRPr>
          </a:p>
          <a:p>
            <a:pPr marL="355600" marR="74803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Εξοικείωση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λειτουργίάα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φασματοσκοπιου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λειτουργια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περιθλαστικου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φράγματος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 πρισμάτων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διασποράς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ΠΡΟΑΠΑΙΤΟΥΜΕΝΕΣ</a:t>
            </a:r>
            <a:r>
              <a:rPr sz="16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ΓΝΩΣΕΙΣ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Διάθλαση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φωτός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Νόμος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Snell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Περίθλαση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Συμβολή φωτός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Οπτική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διασπορά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ΒΙΒΛΙΟΓΡΑΦΙΑ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  <a:tab pos="2111375" algn="l"/>
              </a:tabLst>
            </a:pPr>
            <a:r>
              <a:rPr sz="1600" spc="-10" dirty="0">
                <a:latin typeface="Times New Roman"/>
                <a:cs typeface="Times New Roman"/>
              </a:rPr>
              <a:t>Οπτική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Young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34.2	34.4  37-1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38-4 38-5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Atkins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τόμος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ΙΙ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κεφ.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24.1,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24.2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5777230" marR="5080" indent="-1324610">
              <a:lnSpc>
                <a:spcPct val="100000"/>
              </a:lnSpc>
              <a:spcBef>
                <a:spcPts val="5"/>
              </a:spcBef>
            </a:pPr>
            <a:r>
              <a:rPr sz="1400" spc="-660" dirty="0">
                <a:latin typeface="Arial MT"/>
                <a:cs typeface="Arial MT"/>
              </a:rPr>
              <a:t>Τ</a:t>
            </a:r>
            <a:r>
              <a:rPr sz="1400" spc="-600" dirty="0">
                <a:latin typeface="Arial MT"/>
                <a:cs typeface="Arial MT"/>
              </a:rPr>
              <a:t>μ</a:t>
            </a:r>
            <a:r>
              <a:rPr sz="1400" spc="-615" dirty="0">
                <a:latin typeface="Arial MT"/>
                <a:cs typeface="Arial MT"/>
              </a:rPr>
              <a:t>ή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60" dirty="0">
                <a:latin typeface="Arial MT"/>
                <a:cs typeface="Arial MT"/>
              </a:rPr>
              <a:t>Χη</a:t>
            </a:r>
            <a:r>
              <a:rPr sz="1400" spc="-57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35" dirty="0">
                <a:latin typeface="Arial MT"/>
                <a:cs typeface="Arial MT"/>
              </a:rPr>
              <a:t>Ε</a:t>
            </a:r>
            <a:r>
              <a:rPr sz="1400" spc="-530" dirty="0">
                <a:latin typeface="Arial MT"/>
                <a:cs typeface="Arial MT"/>
              </a:rPr>
              <a:t>ρ</a:t>
            </a:r>
            <a:r>
              <a:rPr sz="1400" spc="-700" dirty="0">
                <a:latin typeface="Arial MT"/>
                <a:cs typeface="Arial MT"/>
              </a:rPr>
              <a:t>γ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-695" dirty="0">
                <a:latin typeface="Arial MT"/>
                <a:cs typeface="Arial MT"/>
              </a:rPr>
              <a:t>στ</a:t>
            </a:r>
            <a:r>
              <a:rPr sz="1400" spc="-620" dirty="0">
                <a:latin typeface="Arial MT"/>
                <a:cs typeface="Arial MT"/>
              </a:rPr>
              <a:t>ή</a:t>
            </a:r>
            <a:r>
              <a:rPr sz="1400" spc="-615" dirty="0">
                <a:latin typeface="Arial MT"/>
                <a:cs typeface="Arial MT"/>
              </a:rPr>
              <a:t>ρ</a:t>
            </a:r>
            <a:r>
              <a:rPr sz="1400" spc="-844" dirty="0">
                <a:latin typeface="Arial MT"/>
                <a:cs typeface="Arial MT"/>
              </a:rPr>
              <a:t>ι</a:t>
            </a:r>
            <a:r>
              <a:rPr sz="1400" spc="-840" dirty="0">
                <a:latin typeface="Arial MT"/>
                <a:cs typeface="Arial MT"/>
              </a:rPr>
              <a:t>α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85" dirty="0">
                <a:latin typeface="Arial MT"/>
                <a:cs typeface="Arial MT"/>
              </a:rPr>
              <a:t>Φ</a:t>
            </a:r>
            <a:r>
              <a:rPr sz="1400" spc="-740" dirty="0">
                <a:latin typeface="Arial MT"/>
                <a:cs typeface="Arial MT"/>
              </a:rPr>
              <a:t>υσι</a:t>
            </a:r>
            <a:r>
              <a:rPr sz="1400" spc="-750" dirty="0">
                <a:latin typeface="Arial MT"/>
                <a:cs typeface="Arial MT"/>
              </a:rPr>
              <a:t>κ</a:t>
            </a:r>
            <a:r>
              <a:rPr sz="1400" spc="-660" dirty="0">
                <a:latin typeface="Arial MT"/>
                <a:cs typeface="Arial MT"/>
              </a:rPr>
              <a:t>ο</a:t>
            </a:r>
            <a:r>
              <a:rPr sz="1400" spc="-675" dirty="0">
                <a:latin typeface="Arial MT"/>
                <a:cs typeface="Arial MT"/>
              </a:rPr>
              <a:t>χ</a:t>
            </a:r>
            <a:r>
              <a:rPr sz="1400" spc="-615" dirty="0">
                <a:latin typeface="Arial MT"/>
                <a:cs typeface="Arial MT"/>
              </a:rPr>
              <a:t>η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25" dirty="0">
                <a:latin typeface="Arial MT"/>
                <a:cs typeface="Arial MT"/>
              </a:rPr>
              <a:t>Ι 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223772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7676" y="635634"/>
            <a:ext cx="51676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08530" algn="l"/>
              </a:tabLst>
            </a:pPr>
            <a:r>
              <a:rPr sz="3200" spc="-5" dirty="0">
                <a:solidFill>
                  <a:srgbClr val="00AFEF"/>
                </a:solidFill>
                <a:latin typeface="Times New Roman"/>
                <a:cs typeface="Times New Roman"/>
              </a:rPr>
              <a:t>Διάθλαση</a:t>
            </a:r>
            <a:r>
              <a:rPr sz="3200" dirty="0">
                <a:solidFill>
                  <a:srgbClr val="00AFEF"/>
                </a:solidFill>
                <a:latin typeface="Times New Roman"/>
                <a:cs typeface="Times New Roman"/>
              </a:rPr>
              <a:t> II	</a:t>
            </a:r>
            <a:r>
              <a:rPr sz="3200" spc="-5" dirty="0">
                <a:solidFill>
                  <a:srgbClr val="00AFEF"/>
                </a:solidFill>
                <a:latin typeface="Times New Roman"/>
                <a:cs typeface="Times New Roman"/>
              </a:rPr>
              <a:t>Περίθλαση</a:t>
            </a:r>
            <a:r>
              <a:rPr sz="3200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AFEF"/>
                </a:solidFill>
                <a:latin typeface="Times New Roman"/>
                <a:cs typeface="Times New Roman"/>
              </a:rPr>
              <a:t>φωτός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178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Δ</a:t>
            </a:r>
            <a:r>
              <a:rPr sz="2800" dirty="0">
                <a:latin typeface="Times New Roman"/>
                <a:cs typeface="Times New Roman"/>
              </a:rPr>
              <a:t>ι</a:t>
            </a:r>
            <a:r>
              <a:rPr sz="2800" spc="-5" dirty="0">
                <a:latin typeface="Times New Roman"/>
                <a:cs typeface="Times New Roman"/>
              </a:rPr>
              <a:t>άθλα</a:t>
            </a:r>
            <a:r>
              <a:rPr sz="2800" spc="5" dirty="0">
                <a:latin typeface="Times New Roman"/>
                <a:cs typeface="Times New Roman"/>
              </a:rPr>
              <a:t>σ</a:t>
            </a:r>
            <a:r>
              <a:rPr sz="2800" spc="-5" dirty="0">
                <a:latin typeface="Times New Roman"/>
                <a:cs typeface="Times New Roman"/>
              </a:rPr>
              <a:t>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648838"/>
            <a:ext cx="2385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1582420" algn="l"/>
              </a:tabLst>
            </a:pPr>
            <a:r>
              <a:rPr sz="2800" spc="-1120" dirty="0">
                <a:latin typeface="Arial MT"/>
                <a:cs typeface="Arial MT"/>
              </a:rPr>
              <a:t>Νομ</a:t>
            </a:r>
            <a:r>
              <a:rPr sz="2800" spc="-1105" dirty="0">
                <a:latin typeface="Arial MT"/>
                <a:cs typeface="Arial MT"/>
              </a:rPr>
              <a:t>ο</a:t>
            </a:r>
            <a:r>
              <a:rPr sz="2800" spc="-1455" dirty="0">
                <a:latin typeface="Arial MT"/>
                <a:cs typeface="Arial MT"/>
              </a:rPr>
              <a:t>ς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Sne</a:t>
            </a:r>
            <a:r>
              <a:rPr sz="2800" dirty="0">
                <a:latin typeface="Arial MT"/>
                <a:cs typeface="Arial MT"/>
              </a:rPr>
              <a:t>l</a:t>
            </a:r>
            <a:r>
              <a:rPr sz="2800" spc="-5" dirty="0">
                <a:latin typeface="Arial MT"/>
                <a:cs typeface="Arial MT"/>
              </a:rPr>
              <a:t>l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3069335"/>
            <a:ext cx="3115055" cy="21137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5188" y="5121347"/>
            <a:ext cx="152527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265555" algn="l"/>
              </a:tabLst>
            </a:pPr>
            <a:r>
              <a:rPr sz="3000" i="1" spc="-80" dirty="0">
                <a:latin typeface="Times New Roman"/>
                <a:cs typeface="Times New Roman"/>
              </a:rPr>
              <a:t>n</a:t>
            </a:r>
            <a:r>
              <a:rPr sz="2625" spc="-120" baseline="-23809" dirty="0">
                <a:latin typeface="Times New Roman"/>
                <a:cs typeface="Times New Roman"/>
              </a:rPr>
              <a:t>1</a:t>
            </a:r>
            <a:r>
              <a:rPr sz="2625" spc="-15" baseline="-23809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sin</a:t>
            </a:r>
            <a:r>
              <a:rPr sz="3000" spc="-2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Symbol"/>
                <a:cs typeface="Symbol"/>
              </a:rPr>
              <a:t></a:t>
            </a:r>
            <a:r>
              <a:rPr sz="3200" spc="-20" dirty="0">
                <a:latin typeface="Times New Roman"/>
                <a:cs typeface="Times New Roman"/>
              </a:rPr>
              <a:t>	</a:t>
            </a:r>
            <a:r>
              <a:rPr sz="3000" spc="90" dirty="0">
                <a:latin typeface="Symbol"/>
                <a:cs typeface="Symbol"/>
              </a:rPr>
              <a:t></a:t>
            </a:r>
            <a:endParaRPr sz="3000">
              <a:latin typeface="Symbol"/>
              <a:cs typeface="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98429" y="2282951"/>
            <a:ext cx="3618865" cy="1920875"/>
            <a:chOff x="4198429" y="2282951"/>
            <a:chExt cx="3618865" cy="1920875"/>
          </a:xfrm>
        </p:grpSpPr>
        <p:sp>
          <p:nvSpPr>
            <p:cNvPr id="8" name="object 8"/>
            <p:cNvSpPr/>
            <p:nvPr/>
          </p:nvSpPr>
          <p:spPr>
            <a:xfrm>
              <a:off x="4593335" y="2825495"/>
              <a:ext cx="1482090" cy="1054100"/>
            </a:xfrm>
            <a:custGeom>
              <a:avLst/>
              <a:gdLst/>
              <a:ahLst/>
              <a:cxnLst/>
              <a:rect l="l" t="t" r="r" b="b"/>
              <a:pathLst>
                <a:path w="1482089" h="1054100">
                  <a:moveTo>
                    <a:pt x="1232153" y="816482"/>
                  </a:moveTo>
                  <a:lnTo>
                    <a:pt x="1188465" y="878966"/>
                  </a:lnTo>
                  <a:lnTo>
                    <a:pt x="1438148" y="1053845"/>
                  </a:lnTo>
                  <a:lnTo>
                    <a:pt x="1481836" y="991361"/>
                  </a:lnTo>
                  <a:lnTo>
                    <a:pt x="1232153" y="816482"/>
                  </a:lnTo>
                  <a:close/>
                </a:path>
                <a:path w="1482089" h="1054100">
                  <a:moveTo>
                    <a:pt x="982599" y="641730"/>
                  </a:moveTo>
                  <a:lnTo>
                    <a:pt x="938784" y="704088"/>
                  </a:lnTo>
                  <a:lnTo>
                    <a:pt x="1001267" y="747776"/>
                  </a:lnTo>
                  <a:lnTo>
                    <a:pt x="1044955" y="685418"/>
                  </a:lnTo>
                  <a:lnTo>
                    <a:pt x="982599" y="641730"/>
                  </a:lnTo>
                  <a:close/>
                </a:path>
                <a:path w="1482089" h="1054100">
                  <a:moveTo>
                    <a:pt x="545591" y="335661"/>
                  </a:moveTo>
                  <a:lnTo>
                    <a:pt x="501903" y="398017"/>
                  </a:lnTo>
                  <a:lnTo>
                    <a:pt x="751586" y="572896"/>
                  </a:lnTo>
                  <a:lnTo>
                    <a:pt x="795274" y="510539"/>
                  </a:lnTo>
                  <a:lnTo>
                    <a:pt x="545591" y="335661"/>
                  </a:lnTo>
                  <a:close/>
                </a:path>
                <a:path w="1482089" h="1054100">
                  <a:moveTo>
                    <a:pt x="296037" y="160781"/>
                  </a:moveTo>
                  <a:lnTo>
                    <a:pt x="252222" y="223265"/>
                  </a:lnTo>
                  <a:lnTo>
                    <a:pt x="314705" y="266953"/>
                  </a:lnTo>
                  <a:lnTo>
                    <a:pt x="358393" y="204469"/>
                  </a:lnTo>
                  <a:lnTo>
                    <a:pt x="296037" y="160781"/>
                  </a:lnTo>
                  <a:close/>
                </a:path>
                <a:path w="1482089" h="1054100">
                  <a:moveTo>
                    <a:pt x="0" y="0"/>
                  </a:moveTo>
                  <a:lnTo>
                    <a:pt x="121665" y="224789"/>
                  </a:lnTo>
                  <a:lnTo>
                    <a:pt x="252856" y="37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47259" y="2729483"/>
              <a:ext cx="1330960" cy="1148080"/>
            </a:xfrm>
            <a:custGeom>
              <a:avLst/>
              <a:gdLst/>
              <a:ahLst/>
              <a:cxnLst/>
              <a:rect l="l" t="t" r="r" b="b"/>
              <a:pathLst>
                <a:path w="1330960" h="1148079">
                  <a:moveTo>
                    <a:pt x="198385" y="119804"/>
                  </a:moveTo>
                  <a:lnTo>
                    <a:pt x="148809" y="177677"/>
                  </a:lnTo>
                  <a:lnTo>
                    <a:pt x="1281302" y="1147571"/>
                  </a:lnTo>
                  <a:lnTo>
                    <a:pt x="1330832" y="1089659"/>
                  </a:lnTo>
                  <a:lnTo>
                    <a:pt x="198385" y="119804"/>
                  </a:lnTo>
                  <a:close/>
                </a:path>
                <a:path w="1330960" h="1148079">
                  <a:moveTo>
                    <a:pt x="0" y="0"/>
                  </a:moveTo>
                  <a:lnTo>
                    <a:pt x="99313" y="235457"/>
                  </a:lnTo>
                  <a:lnTo>
                    <a:pt x="148809" y="177677"/>
                  </a:lnTo>
                  <a:lnTo>
                    <a:pt x="119887" y="152907"/>
                  </a:lnTo>
                  <a:lnTo>
                    <a:pt x="169417" y="94995"/>
                  </a:lnTo>
                  <a:lnTo>
                    <a:pt x="219636" y="94995"/>
                  </a:lnTo>
                  <a:lnTo>
                    <a:pt x="248030" y="61849"/>
                  </a:lnTo>
                  <a:lnTo>
                    <a:pt x="0" y="0"/>
                  </a:lnTo>
                  <a:close/>
                </a:path>
                <a:path w="1330960" h="1148079">
                  <a:moveTo>
                    <a:pt x="169417" y="94995"/>
                  </a:moveTo>
                  <a:lnTo>
                    <a:pt x="119887" y="152907"/>
                  </a:lnTo>
                  <a:lnTo>
                    <a:pt x="148809" y="177677"/>
                  </a:lnTo>
                  <a:lnTo>
                    <a:pt x="198385" y="119804"/>
                  </a:lnTo>
                  <a:lnTo>
                    <a:pt x="169417" y="94995"/>
                  </a:lnTo>
                  <a:close/>
                </a:path>
                <a:path w="1330960" h="1148079">
                  <a:moveTo>
                    <a:pt x="219636" y="94995"/>
                  </a:moveTo>
                  <a:lnTo>
                    <a:pt x="169417" y="94995"/>
                  </a:lnTo>
                  <a:lnTo>
                    <a:pt x="198385" y="119804"/>
                  </a:lnTo>
                  <a:lnTo>
                    <a:pt x="219636" y="94995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77511" y="2953511"/>
              <a:ext cx="1594485" cy="895985"/>
            </a:xfrm>
            <a:custGeom>
              <a:avLst/>
              <a:gdLst/>
              <a:ahLst/>
              <a:cxnLst/>
              <a:rect l="l" t="t" r="r" b="b"/>
              <a:pathLst>
                <a:path w="1594485" h="895985">
                  <a:moveTo>
                    <a:pt x="1527302" y="792607"/>
                  </a:moveTo>
                  <a:lnTo>
                    <a:pt x="1490726" y="859408"/>
                  </a:lnTo>
                  <a:lnTo>
                    <a:pt x="1557527" y="895985"/>
                  </a:lnTo>
                  <a:lnTo>
                    <a:pt x="1594103" y="829182"/>
                  </a:lnTo>
                  <a:lnTo>
                    <a:pt x="1527302" y="792607"/>
                  </a:lnTo>
                  <a:close/>
                </a:path>
                <a:path w="1594485" h="895985">
                  <a:moveTo>
                    <a:pt x="1393571" y="719455"/>
                  </a:moveTo>
                  <a:lnTo>
                    <a:pt x="1356995" y="786257"/>
                  </a:lnTo>
                  <a:lnTo>
                    <a:pt x="1423797" y="822832"/>
                  </a:lnTo>
                  <a:lnTo>
                    <a:pt x="1460373" y="756031"/>
                  </a:lnTo>
                  <a:lnTo>
                    <a:pt x="1393571" y="719455"/>
                  </a:lnTo>
                  <a:close/>
                </a:path>
                <a:path w="1594485" h="895985">
                  <a:moveTo>
                    <a:pt x="1259966" y="646176"/>
                  </a:moveTo>
                  <a:lnTo>
                    <a:pt x="1223264" y="713105"/>
                  </a:lnTo>
                  <a:lnTo>
                    <a:pt x="1290192" y="749681"/>
                  </a:lnTo>
                  <a:lnTo>
                    <a:pt x="1326768" y="682751"/>
                  </a:lnTo>
                  <a:lnTo>
                    <a:pt x="1259966" y="646176"/>
                  </a:lnTo>
                  <a:close/>
                </a:path>
                <a:path w="1594485" h="895985">
                  <a:moveTo>
                    <a:pt x="1126236" y="573024"/>
                  </a:moveTo>
                  <a:lnTo>
                    <a:pt x="1089660" y="639826"/>
                  </a:lnTo>
                  <a:lnTo>
                    <a:pt x="1156462" y="676529"/>
                  </a:lnTo>
                  <a:lnTo>
                    <a:pt x="1193038" y="609600"/>
                  </a:lnTo>
                  <a:lnTo>
                    <a:pt x="1126236" y="573024"/>
                  </a:lnTo>
                  <a:close/>
                </a:path>
                <a:path w="1594485" h="895985">
                  <a:moveTo>
                    <a:pt x="992504" y="499872"/>
                  </a:moveTo>
                  <a:lnTo>
                    <a:pt x="955928" y="566674"/>
                  </a:lnTo>
                  <a:lnTo>
                    <a:pt x="1022730" y="603250"/>
                  </a:lnTo>
                  <a:lnTo>
                    <a:pt x="1059434" y="536448"/>
                  </a:lnTo>
                  <a:lnTo>
                    <a:pt x="992504" y="499872"/>
                  </a:lnTo>
                  <a:close/>
                </a:path>
                <a:path w="1594485" h="895985">
                  <a:moveTo>
                    <a:pt x="858901" y="426720"/>
                  </a:moveTo>
                  <a:lnTo>
                    <a:pt x="822325" y="493522"/>
                  </a:lnTo>
                  <a:lnTo>
                    <a:pt x="889126" y="530098"/>
                  </a:lnTo>
                  <a:lnTo>
                    <a:pt x="925702" y="463296"/>
                  </a:lnTo>
                  <a:lnTo>
                    <a:pt x="858901" y="426720"/>
                  </a:lnTo>
                  <a:close/>
                </a:path>
                <a:path w="1594485" h="895985">
                  <a:moveTo>
                    <a:pt x="725170" y="353567"/>
                  </a:moveTo>
                  <a:lnTo>
                    <a:pt x="688593" y="420370"/>
                  </a:lnTo>
                  <a:lnTo>
                    <a:pt x="755396" y="456946"/>
                  </a:lnTo>
                  <a:lnTo>
                    <a:pt x="791972" y="390143"/>
                  </a:lnTo>
                  <a:lnTo>
                    <a:pt x="725170" y="353567"/>
                  </a:lnTo>
                  <a:close/>
                </a:path>
                <a:path w="1594485" h="895985">
                  <a:moveTo>
                    <a:pt x="591438" y="280288"/>
                  </a:moveTo>
                  <a:lnTo>
                    <a:pt x="554863" y="347217"/>
                  </a:lnTo>
                  <a:lnTo>
                    <a:pt x="621791" y="383793"/>
                  </a:lnTo>
                  <a:lnTo>
                    <a:pt x="658367" y="316991"/>
                  </a:lnTo>
                  <a:lnTo>
                    <a:pt x="591438" y="280288"/>
                  </a:lnTo>
                  <a:close/>
                </a:path>
                <a:path w="1594485" h="895985">
                  <a:moveTo>
                    <a:pt x="457835" y="207137"/>
                  </a:moveTo>
                  <a:lnTo>
                    <a:pt x="421259" y="274065"/>
                  </a:lnTo>
                  <a:lnTo>
                    <a:pt x="488061" y="310641"/>
                  </a:lnTo>
                  <a:lnTo>
                    <a:pt x="524637" y="243712"/>
                  </a:lnTo>
                  <a:lnTo>
                    <a:pt x="457835" y="207137"/>
                  </a:lnTo>
                  <a:close/>
                </a:path>
                <a:path w="1594485" h="895985">
                  <a:moveTo>
                    <a:pt x="324103" y="133985"/>
                  </a:moveTo>
                  <a:lnTo>
                    <a:pt x="287527" y="200787"/>
                  </a:lnTo>
                  <a:lnTo>
                    <a:pt x="354329" y="237362"/>
                  </a:lnTo>
                  <a:lnTo>
                    <a:pt x="390905" y="170561"/>
                  </a:lnTo>
                  <a:lnTo>
                    <a:pt x="324103" y="133985"/>
                  </a:lnTo>
                  <a:close/>
                </a:path>
                <a:path w="1594485" h="895985">
                  <a:moveTo>
                    <a:pt x="0" y="0"/>
                  </a:moveTo>
                  <a:lnTo>
                    <a:pt x="145668" y="210058"/>
                  </a:lnTo>
                  <a:lnTo>
                    <a:pt x="182258" y="143188"/>
                  </a:lnTo>
                  <a:lnTo>
                    <a:pt x="153797" y="127635"/>
                  </a:lnTo>
                  <a:lnTo>
                    <a:pt x="190500" y="60833"/>
                  </a:lnTo>
                  <a:lnTo>
                    <a:pt x="227322" y="60833"/>
                  </a:lnTo>
                  <a:lnTo>
                    <a:pt x="255397" y="9525"/>
                  </a:lnTo>
                  <a:lnTo>
                    <a:pt x="0" y="0"/>
                  </a:lnTo>
                  <a:close/>
                </a:path>
                <a:path w="1594485" h="895985">
                  <a:moveTo>
                    <a:pt x="218833" y="76346"/>
                  </a:moveTo>
                  <a:lnTo>
                    <a:pt x="182258" y="143188"/>
                  </a:lnTo>
                  <a:lnTo>
                    <a:pt x="220725" y="164211"/>
                  </a:lnTo>
                  <a:lnTo>
                    <a:pt x="257301" y="97409"/>
                  </a:lnTo>
                  <a:lnTo>
                    <a:pt x="218833" y="76346"/>
                  </a:lnTo>
                  <a:close/>
                </a:path>
                <a:path w="1594485" h="895985">
                  <a:moveTo>
                    <a:pt x="190500" y="60833"/>
                  </a:moveTo>
                  <a:lnTo>
                    <a:pt x="153797" y="127635"/>
                  </a:lnTo>
                  <a:lnTo>
                    <a:pt x="182258" y="143188"/>
                  </a:lnTo>
                  <a:lnTo>
                    <a:pt x="218833" y="76346"/>
                  </a:lnTo>
                  <a:lnTo>
                    <a:pt x="190500" y="60833"/>
                  </a:lnTo>
                  <a:close/>
                </a:path>
                <a:path w="1594485" h="895985">
                  <a:moveTo>
                    <a:pt x="227322" y="60833"/>
                  </a:moveTo>
                  <a:lnTo>
                    <a:pt x="190500" y="60833"/>
                  </a:lnTo>
                  <a:lnTo>
                    <a:pt x="218833" y="76346"/>
                  </a:lnTo>
                  <a:lnTo>
                    <a:pt x="227322" y="608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2292" y="2346959"/>
              <a:ext cx="695960" cy="1421765"/>
            </a:xfrm>
            <a:custGeom>
              <a:avLst/>
              <a:gdLst/>
              <a:ahLst/>
              <a:cxnLst/>
              <a:rect l="l" t="t" r="r" b="b"/>
              <a:pathLst>
                <a:path w="695960" h="1421764">
                  <a:moveTo>
                    <a:pt x="567055" y="1112647"/>
                  </a:moveTo>
                  <a:lnTo>
                    <a:pt x="497967" y="1144904"/>
                  </a:lnTo>
                  <a:lnTo>
                    <a:pt x="626491" y="1421257"/>
                  </a:lnTo>
                  <a:lnTo>
                    <a:pt x="695579" y="1388998"/>
                  </a:lnTo>
                  <a:lnTo>
                    <a:pt x="567055" y="1112647"/>
                  </a:lnTo>
                  <a:close/>
                </a:path>
                <a:path w="695960" h="1421764">
                  <a:moveTo>
                    <a:pt x="438404" y="836294"/>
                  </a:moveTo>
                  <a:lnTo>
                    <a:pt x="369316" y="868552"/>
                  </a:lnTo>
                  <a:lnTo>
                    <a:pt x="401447" y="937640"/>
                  </a:lnTo>
                  <a:lnTo>
                    <a:pt x="470535" y="905382"/>
                  </a:lnTo>
                  <a:lnTo>
                    <a:pt x="438404" y="836294"/>
                  </a:lnTo>
                  <a:close/>
                </a:path>
                <a:path w="695960" h="1421764">
                  <a:moveTo>
                    <a:pt x="213360" y="352678"/>
                  </a:moveTo>
                  <a:lnTo>
                    <a:pt x="144272" y="384937"/>
                  </a:lnTo>
                  <a:lnTo>
                    <a:pt x="272923" y="661288"/>
                  </a:lnTo>
                  <a:lnTo>
                    <a:pt x="342011" y="629030"/>
                  </a:lnTo>
                  <a:lnTo>
                    <a:pt x="213360" y="352678"/>
                  </a:lnTo>
                  <a:close/>
                </a:path>
                <a:path w="695960" h="1421764">
                  <a:moveTo>
                    <a:pt x="7239" y="0"/>
                  </a:moveTo>
                  <a:lnTo>
                    <a:pt x="0" y="255524"/>
                  </a:lnTo>
                  <a:lnTo>
                    <a:pt x="207264" y="159003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0562" y="2282951"/>
              <a:ext cx="568960" cy="1449705"/>
            </a:xfrm>
            <a:custGeom>
              <a:avLst/>
              <a:gdLst/>
              <a:ahLst/>
              <a:cxnLst/>
              <a:rect l="l" t="t" r="r" b="b"/>
              <a:pathLst>
                <a:path w="568960" h="1449704">
                  <a:moveTo>
                    <a:pt x="143957" y="203360"/>
                  </a:moveTo>
                  <a:lnTo>
                    <a:pt x="71968" y="228430"/>
                  </a:lnTo>
                  <a:lnTo>
                    <a:pt x="496824" y="1449705"/>
                  </a:lnTo>
                  <a:lnTo>
                    <a:pt x="568706" y="1424559"/>
                  </a:lnTo>
                  <a:lnTo>
                    <a:pt x="143957" y="203360"/>
                  </a:lnTo>
                  <a:close/>
                </a:path>
                <a:path w="568960" h="1449704">
                  <a:moveTo>
                    <a:pt x="32892" y="0"/>
                  </a:moveTo>
                  <a:lnTo>
                    <a:pt x="0" y="253492"/>
                  </a:lnTo>
                  <a:lnTo>
                    <a:pt x="71968" y="228430"/>
                  </a:lnTo>
                  <a:lnTo>
                    <a:pt x="59436" y="192405"/>
                  </a:lnTo>
                  <a:lnTo>
                    <a:pt x="131445" y="167386"/>
                  </a:lnTo>
                  <a:lnTo>
                    <a:pt x="204690" y="167386"/>
                  </a:lnTo>
                  <a:lnTo>
                    <a:pt x="32892" y="0"/>
                  </a:lnTo>
                  <a:close/>
                </a:path>
                <a:path w="568960" h="1449704">
                  <a:moveTo>
                    <a:pt x="131445" y="167386"/>
                  </a:moveTo>
                  <a:lnTo>
                    <a:pt x="59436" y="192405"/>
                  </a:lnTo>
                  <a:lnTo>
                    <a:pt x="71968" y="228430"/>
                  </a:lnTo>
                  <a:lnTo>
                    <a:pt x="143957" y="203360"/>
                  </a:lnTo>
                  <a:lnTo>
                    <a:pt x="131445" y="167386"/>
                  </a:lnTo>
                  <a:close/>
                </a:path>
                <a:path w="568960" h="1449704">
                  <a:moveTo>
                    <a:pt x="204690" y="167386"/>
                  </a:moveTo>
                  <a:lnTo>
                    <a:pt x="131445" y="167386"/>
                  </a:lnTo>
                  <a:lnTo>
                    <a:pt x="143957" y="203360"/>
                  </a:lnTo>
                  <a:lnTo>
                    <a:pt x="215900" y="178308"/>
                  </a:lnTo>
                  <a:lnTo>
                    <a:pt x="204690" y="167386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45607" y="2442971"/>
              <a:ext cx="878205" cy="1360170"/>
            </a:xfrm>
            <a:custGeom>
              <a:avLst/>
              <a:gdLst/>
              <a:ahLst/>
              <a:cxnLst/>
              <a:rect l="l" t="t" r="r" b="b"/>
              <a:pathLst>
                <a:path w="878204" h="1360170">
                  <a:moveTo>
                    <a:pt x="837311" y="1254759"/>
                  </a:moveTo>
                  <a:lnTo>
                    <a:pt x="772921" y="1295527"/>
                  </a:lnTo>
                  <a:lnTo>
                    <a:pt x="813562" y="1359915"/>
                  </a:lnTo>
                  <a:lnTo>
                    <a:pt x="878077" y="1319276"/>
                  </a:lnTo>
                  <a:lnTo>
                    <a:pt x="837311" y="1254759"/>
                  </a:lnTo>
                  <a:close/>
                </a:path>
                <a:path w="878204" h="1360170">
                  <a:moveTo>
                    <a:pt x="756030" y="1125981"/>
                  </a:moveTo>
                  <a:lnTo>
                    <a:pt x="691514" y="1166621"/>
                  </a:lnTo>
                  <a:lnTo>
                    <a:pt x="732281" y="1231010"/>
                  </a:lnTo>
                  <a:lnTo>
                    <a:pt x="796670" y="1190370"/>
                  </a:lnTo>
                  <a:lnTo>
                    <a:pt x="756030" y="1125981"/>
                  </a:lnTo>
                  <a:close/>
                </a:path>
                <a:path w="878204" h="1360170">
                  <a:moveTo>
                    <a:pt x="674624" y="997076"/>
                  </a:moveTo>
                  <a:lnTo>
                    <a:pt x="610234" y="1037716"/>
                  </a:lnTo>
                  <a:lnTo>
                    <a:pt x="650875" y="1102232"/>
                  </a:lnTo>
                  <a:lnTo>
                    <a:pt x="715263" y="1061465"/>
                  </a:lnTo>
                  <a:lnTo>
                    <a:pt x="674624" y="997076"/>
                  </a:lnTo>
                  <a:close/>
                </a:path>
                <a:path w="878204" h="1360170">
                  <a:moveTo>
                    <a:pt x="593216" y="868172"/>
                  </a:moveTo>
                  <a:lnTo>
                    <a:pt x="528827" y="908938"/>
                  </a:lnTo>
                  <a:lnTo>
                    <a:pt x="569467" y="973327"/>
                  </a:lnTo>
                  <a:lnTo>
                    <a:pt x="633983" y="932688"/>
                  </a:lnTo>
                  <a:lnTo>
                    <a:pt x="593216" y="868172"/>
                  </a:lnTo>
                  <a:close/>
                </a:path>
                <a:path w="878204" h="1360170">
                  <a:moveTo>
                    <a:pt x="511937" y="739393"/>
                  </a:moveTo>
                  <a:lnTo>
                    <a:pt x="447420" y="780033"/>
                  </a:lnTo>
                  <a:lnTo>
                    <a:pt x="488188" y="844423"/>
                  </a:lnTo>
                  <a:lnTo>
                    <a:pt x="552576" y="803782"/>
                  </a:lnTo>
                  <a:lnTo>
                    <a:pt x="511937" y="739393"/>
                  </a:lnTo>
                  <a:close/>
                </a:path>
                <a:path w="878204" h="1360170">
                  <a:moveTo>
                    <a:pt x="430529" y="610488"/>
                  </a:moveTo>
                  <a:lnTo>
                    <a:pt x="366140" y="651128"/>
                  </a:lnTo>
                  <a:lnTo>
                    <a:pt x="406780" y="715644"/>
                  </a:lnTo>
                  <a:lnTo>
                    <a:pt x="471169" y="674877"/>
                  </a:lnTo>
                  <a:lnTo>
                    <a:pt x="430529" y="610488"/>
                  </a:lnTo>
                  <a:close/>
                </a:path>
                <a:path w="878204" h="1360170">
                  <a:moveTo>
                    <a:pt x="349122" y="481583"/>
                  </a:moveTo>
                  <a:lnTo>
                    <a:pt x="284733" y="522350"/>
                  </a:lnTo>
                  <a:lnTo>
                    <a:pt x="325374" y="586739"/>
                  </a:lnTo>
                  <a:lnTo>
                    <a:pt x="389889" y="546100"/>
                  </a:lnTo>
                  <a:lnTo>
                    <a:pt x="349122" y="481583"/>
                  </a:lnTo>
                  <a:close/>
                </a:path>
                <a:path w="878204" h="1360170">
                  <a:moveTo>
                    <a:pt x="267842" y="352805"/>
                  </a:moveTo>
                  <a:lnTo>
                    <a:pt x="203326" y="393445"/>
                  </a:lnTo>
                  <a:lnTo>
                    <a:pt x="244093" y="457835"/>
                  </a:lnTo>
                  <a:lnTo>
                    <a:pt x="308482" y="417194"/>
                  </a:lnTo>
                  <a:lnTo>
                    <a:pt x="267842" y="352805"/>
                  </a:lnTo>
                  <a:close/>
                </a:path>
                <a:path w="878204" h="1360170">
                  <a:moveTo>
                    <a:pt x="186436" y="223900"/>
                  </a:moveTo>
                  <a:lnTo>
                    <a:pt x="122046" y="264540"/>
                  </a:lnTo>
                  <a:lnTo>
                    <a:pt x="162687" y="329056"/>
                  </a:lnTo>
                  <a:lnTo>
                    <a:pt x="227075" y="288289"/>
                  </a:lnTo>
                  <a:lnTo>
                    <a:pt x="186436" y="223900"/>
                  </a:lnTo>
                  <a:close/>
                </a:path>
                <a:path w="878204" h="1360170">
                  <a:moveTo>
                    <a:pt x="0" y="0"/>
                  </a:moveTo>
                  <a:lnTo>
                    <a:pt x="25400" y="254253"/>
                  </a:lnTo>
                  <a:lnTo>
                    <a:pt x="111174" y="200151"/>
                  </a:lnTo>
                  <a:lnTo>
                    <a:pt x="81279" y="200151"/>
                  </a:lnTo>
                  <a:lnTo>
                    <a:pt x="69468" y="181355"/>
                  </a:lnTo>
                  <a:lnTo>
                    <a:pt x="133857" y="140715"/>
                  </a:lnTo>
                  <a:lnTo>
                    <a:pt x="205405" y="140715"/>
                  </a:lnTo>
                  <a:lnTo>
                    <a:pt x="218693" y="132333"/>
                  </a:lnTo>
                  <a:lnTo>
                    <a:pt x="0" y="0"/>
                  </a:lnTo>
                  <a:close/>
                </a:path>
                <a:path w="878204" h="1360170">
                  <a:moveTo>
                    <a:pt x="133857" y="140715"/>
                  </a:moveTo>
                  <a:lnTo>
                    <a:pt x="69468" y="181355"/>
                  </a:lnTo>
                  <a:lnTo>
                    <a:pt x="81279" y="200151"/>
                  </a:lnTo>
                  <a:lnTo>
                    <a:pt x="145795" y="159512"/>
                  </a:lnTo>
                  <a:lnTo>
                    <a:pt x="133857" y="140715"/>
                  </a:lnTo>
                  <a:close/>
                </a:path>
                <a:path w="878204" h="1360170">
                  <a:moveTo>
                    <a:pt x="205405" y="140715"/>
                  </a:moveTo>
                  <a:lnTo>
                    <a:pt x="133857" y="140715"/>
                  </a:lnTo>
                  <a:lnTo>
                    <a:pt x="145795" y="159512"/>
                  </a:lnTo>
                  <a:lnTo>
                    <a:pt x="81279" y="200151"/>
                  </a:lnTo>
                  <a:lnTo>
                    <a:pt x="111174" y="200151"/>
                  </a:lnTo>
                  <a:lnTo>
                    <a:pt x="205405" y="1407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5227" y="2410967"/>
              <a:ext cx="1536192" cy="13411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15227" y="2410967"/>
              <a:ext cx="1536700" cy="1341120"/>
            </a:xfrm>
            <a:custGeom>
              <a:avLst/>
              <a:gdLst/>
              <a:ahLst/>
              <a:cxnLst/>
              <a:rect l="l" t="t" r="r" b="b"/>
              <a:pathLst>
                <a:path w="1536700" h="1341120">
                  <a:moveTo>
                    <a:pt x="0" y="1341119"/>
                  </a:moveTo>
                  <a:lnTo>
                    <a:pt x="1536192" y="1341119"/>
                  </a:lnTo>
                  <a:lnTo>
                    <a:pt x="1536192" y="0"/>
                  </a:lnTo>
                  <a:lnTo>
                    <a:pt x="0" y="0"/>
                  </a:lnTo>
                  <a:lnTo>
                    <a:pt x="0" y="134111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3191" y="3488435"/>
              <a:ext cx="3609340" cy="384175"/>
            </a:xfrm>
            <a:custGeom>
              <a:avLst/>
              <a:gdLst/>
              <a:ahLst/>
              <a:cxnLst/>
              <a:rect l="l" t="t" r="r" b="b"/>
              <a:pathLst>
                <a:path w="3609340" h="384175">
                  <a:moveTo>
                    <a:pt x="3042792" y="0"/>
                  </a:moveTo>
                  <a:lnTo>
                    <a:pt x="2405888" y="288036"/>
                  </a:lnTo>
                  <a:lnTo>
                    <a:pt x="2401442" y="8000"/>
                  </a:lnTo>
                  <a:lnTo>
                    <a:pt x="1839849" y="288036"/>
                  </a:lnTo>
                  <a:lnTo>
                    <a:pt x="1839849" y="0"/>
                  </a:lnTo>
                  <a:lnTo>
                    <a:pt x="1273683" y="288036"/>
                  </a:lnTo>
                  <a:lnTo>
                    <a:pt x="1273683" y="0"/>
                  </a:lnTo>
                  <a:lnTo>
                    <a:pt x="636905" y="288036"/>
                  </a:lnTo>
                  <a:lnTo>
                    <a:pt x="636905" y="0"/>
                  </a:lnTo>
                  <a:lnTo>
                    <a:pt x="0" y="288036"/>
                  </a:lnTo>
                  <a:lnTo>
                    <a:pt x="0" y="384047"/>
                  </a:lnTo>
                  <a:lnTo>
                    <a:pt x="3608832" y="384047"/>
                  </a:lnTo>
                  <a:lnTo>
                    <a:pt x="3608832" y="32003"/>
                  </a:lnTo>
                  <a:lnTo>
                    <a:pt x="3042792" y="288036"/>
                  </a:lnTo>
                  <a:lnTo>
                    <a:pt x="30427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3191" y="3488435"/>
              <a:ext cx="3609340" cy="710565"/>
            </a:xfrm>
            <a:custGeom>
              <a:avLst/>
              <a:gdLst/>
              <a:ahLst/>
              <a:cxnLst/>
              <a:rect l="l" t="t" r="r" b="b"/>
              <a:pathLst>
                <a:path w="3609340" h="710564">
                  <a:moveTo>
                    <a:pt x="0" y="288036"/>
                  </a:moveTo>
                  <a:lnTo>
                    <a:pt x="636905" y="0"/>
                  </a:lnTo>
                  <a:lnTo>
                    <a:pt x="636905" y="288036"/>
                  </a:lnTo>
                  <a:lnTo>
                    <a:pt x="1273683" y="0"/>
                  </a:lnTo>
                  <a:lnTo>
                    <a:pt x="1273683" y="288036"/>
                  </a:lnTo>
                  <a:lnTo>
                    <a:pt x="1839849" y="0"/>
                  </a:lnTo>
                  <a:lnTo>
                    <a:pt x="1839849" y="288036"/>
                  </a:lnTo>
                  <a:lnTo>
                    <a:pt x="2401442" y="8000"/>
                  </a:lnTo>
                  <a:lnTo>
                    <a:pt x="2405888" y="288036"/>
                  </a:lnTo>
                  <a:lnTo>
                    <a:pt x="3042792" y="0"/>
                  </a:lnTo>
                  <a:lnTo>
                    <a:pt x="3042792" y="288036"/>
                  </a:lnTo>
                  <a:lnTo>
                    <a:pt x="3608832" y="32003"/>
                  </a:lnTo>
                  <a:lnTo>
                    <a:pt x="3608832" y="384047"/>
                  </a:lnTo>
                  <a:lnTo>
                    <a:pt x="0" y="384047"/>
                  </a:lnTo>
                  <a:lnTo>
                    <a:pt x="0" y="288036"/>
                  </a:lnTo>
                  <a:close/>
                </a:path>
                <a:path w="3609340" h="710564">
                  <a:moveTo>
                    <a:pt x="2418588" y="7619"/>
                  </a:moveTo>
                  <a:lnTo>
                    <a:pt x="2420112" y="710183"/>
                  </a:lnTo>
                </a:path>
                <a:path w="3609340" h="710564">
                  <a:moveTo>
                    <a:pt x="1842516" y="7619"/>
                  </a:moveTo>
                  <a:lnTo>
                    <a:pt x="1844040" y="71018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74361" y="2565399"/>
              <a:ext cx="1448435" cy="1578610"/>
            </a:xfrm>
            <a:custGeom>
              <a:avLst/>
              <a:gdLst/>
              <a:ahLst/>
              <a:cxnLst/>
              <a:rect l="l" t="t" r="r" b="b"/>
              <a:pathLst>
                <a:path w="1448434" h="1578610">
                  <a:moveTo>
                    <a:pt x="858520" y="73660"/>
                  </a:moveTo>
                  <a:lnTo>
                    <a:pt x="832523" y="56134"/>
                  </a:lnTo>
                  <a:lnTo>
                    <a:pt x="749300" y="0"/>
                  </a:lnTo>
                  <a:lnTo>
                    <a:pt x="740410" y="1778"/>
                  </a:lnTo>
                  <a:lnTo>
                    <a:pt x="735965" y="8382"/>
                  </a:lnTo>
                  <a:lnTo>
                    <a:pt x="731647" y="14859"/>
                  </a:lnTo>
                  <a:lnTo>
                    <a:pt x="733298" y="23749"/>
                  </a:lnTo>
                  <a:lnTo>
                    <a:pt x="781532" y="56210"/>
                  </a:lnTo>
                  <a:lnTo>
                    <a:pt x="747395" y="56896"/>
                  </a:lnTo>
                  <a:lnTo>
                    <a:pt x="673354" y="63246"/>
                  </a:lnTo>
                  <a:lnTo>
                    <a:pt x="601599" y="75946"/>
                  </a:lnTo>
                  <a:lnTo>
                    <a:pt x="532638" y="94488"/>
                  </a:lnTo>
                  <a:lnTo>
                    <a:pt x="466725" y="118491"/>
                  </a:lnTo>
                  <a:lnTo>
                    <a:pt x="404241" y="147701"/>
                  </a:lnTo>
                  <a:lnTo>
                    <a:pt x="345440" y="181991"/>
                  </a:lnTo>
                  <a:lnTo>
                    <a:pt x="290957" y="220853"/>
                  </a:lnTo>
                  <a:lnTo>
                    <a:pt x="240792" y="264033"/>
                  </a:lnTo>
                  <a:lnTo>
                    <a:pt x="195707" y="311150"/>
                  </a:lnTo>
                  <a:lnTo>
                    <a:pt x="155956" y="361950"/>
                  </a:lnTo>
                  <a:lnTo>
                    <a:pt x="121793" y="416179"/>
                  </a:lnTo>
                  <a:lnTo>
                    <a:pt x="93726" y="473456"/>
                  </a:lnTo>
                  <a:lnTo>
                    <a:pt x="72009" y="533527"/>
                  </a:lnTo>
                  <a:lnTo>
                    <a:pt x="57150" y="595757"/>
                  </a:lnTo>
                  <a:lnTo>
                    <a:pt x="53949" y="617651"/>
                  </a:lnTo>
                  <a:lnTo>
                    <a:pt x="28829" y="571373"/>
                  </a:lnTo>
                  <a:lnTo>
                    <a:pt x="25019" y="564515"/>
                  </a:lnTo>
                  <a:lnTo>
                    <a:pt x="16383" y="561848"/>
                  </a:lnTo>
                  <a:lnTo>
                    <a:pt x="9398" y="565658"/>
                  </a:lnTo>
                  <a:lnTo>
                    <a:pt x="2540" y="569468"/>
                  </a:lnTo>
                  <a:lnTo>
                    <a:pt x="0" y="578104"/>
                  </a:lnTo>
                  <a:lnTo>
                    <a:pt x="3683" y="585089"/>
                  </a:lnTo>
                  <a:lnTo>
                    <a:pt x="62865" y="693801"/>
                  </a:lnTo>
                  <a:lnTo>
                    <a:pt x="80289" y="665861"/>
                  </a:lnTo>
                  <a:lnTo>
                    <a:pt x="132588" y="582041"/>
                  </a:lnTo>
                  <a:lnTo>
                    <a:pt x="130429" y="573278"/>
                  </a:lnTo>
                  <a:lnTo>
                    <a:pt x="123825" y="569087"/>
                  </a:lnTo>
                  <a:lnTo>
                    <a:pt x="117094" y="564896"/>
                  </a:lnTo>
                  <a:lnTo>
                    <a:pt x="108331" y="566928"/>
                  </a:lnTo>
                  <a:lnTo>
                    <a:pt x="84620" y="604913"/>
                  </a:lnTo>
                  <a:lnTo>
                    <a:pt x="85090" y="601599"/>
                  </a:lnTo>
                  <a:lnTo>
                    <a:pt x="99187" y="542417"/>
                  </a:lnTo>
                  <a:lnTo>
                    <a:pt x="119634" y="485267"/>
                  </a:lnTo>
                  <a:lnTo>
                    <a:pt x="146431" y="430784"/>
                  </a:lnTo>
                  <a:lnTo>
                    <a:pt x="178816" y="378968"/>
                  </a:lnTo>
                  <a:lnTo>
                    <a:pt x="216916" y="330327"/>
                  </a:lnTo>
                  <a:lnTo>
                    <a:pt x="259969" y="285115"/>
                  </a:lnTo>
                  <a:lnTo>
                    <a:pt x="307975" y="243713"/>
                  </a:lnTo>
                  <a:lnTo>
                    <a:pt x="360426" y="206375"/>
                  </a:lnTo>
                  <a:lnTo>
                    <a:pt x="416814" y="173355"/>
                  </a:lnTo>
                  <a:lnTo>
                    <a:pt x="477012" y="145161"/>
                  </a:lnTo>
                  <a:lnTo>
                    <a:pt x="540639" y="121920"/>
                  </a:lnTo>
                  <a:lnTo>
                    <a:pt x="607314" y="104013"/>
                  </a:lnTo>
                  <a:lnTo>
                    <a:pt x="676529" y="91694"/>
                  </a:lnTo>
                  <a:lnTo>
                    <a:pt x="748030" y="85471"/>
                  </a:lnTo>
                  <a:lnTo>
                    <a:pt x="771867" y="84899"/>
                  </a:lnTo>
                  <a:lnTo>
                    <a:pt x="727964" y="106807"/>
                  </a:lnTo>
                  <a:lnTo>
                    <a:pt x="725043" y="115443"/>
                  </a:lnTo>
                  <a:lnTo>
                    <a:pt x="728599" y="122555"/>
                  </a:lnTo>
                  <a:lnTo>
                    <a:pt x="732155" y="129540"/>
                  </a:lnTo>
                  <a:lnTo>
                    <a:pt x="740664" y="132461"/>
                  </a:lnTo>
                  <a:lnTo>
                    <a:pt x="833818" y="85979"/>
                  </a:lnTo>
                  <a:lnTo>
                    <a:pt x="858520" y="73660"/>
                  </a:lnTo>
                  <a:close/>
                </a:path>
                <a:path w="1448434" h="1578610">
                  <a:moveTo>
                    <a:pt x="1448308" y="1512062"/>
                  </a:moveTo>
                  <a:lnTo>
                    <a:pt x="1341488" y="1449451"/>
                  </a:lnTo>
                  <a:lnTo>
                    <a:pt x="1334770" y="1445387"/>
                  </a:lnTo>
                  <a:lnTo>
                    <a:pt x="1326007" y="1447673"/>
                  </a:lnTo>
                  <a:lnTo>
                    <a:pt x="1321943" y="1454531"/>
                  </a:lnTo>
                  <a:lnTo>
                    <a:pt x="1318006" y="1461389"/>
                  </a:lnTo>
                  <a:lnTo>
                    <a:pt x="1320292" y="1470025"/>
                  </a:lnTo>
                  <a:lnTo>
                    <a:pt x="1327023" y="1474089"/>
                  </a:lnTo>
                  <a:lnTo>
                    <a:pt x="1367078" y="1497571"/>
                  </a:lnTo>
                  <a:lnTo>
                    <a:pt x="953287" y="1496466"/>
                  </a:lnTo>
                  <a:lnTo>
                    <a:pt x="928725" y="1510703"/>
                  </a:lnTo>
                  <a:lnTo>
                    <a:pt x="950023" y="1498346"/>
                  </a:lnTo>
                  <a:lnTo>
                    <a:pt x="953287" y="1496466"/>
                  </a:lnTo>
                  <a:lnTo>
                    <a:pt x="953528" y="1496314"/>
                  </a:lnTo>
                  <a:lnTo>
                    <a:pt x="1000252" y="1469263"/>
                  </a:lnTo>
                  <a:lnTo>
                    <a:pt x="1002538" y="1460500"/>
                  </a:lnTo>
                  <a:lnTo>
                    <a:pt x="994664" y="1446784"/>
                  </a:lnTo>
                  <a:lnTo>
                    <a:pt x="985901" y="1444498"/>
                  </a:lnTo>
                  <a:lnTo>
                    <a:pt x="871982" y="1510538"/>
                  </a:lnTo>
                  <a:lnTo>
                    <a:pt x="978789" y="1573149"/>
                  </a:lnTo>
                  <a:lnTo>
                    <a:pt x="985520" y="1577213"/>
                  </a:lnTo>
                  <a:lnTo>
                    <a:pt x="994283" y="1574927"/>
                  </a:lnTo>
                  <a:lnTo>
                    <a:pt x="998347" y="1568069"/>
                  </a:lnTo>
                  <a:lnTo>
                    <a:pt x="1002284" y="1561211"/>
                  </a:lnTo>
                  <a:lnTo>
                    <a:pt x="999998" y="1552575"/>
                  </a:lnTo>
                  <a:lnTo>
                    <a:pt x="993267" y="1548511"/>
                  </a:lnTo>
                  <a:lnTo>
                    <a:pt x="953198" y="1525041"/>
                  </a:lnTo>
                  <a:lnTo>
                    <a:pt x="1366989" y="1526146"/>
                  </a:lnTo>
                  <a:lnTo>
                    <a:pt x="1320038" y="1553337"/>
                  </a:lnTo>
                  <a:lnTo>
                    <a:pt x="1317752" y="1562100"/>
                  </a:lnTo>
                  <a:lnTo>
                    <a:pt x="1325626" y="1575816"/>
                  </a:lnTo>
                  <a:lnTo>
                    <a:pt x="1334389" y="1578102"/>
                  </a:lnTo>
                  <a:lnTo>
                    <a:pt x="1423784" y="1526286"/>
                  </a:lnTo>
                  <a:lnTo>
                    <a:pt x="1448308" y="1512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2664" y="2659379"/>
            <a:ext cx="225425" cy="4876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40"/>
              </a:lnSpc>
            </a:pPr>
            <a:r>
              <a:rPr sz="3200" dirty="0">
                <a:latin typeface="Calibri"/>
                <a:cs typeface="Calibri"/>
              </a:rPr>
              <a:t>β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4921" y="2645790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=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1375" y="3879596"/>
            <a:ext cx="3176270" cy="11595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25"/>
              </a:spcBef>
              <a:tabLst>
                <a:tab pos="1382395" algn="l"/>
              </a:tabLst>
            </a:pPr>
            <a:r>
              <a:rPr sz="1800" spc="-810" dirty="0">
                <a:latin typeface="Arial MT"/>
                <a:cs typeface="Arial MT"/>
              </a:rPr>
              <a:t>Συνθ</a:t>
            </a:r>
            <a:r>
              <a:rPr sz="1800" spc="-815" dirty="0">
                <a:latin typeface="Arial MT"/>
                <a:cs typeface="Arial MT"/>
              </a:rPr>
              <a:t>ή</a:t>
            </a:r>
            <a:r>
              <a:rPr sz="1800" spc="-850" dirty="0">
                <a:latin typeface="Arial MT"/>
                <a:cs typeface="Arial MT"/>
              </a:rPr>
              <a:t>κη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969" dirty="0">
                <a:latin typeface="Arial MT"/>
                <a:cs typeface="Arial MT"/>
              </a:rPr>
              <a:t>ενισχ</a:t>
            </a:r>
            <a:r>
              <a:rPr sz="1800" spc="-1105" dirty="0">
                <a:latin typeface="Arial MT"/>
                <a:cs typeface="Arial MT"/>
              </a:rPr>
              <a:t>υτ</a:t>
            </a:r>
            <a:r>
              <a:rPr sz="1800" spc="-1115" dirty="0">
                <a:latin typeface="Arial MT"/>
                <a:cs typeface="Arial MT"/>
              </a:rPr>
              <a:t>ι</a:t>
            </a:r>
            <a:r>
              <a:rPr sz="1800" spc="-880" dirty="0">
                <a:latin typeface="Arial MT"/>
                <a:cs typeface="Arial MT"/>
              </a:rPr>
              <a:t>κής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685" dirty="0">
                <a:latin typeface="Arial MT"/>
                <a:cs typeface="Arial MT"/>
              </a:rPr>
              <a:t>σ</a:t>
            </a:r>
            <a:r>
              <a:rPr sz="1800" spc="-785" dirty="0">
                <a:latin typeface="Arial MT"/>
                <a:cs typeface="Arial MT"/>
              </a:rPr>
              <a:t>υμ</a:t>
            </a:r>
            <a:r>
              <a:rPr sz="1800" spc="-795" dirty="0">
                <a:latin typeface="Arial MT"/>
                <a:cs typeface="Arial MT"/>
              </a:rPr>
              <a:t>β</a:t>
            </a:r>
            <a:r>
              <a:rPr sz="1800" spc="-844" dirty="0">
                <a:latin typeface="Arial MT"/>
                <a:cs typeface="Arial MT"/>
              </a:rPr>
              <a:t>ο</a:t>
            </a:r>
            <a:r>
              <a:rPr sz="1800" spc="-625" dirty="0">
                <a:latin typeface="Arial MT"/>
                <a:cs typeface="Arial MT"/>
              </a:rPr>
              <a:t>λής  </a:t>
            </a:r>
            <a:r>
              <a:rPr sz="1800" spc="-160" dirty="0">
                <a:solidFill>
                  <a:srgbClr val="FF0000"/>
                </a:solidFill>
                <a:latin typeface="Arial MT"/>
                <a:cs typeface="Arial MT"/>
              </a:rPr>
              <a:t>dsinβ</a:t>
            </a:r>
            <a:r>
              <a:rPr sz="18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=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455" dirty="0">
                <a:solidFill>
                  <a:srgbClr val="FF0000"/>
                </a:solidFill>
                <a:latin typeface="Arial MT"/>
                <a:cs typeface="Arial MT"/>
              </a:rPr>
              <a:t>mλ	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=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 0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2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 3,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4596" y="1402842"/>
            <a:ext cx="1494790" cy="975994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400" spc="-5" dirty="0">
                <a:latin typeface="Times New Roman"/>
                <a:cs typeface="Times New Roman"/>
              </a:rPr>
              <a:t>Περίθλαση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045"/>
              </a:spcBef>
            </a:pPr>
            <a:r>
              <a:rPr sz="1800" dirty="0">
                <a:latin typeface="Calibri"/>
                <a:cs typeface="Calibri"/>
              </a:rPr>
              <a:t>m=1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137" y="180797"/>
            <a:ext cx="781494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5385" indent="-2446020">
              <a:lnSpc>
                <a:spcPct val="100000"/>
              </a:lnSpc>
              <a:spcBef>
                <a:spcPts val="95"/>
              </a:spcBef>
              <a:buSzPct val="96428"/>
              <a:buAutoNum type="arabicPeriod"/>
              <a:tabLst>
                <a:tab pos="2446020" algn="l"/>
              </a:tabLst>
            </a:pPr>
            <a:r>
              <a:rPr sz="2800" spc="-5" dirty="0"/>
              <a:t>Πειραματική</a:t>
            </a:r>
            <a:r>
              <a:rPr sz="2800" spc="-15" dirty="0"/>
              <a:t> </a:t>
            </a:r>
            <a:r>
              <a:rPr sz="2800" spc="-5" dirty="0"/>
              <a:t>συσκευή</a:t>
            </a:r>
            <a:endParaRPr sz="2800"/>
          </a:p>
          <a:p>
            <a:pPr marL="12065" marR="5080">
              <a:lnSpc>
                <a:spcPct val="100000"/>
              </a:lnSpc>
              <a:spcBef>
                <a:spcPts val="5"/>
              </a:spcBef>
              <a:buSzPct val="96428"/>
              <a:buAutoNum type="arabicPeriod"/>
              <a:tabLst>
                <a:tab pos="280670" algn="l"/>
              </a:tabLst>
            </a:pPr>
            <a:r>
              <a:rPr sz="2800" spc="-5" dirty="0">
                <a:solidFill>
                  <a:srgbClr val="000000"/>
                </a:solidFill>
              </a:rPr>
              <a:t>Δεικτης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διάθλασης νερού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ως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συνάρτηση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του </a:t>
            </a:r>
            <a:r>
              <a:rPr sz="2800" spc="-5" dirty="0">
                <a:solidFill>
                  <a:srgbClr val="000000"/>
                </a:solidFill>
              </a:rPr>
              <a:t>μήκους </a:t>
            </a:r>
            <a:r>
              <a:rPr sz="2800" spc="-68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κύματος.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Φαινόμενο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οπτικής διασποράς(dispersion)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276855"/>
            <a:ext cx="4038600" cy="30236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8008" y="2444033"/>
            <a:ext cx="3964632" cy="29638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03" y="5804915"/>
            <a:ext cx="865632" cy="8641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690" y="480187"/>
            <a:ext cx="76434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Β15.</a:t>
            </a:r>
            <a:r>
              <a:rPr sz="4400" spc="-30" dirty="0"/>
              <a:t> </a:t>
            </a:r>
            <a:r>
              <a:rPr sz="4400" spc="-5" dirty="0"/>
              <a:t>Ατομικά</a:t>
            </a:r>
            <a:r>
              <a:rPr sz="4400" spc="-45" dirty="0"/>
              <a:t> </a:t>
            </a:r>
            <a:r>
              <a:rPr sz="4400" spc="-5" dirty="0"/>
              <a:t>φάσματα</a:t>
            </a:r>
            <a:r>
              <a:rPr sz="4400" spc="-45" dirty="0"/>
              <a:t> </a:t>
            </a:r>
            <a:r>
              <a:rPr sz="4400" dirty="0"/>
              <a:t>εκπομπής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1367"/>
            <a:ext cx="7609205" cy="35921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530"/>
              </a:spcBef>
            </a:pP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ΣΚΟΠΟΣ</a:t>
            </a:r>
            <a:r>
              <a:rPr sz="18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18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ΠΕΙΡΑΜΑΤΟΣ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Προσδιορισμός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φάσματος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εκπομπής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ατόμων </a:t>
            </a:r>
            <a:r>
              <a:rPr sz="1800" spc="-5" dirty="0">
                <a:latin typeface="Times New Roman"/>
                <a:cs typeface="Times New Roman"/>
              </a:rPr>
              <a:t>Να </a:t>
            </a:r>
            <a:r>
              <a:rPr sz="1800" dirty="0">
                <a:latin typeface="Times New Roman"/>
                <a:cs typeface="Times New Roman"/>
              </a:rPr>
              <a:t>Ζη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Ηe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Hg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Εύρεση των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ενεργειακών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διαφορων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επιπέδων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γραμμής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εκπομπής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Διάγραμμα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Grotrian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ΠΕΙΡΑΜΑΤΙΚΗ</a:t>
            </a:r>
            <a:r>
              <a:rPr sz="1800" b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ΣΥΣΚΕΥΗ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Εξοικείωση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</a:t>
            </a:r>
            <a:r>
              <a:rPr sz="1800" dirty="0">
                <a:latin typeface="Times New Roman"/>
                <a:cs typeface="Times New Roman"/>
              </a:rPr>
              <a:t> φασματοφωτομετρο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οπτικής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ίνας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μονοχρωματορας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ανιχνευτής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CCD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ΠΡΟΑΠΑΙΤΟΥΜΕΝΗ</a:t>
            </a:r>
            <a:r>
              <a:rPr sz="18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ΓΝΩΣΗ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Φάσματα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εκπομπής,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Φασματοσκοπικοί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όροι.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Ενεργειακά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Επίπεδα.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ΒΙΒΛΙΟΓΡΑΦΙΑ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  <a:tab pos="1937385" algn="l"/>
              </a:tabLst>
            </a:pPr>
            <a:r>
              <a:rPr sz="1800" dirty="0">
                <a:latin typeface="Times New Roman"/>
                <a:cs typeface="Times New Roman"/>
              </a:rPr>
              <a:t>Atkins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τόμος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II	κεφ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15.3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15.4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15.6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15.7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15.8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5661659"/>
            <a:ext cx="935736" cy="9357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874" y="334721"/>
            <a:ext cx="6986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Πρόχειρο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σχήμα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πειραματικής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διάταξης-b)διπλή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γραμμή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638" y="900810"/>
            <a:ext cx="7717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Νάτριου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σχέση</a:t>
            </a:r>
            <a:r>
              <a:rPr sz="2400" dirty="0">
                <a:latin typeface="Times New Roman"/>
                <a:cs typeface="Times New Roman"/>
              </a:rPr>
              <a:t> των </a:t>
            </a:r>
            <a:r>
              <a:rPr sz="2400" spc="-5" dirty="0">
                <a:latin typeface="Times New Roman"/>
                <a:cs typeface="Times New Roman"/>
              </a:rPr>
              <a:t>εντάσεων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d)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Διάγραμμα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Grotrian </a:t>
            </a:r>
            <a:r>
              <a:rPr sz="2400" spc="-10" dirty="0">
                <a:latin typeface="Times New Roman"/>
                <a:cs typeface="Times New Roman"/>
              </a:rPr>
              <a:t>He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7" y="1919627"/>
            <a:ext cx="5869940" cy="1652905"/>
            <a:chOff x="1337" y="1919627"/>
            <a:chExt cx="5869940" cy="16529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7" y="1919627"/>
              <a:ext cx="1036673" cy="1652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2717291"/>
              <a:ext cx="1434084" cy="2468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6800" y="2717291"/>
              <a:ext cx="1434465" cy="247015"/>
            </a:xfrm>
            <a:custGeom>
              <a:avLst/>
              <a:gdLst/>
              <a:ahLst/>
              <a:cxnLst/>
              <a:rect l="l" t="t" r="r" b="b"/>
              <a:pathLst>
                <a:path w="1434464" h="247014">
                  <a:moveTo>
                    <a:pt x="0" y="246887"/>
                  </a:moveTo>
                  <a:lnTo>
                    <a:pt x="1434084" y="246887"/>
                  </a:lnTo>
                  <a:lnTo>
                    <a:pt x="1434084" y="0"/>
                  </a:lnTo>
                  <a:lnTo>
                    <a:pt x="0" y="0"/>
                  </a:lnTo>
                  <a:lnTo>
                    <a:pt x="0" y="2468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1472" y="2322575"/>
              <a:ext cx="1789430" cy="1065530"/>
            </a:xfrm>
            <a:custGeom>
              <a:avLst/>
              <a:gdLst/>
              <a:ahLst/>
              <a:cxnLst/>
              <a:rect l="l" t="t" r="r" b="b"/>
              <a:pathLst>
                <a:path w="1789429" h="1065529">
                  <a:moveTo>
                    <a:pt x="1789176" y="0"/>
                  </a:moveTo>
                  <a:lnTo>
                    <a:pt x="0" y="0"/>
                  </a:lnTo>
                  <a:lnTo>
                    <a:pt x="0" y="1065276"/>
                  </a:lnTo>
                  <a:lnTo>
                    <a:pt x="1789176" y="1065276"/>
                  </a:lnTo>
                  <a:lnTo>
                    <a:pt x="1789176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1472" y="2322575"/>
              <a:ext cx="1789430" cy="1065530"/>
            </a:xfrm>
            <a:custGeom>
              <a:avLst/>
              <a:gdLst/>
              <a:ahLst/>
              <a:cxnLst/>
              <a:rect l="l" t="t" r="r" b="b"/>
              <a:pathLst>
                <a:path w="1789429" h="1065529">
                  <a:moveTo>
                    <a:pt x="0" y="1065276"/>
                  </a:moveTo>
                  <a:lnTo>
                    <a:pt x="1789176" y="1065276"/>
                  </a:lnTo>
                  <a:lnTo>
                    <a:pt x="1789176" y="0"/>
                  </a:lnTo>
                  <a:lnTo>
                    <a:pt x="0" y="0"/>
                  </a:lnTo>
                  <a:lnTo>
                    <a:pt x="0" y="10652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4299" y="2350007"/>
              <a:ext cx="477520" cy="1010919"/>
            </a:xfrm>
            <a:custGeom>
              <a:avLst/>
              <a:gdLst/>
              <a:ahLst/>
              <a:cxnLst/>
              <a:rect l="l" t="t" r="r" b="b"/>
              <a:pathLst>
                <a:path w="477520" h="1010920">
                  <a:moveTo>
                    <a:pt x="477012" y="0"/>
                  </a:moveTo>
                  <a:lnTo>
                    <a:pt x="0" y="0"/>
                  </a:lnTo>
                  <a:lnTo>
                    <a:pt x="0" y="1010412"/>
                  </a:lnTo>
                  <a:lnTo>
                    <a:pt x="477012" y="1010412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4299" y="2350007"/>
              <a:ext cx="477520" cy="1010919"/>
            </a:xfrm>
            <a:custGeom>
              <a:avLst/>
              <a:gdLst/>
              <a:ahLst/>
              <a:cxnLst/>
              <a:rect l="l" t="t" r="r" b="b"/>
              <a:pathLst>
                <a:path w="477520" h="1010920">
                  <a:moveTo>
                    <a:pt x="0" y="1010412"/>
                  </a:moveTo>
                  <a:lnTo>
                    <a:pt x="477012" y="1010412"/>
                  </a:lnTo>
                  <a:lnTo>
                    <a:pt x="477012" y="0"/>
                  </a:lnTo>
                  <a:lnTo>
                    <a:pt x="0" y="0"/>
                  </a:lnTo>
                  <a:lnTo>
                    <a:pt x="0" y="10104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01747" y="2788157"/>
              <a:ext cx="3068955" cy="114300"/>
            </a:xfrm>
            <a:custGeom>
              <a:avLst/>
              <a:gdLst/>
              <a:ahLst/>
              <a:cxnLst/>
              <a:rect l="l" t="t" r="r" b="b"/>
              <a:pathLst>
                <a:path w="3068954" h="114300">
                  <a:moveTo>
                    <a:pt x="3030897" y="37972"/>
                  </a:moveTo>
                  <a:lnTo>
                    <a:pt x="2973704" y="37972"/>
                  </a:lnTo>
                  <a:lnTo>
                    <a:pt x="2973831" y="76072"/>
                  </a:lnTo>
                  <a:lnTo>
                    <a:pt x="2954697" y="76120"/>
                  </a:lnTo>
                  <a:lnTo>
                    <a:pt x="2954781" y="114300"/>
                  </a:lnTo>
                  <a:lnTo>
                    <a:pt x="3068954" y="56895"/>
                  </a:lnTo>
                  <a:lnTo>
                    <a:pt x="3030897" y="37972"/>
                  </a:lnTo>
                  <a:close/>
                </a:path>
                <a:path w="3068954" h="114300">
                  <a:moveTo>
                    <a:pt x="2954612" y="38020"/>
                  </a:moveTo>
                  <a:lnTo>
                    <a:pt x="0" y="45338"/>
                  </a:lnTo>
                  <a:lnTo>
                    <a:pt x="126" y="83438"/>
                  </a:lnTo>
                  <a:lnTo>
                    <a:pt x="2954697" y="76120"/>
                  </a:lnTo>
                  <a:lnTo>
                    <a:pt x="2954612" y="38020"/>
                  </a:lnTo>
                  <a:close/>
                </a:path>
                <a:path w="3068954" h="114300">
                  <a:moveTo>
                    <a:pt x="2973704" y="37972"/>
                  </a:moveTo>
                  <a:lnTo>
                    <a:pt x="2954612" y="38020"/>
                  </a:lnTo>
                  <a:lnTo>
                    <a:pt x="2954697" y="76120"/>
                  </a:lnTo>
                  <a:lnTo>
                    <a:pt x="2973831" y="76072"/>
                  </a:lnTo>
                  <a:lnTo>
                    <a:pt x="2973704" y="37972"/>
                  </a:lnTo>
                  <a:close/>
                </a:path>
                <a:path w="3068954" h="114300">
                  <a:moveTo>
                    <a:pt x="2954528" y="0"/>
                  </a:moveTo>
                  <a:lnTo>
                    <a:pt x="2954612" y="38020"/>
                  </a:lnTo>
                  <a:lnTo>
                    <a:pt x="3030897" y="37972"/>
                  </a:lnTo>
                  <a:lnTo>
                    <a:pt x="29545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98191" y="2823209"/>
              <a:ext cx="863600" cy="288925"/>
            </a:xfrm>
            <a:custGeom>
              <a:avLst/>
              <a:gdLst/>
              <a:ahLst/>
              <a:cxnLst/>
              <a:rect l="l" t="t" r="r" b="b"/>
              <a:pathLst>
                <a:path w="863600" h="288925">
                  <a:moveTo>
                    <a:pt x="748160" y="251912"/>
                  </a:moveTo>
                  <a:lnTo>
                    <a:pt x="737616" y="288543"/>
                  </a:lnTo>
                  <a:lnTo>
                    <a:pt x="863219" y="265175"/>
                  </a:lnTo>
                  <a:lnTo>
                    <a:pt x="854524" y="257175"/>
                  </a:lnTo>
                  <a:lnTo>
                    <a:pt x="766444" y="257175"/>
                  </a:lnTo>
                  <a:lnTo>
                    <a:pt x="748160" y="251912"/>
                  </a:lnTo>
                  <a:close/>
                </a:path>
                <a:path w="863600" h="288925">
                  <a:moveTo>
                    <a:pt x="758723" y="215219"/>
                  </a:moveTo>
                  <a:lnTo>
                    <a:pt x="748160" y="251912"/>
                  </a:lnTo>
                  <a:lnTo>
                    <a:pt x="766444" y="257175"/>
                  </a:lnTo>
                  <a:lnTo>
                    <a:pt x="776985" y="220472"/>
                  </a:lnTo>
                  <a:lnTo>
                    <a:pt x="758723" y="215219"/>
                  </a:lnTo>
                  <a:close/>
                </a:path>
                <a:path w="863600" h="288925">
                  <a:moveTo>
                    <a:pt x="769238" y="178688"/>
                  </a:moveTo>
                  <a:lnTo>
                    <a:pt x="758723" y="215219"/>
                  </a:lnTo>
                  <a:lnTo>
                    <a:pt x="776985" y="220472"/>
                  </a:lnTo>
                  <a:lnTo>
                    <a:pt x="766444" y="257175"/>
                  </a:lnTo>
                  <a:lnTo>
                    <a:pt x="854524" y="257175"/>
                  </a:lnTo>
                  <a:lnTo>
                    <a:pt x="769238" y="178688"/>
                  </a:lnTo>
                  <a:close/>
                </a:path>
                <a:path w="863600" h="288925">
                  <a:moveTo>
                    <a:pt x="10413" y="0"/>
                  </a:moveTo>
                  <a:lnTo>
                    <a:pt x="0" y="36575"/>
                  </a:lnTo>
                  <a:lnTo>
                    <a:pt x="748160" y="251912"/>
                  </a:lnTo>
                  <a:lnTo>
                    <a:pt x="758723" y="215219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08351" y="2838322"/>
              <a:ext cx="853440" cy="454659"/>
            </a:xfrm>
            <a:custGeom>
              <a:avLst/>
              <a:gdLst/>
              <a:ahLst/>
              <a:cxnLst/>
              <a:rect l="l" t="t" r="r" b="b"/>
              <a:pathLst>
                <a:path w="853439" h="454660">
                  <a:moveTo>
                    <a:pt x="742835" y="418610"/>
                  </a:moveTo>
                  <a:lnTo>
                    <a:pt x="725297" y="452500"/>
                  </a:lnTo>
                  <a:lnTo>
                    <a:pt x="853059" y="454278"/>
                  </a:lnTo>
                  <a:lnTo>
                    <a:pt x="833477" y="427354"/>
                  </a:lnTo>
                  <a:lnTo>
                    <a:pt x="759713" y="427354"/>
                  </a:lnTo>
                  <a:lnTo>
                    <a:pt x="742835" y="418610"/>
                  </a:lnTo>
                  <a:close/>
                </a:path>
                <a:path w="853439" h="454660">
                  <a:moveTo>
                    <a:pt x="760326" y="384810"/>
                  </a:moveTo>
                  <a:lnTo>
                    <a:pt x="742835" y="418610"/>
                  </a:lnTo>
                  <a:lnTo>
                    <a:pt x="759713" y="427354"/>
                  </a:lnTo>
                  <a:lnTo>
                    <a:pt x="777239" y="393573"/>
                  </a:lnTo>
                  <a:lnTo>
                    <a:pt x="760326" y="384810"/>
                  </a:lnTo>
                  <a:close/>
                </a:path>
                <a:path w="853439" h="454660">
                  <a:moveTo>
                    <a:pt x="777875" y="350900"/>
                  </a:moveTo>
                  <a:lnTo>
                    <a:pt x="760326" y="384810"/>
                  </a:lnTo>
                  <a:lnTo>
                    <a:pt x="777239" y="393573"/>
                  </a:lnTo>
                  <a:lnTo>
                    <a:pt x="759713" y="427354"/>
                  </a:lnTo>
                  <a:lnTo>
                    <a:pt x="833477" y="427354"/>
                  </a:lnTo>
                  <a:lnTo>
                    <a:pt x="777875" y="350900"/>
                  </a:lnTo>
                  <a:close/>
                </a:path>
                <a:path w="853439" h="454660">
                  <a:moveTo>
                    <a:pt x="17525" y="0"/>
                  </a:moveTo>
                  <a:lnTo>
                    <a:pt x="0" y="33781"/>
                  </a:lnTo>
                  <a:lnTo>
                    <a:pt x="742835" y="418610"/>
                  </a:lnTo>
                  <a:lnTo>
                    <a:pt x="760326" y="384810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0155" y="2426207"/>
              <a:ext cx="1431290" cy="824865"/>
            </a:xfrm>
            <a:custGeom>
              <a:avLst/>
              <a:gdLst/>
              <a:ahLst/>
              <a:cxnLst/>
              <a:rect l="l" t="t" r="r" b="b"/>
              <a:pathLst>
                <a:path w="1431289" h="824864">
                  <a:moveTo>
                    <a:pt x="715518" y="0"/>
                  </a:moveTo>
                  <a:lnTo>
                    <a:pt x="0" y="824483"/>
                  </a:lnTo>
                  <a:lnTo>
                    <a:pt x="1431035" y="824483"/>
                  </a:lnTo>
                  <a:lnTo>
                    <a:pt x="715518" y="0"/>
                  </a:lnTo>
                  <a:close/>
                </a:path>
              </a:pathLst>
            </a:custGeom>
            <a:solidFill>
              <a:srgbClr val="D5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0155" y="2426207"/>
              <a:ext cx="1431290" cy="824865"/>
            </a:xfrm>
            <a:custGeom>
              <a:avLst/>
              <a:gdLst/>
              <a:ahLst/>
              <a:cxnLst/>
              <a:rect l="l" t="t" r="r" b="b"/>
              <a:pathLst>
                <a:path w="1431289" h="824864">
                  <a:moveTo>
                    <a:pt x="0" y="824483"/>
                  </a:moveTo>
                  <a:lnTo>
                    <a:pt x="715518" y="0"/>
                  </a:lnTo>
                  <a:lnTo>
                    <a:pt x="1431035" y="824483"/>
                  </a:lnTo>
                  <a:lnTo>
                    <a:pt x="0" y="8244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6780" y="2421635"/>
              <a:ext cx="624840" cy="1062355"/>
            </a:xfrm>
            <a:custGeom>
              <a:avLst/>
              <a:gdLst/>
              <a:ahLst/>
              <a:cxnLst/>
              <a:rect l="l" t="t" r="r" b="b"/>
              <a:pathLst>
                <a:path w="624839" h="1062354">
                  <a:moveTo>
                    <a:pt x="624839" y="0"/>
                  </a:moveTo>
                  <a:lnTo>
                    <a:pt x="0" y="0"/>
                  </a:lnTo>
                  <a:lnTo>
                    <a:pt x="0" y="1062227"/>
                  </a:lnTo>
                  <a:lnTo>
                    <a:pt x="624839" y="1062227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16780" y="2421635"/>
              <a:ext cx="624840" cy="1062355"/>
            </a:xfrm>
            <a:custGeom>
              <a:avLst/>
              <a:gdLst/>
              <a:ahLst/>
              <a:cxnLst/>
              <a:rect l="l" t="t" r="r" b="b"/>
              <a:pathLst>
                <a:path w="624839" h="1062354">
                  <a:moveTo>
                    <a:pt x="0" y="1062227"/>
                  </a:moveTo>
                  <a:lnTo>
                    <a:pt x="624839" y="1062227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10622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400" y="4076700"/>
            <a:ext cx="2048255" cy="218541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724527" y="1799082"/>
            <a:ext cx="105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Ανιχνευτής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91009" y="1984057"/>
            <a:ext cx="1655445" cy="1800225"/>
            <a:chOff x="5791009" y="1984057"/>
            <a:chExt cx="1655445" cy="1800225"/>
          </a:xfrm>
        </p:grpSpPr>
        <p:sp>
          <p:nvSpPr>
            <p:cNvPr id="22" name="object 22"/>
            <p:cNvSpPr/>
            <p:nvPr/>
          </p:nvSpPr>
          <p:spPr>
            <a:xfrm>
              <a:off x="5795772" y="1988819"/>
              <a:ext cx="1645920" cy="1790700"/>
            </a:xfrm>
            <a:custGeom>
              <a:avLst/>
              <a:gdLst/>
              <a:ahLst/>
              <a:cxnLst/>
              <a:rect l="l" t="t" r="r" b="b"/>
              <a:pathLst>
                <a:path w="1645920" h="1790700">
                  <a:moveTo>
                    <a:pt x="1645920" y="1751330"/>
                  </a:moveTo>
                  <a:lnTo>
                    <a:pt x="1619504" y="1692275"/>
                  </a:lnTo>
                  <a:lnTo>
                    <a:pt x="1601851" y="1682496"/>
                  </a:lnTo>
                  <a:lnTo>
                    <a:pt x="1434719" y="1525016"/>
                  </a:lnTo>
                  <a:lnTo>
                    <a:pt x="1434719" y="1092200"/>
                  </a:lnTo>
                  <a:lnTo>
                    <a:pt x="1179449" y="1092200"/>
                  </a:lnTo>
                  <a:lnTo>
                    <a:pt x="1179449" y="964184"/>
                  </a:lnTo>
                  <a:lnTo>
                    <a:pt x="1320292" y="964184"/>
                  </a:lnTo>
                  <a:lnTo>
                    <a:pt x="1320292" y="0"/>
                  </a:lnTo>
                  <a:lnTo>
                    <a:pt x="325628" y="0"/>
                  </a:lnTo>
                  <a:lnTo>
                    <a:pt x="325628" y="964184"/>
                  </a:lnTo>
                  <a:lnTo>
                    <a:pt x="466471" y="964184"/>
                  </a:lnTo>
                  <a:lnTo>
                    <a:pt x="466471" y="1092200"/>
                  </a:lnTo>
                  <a:lnTo>
                    <a:pt x="211201" y="1092200"/>
                  </a:lnTo>
                  <a:lnTo>
                    <a:pt x="211201" y="1534922"/>
                  </a:lnTo>
                  <a:lnTo>
                    <a:pt x="52832" y="1682496"/>
                  </a:lnTo>
                  <a:lnTo>
                    <a:pt x="35179" y="1692275"/>
                  </a:lnTo>
                  <a:lnTo>
                    <a:pt x="17653" y="1712087"/>
                  </a:lnTo>
                  <a:lnTo>
                    <a:pt x="0" y="1751330"/>
                  </a:lnTo>
                  <a:lnTo>
                    <a:pt x="0" y="1761236"/>
                  </a:lnTo>
                  <a:lnTo>
                    <a:pt x="8890" y="1771015"/>
                  </a:lnTo>
                  <a:lnTo>
                    <a:pt x="8890" y="1780794"/>
                  </a:lnTo>
                  <a:lnTo>
                    <a:pt x="17653" y="1780794"/>
                  </a:lnTo>
                  <a:lnTo>
                    <a:pt x="26416" y="1790700"/>
                  </a:lnTo>
                  <a:lnTo>
                    <a:pt x="1619504" y="1790700"/>
                  </a:lnTo>
                  <a:lnTo>
                    <a:pt x="1628267" y="1780794"/>
                  </a:lnTo>
                  <a:lnTo>
                    <a:pt x="1637030" y="1780794"/>
                  </a:lnTo>
                  <a:lnTo>
                    <a:pt x="1645920" y="1771015"/>
                  </a:lnTo>
                  <a:lnTo>
                    <a:pt x="1645920" y="175133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5771" y="1988820"/>
              <a:ext cx="1645920" cy="1790700"/>
            </a:xfrm>
            <a:custGeom>
              <a:avLst/>
              <a:gdLst/>
              <a:ahLst/>
              <a:cxnLst/>
              <a:rect l="l" t="t" r="r" b="b"/>
              <a:pathLst>
                <a:path w="1645920" h="1790700">
                  <a:moveTo>
                    <a:pt x="1601851" y="1682495"/>
                  </a:moveTo>
                  <a:lnTo>
                    <a:pt x="1434719" y="1525015"/>
                  </a:lnTo>
                  <a:lnTo>
                    <a:pt x="1434719" y="1092200"/>
                  </a:lnTo>
                  <a:lnTo>
                    <a:pt x="1179449" y="1092200"/>
                  </a:lnTo>
                  <a:lnTo>
                    <a:pt x="1179449" y="964183"/>
                  </a:lnTo>
                  <a:lnTo>
                    <a:pt x="1320292" y="964183"/>
                  </a:lnTo>
                  <a:lnTo>
                    <a:pt x="1320292" y="924813"/>
                  </a:lnTo>
                  <a:lnTo>
                    <a:pt x="1320292" y="0"/>
                  </a:lnTo>
                  <a:lnTo>
                    <a:pt x="827404" y="0"/>
                  </a:lnTo>
                  <a:lnTo>
                    <a:pt x="325627" y="0"/>
                  </a:lnTo>
                  <a:lnTo>
                    <a:pt x="325627" y="915034"/>
                  </a:lnTo>
                  <a:lnTo>
                    <a:pt x="325627" y="964183"/>
                  </a:lnTo>
                  <a:lnTo>
                    <a:pt x="466470" y="964183"/>
                  </a:lnTo>
                  <a:lnTo>
                    <a:pt x="466470" y="1092200"/>
                  </a:lnTo>
                  <a:lnTo>
                    <a:pt x="211200" y="1092200"/>
                  </a:lnTo>
                  <a:lnTo>
                    <a:pt x="211200" y="1534921"/>
                  </a:lnTo>
                  <a:lnTo>
                    <a:pt x="52831" y="1682495"/>
                  </a:lnTo>
                  <a:lnTo>
                    <a:pt x="35178" y="1692274"/>
                  </a:lnTo>
                  <a:lnTo>
                    <a:pt x="17652" y="1712086"/>
                  </a:lnTo>
                  <a:lnTo>
                    <a:pt x="8889" y="1731644"/>
                  </a:lnTo>
                  <a:lnTo>
                    <a:pt x="0" y="1751329"/>
                  </a:lnTo>
                  <a:lnTo>
                    <a:pt x="0" y="1761235"/>
                  </a:lnTo>
                  <a:lnTo>
                    <a:pt x="8889" y="1771014"/>
                  </a:lnTo>
                  <a:lnTo>
                    <a:pt x="8889" y="1780793"/>
                  </a:lnTo>
                  <a:lnTo>
                    <a:pt x="17652" y="1780793"/>
                  </a:lnTo>
                  <a:lnTo>
                    <a:pt x="26415" y="1790699"/>
                  </a:lnTo>
                  <a:lnTo>
                    <a:pt x="44068" y="1790699"/>
                  </a:lnTo>
                  <a:lnTo>
                    <a:pt x="52831" y="1790699"/>
                  </a:lnTo>
                  <a:lnTo>
                    <a:pt x="827404" y="1790699"/>
                  </a:lnTo>
                  <a:lnTo>
                    <a:pt x="1593087" y="1790699"/>
                  </a:lnTo>
                  <a:lnTo>
                    <a:pt x="1610741" y="1790699"/>
                  </a:lnTo>
                  <a:lnTo>
                    <a:pt x="1619503" y="1790699"/>
                  </a:lnTo>
                  <a:lnTo>
                    <a:pt x="1628267" y="1780793"/>
                  </a:lnTo>
                  <a:lnTo>
                    <a:pt x="1637029" y="1780793"/>
                  </a:lnTo>
                  <a:lnTo>
                    <a:pt x="1645920" y="1771014"/>
                  </a:lnTo>
                  <a:lnTo>
                    <a:pt x="1645920" y="1761235"/>
                  </a:lnTo>
                  <a:lnTo>
                    <a:pt x="1645920" y="1751329"/>
                  </a:lnTo>
                  <a:lnTo>
                    <a:pt x="1637029" y="1731644"/>
                  </a:lnTo>
                  <a:lnTo>
                    <a:pt x="1628267" y="1712086"/>
                  </a:lnTo>
                  <a:lnTo>
                    <a:pt x="1619503" y="1692274"/>
                  </a:lnTo>
                  <a:lnTo>
                    <a:pt x="1601851" y="1682495"/>
                  </a:lnTo>
                  <a:close/>
                </a:path>
                <a:path w="1645920" h="1790700">
                  <a:moveTo>
                    <a:pt x="1372997" y="1534921"/>
                  </a:moveTo>
                  <a:lnTo>
                    <a:pt x="1320292" y="1485645"/>
                  </a:lnTo>
                  <a:lnTo>
                    <a:pt x="334390" y="1485645"/>
                  </a:lnTo>
                  <a:lnTo>
                    <a:pt x="281686" y="1534921"/>
                  </a:lnTo>
                  <a:lnTo>
                    <a:pt x="1372997" y="1534921"/>
                  </a:lnTo>
                  <a:close/>
                </a:path>
                <a:path w="1645920" h="1790700">
                  <a:moveTo>
                    <a:pt x="1461007" y="1633219"/>
                  </a:moveTo>
                  <a:lnTo>
                    <a:pt x="1408302" y="1584070"/>
                  </a:lnTo>
                  <a:lnTo>
                    <a:pt x="237616" y="1584070"/>
                  </a:lnTo>
                  <a:lnTo>
                    <a:pt x="184912" y="1633219"/>
                  </a:lnTo>
                  <a:lnTo>
                    <a:pt x="1461007" y="1633219"/>
                  </a:lnTo>
                  <a:close/>
                </a:path>
                <a:path w="1645920" h="1790700">
                  <a:moveTo>
                    <a:pt x="1566672" y="1721865"/>
                  </a:moveTo>
                  <a:lnTo>
                    <a:pt x="1513839" y="1672589"/>
                  </a:lnTo>
                  <a:lnTo>
                    <a:pt x="140842" y="1672589"/>
                  </a:lnTo>
                  <a:lnTo>
                    <a:pt x="88011" y="1721865"/>
                  </a:lnTo>
                  <a:lnTo>
                    <a:pt x="1566672" y="1721865"/>
                  </a:lnTo>
                  <a:close/>
                </a:path>
                <a:path w="1645920" h="1790700">
                  <a:moveTo>
                    <a:pt x="1434719" y="1525015"/>
                  </a:moveTo>
                  <a:lnTo>
                    <a:pt x="1329054" y="1426717"/>
                  </a:lnTo>
                  <a:lnTo>
                    <a:pt x="316864" y="1426717"/>
                  </a:lnTo>
                  <a:lnTo>
                    <a:pt x="211200" y="1534921"/>
                  </a:lnTo>
                </a:path>
                <a:path w="1645920" h="1790700">
                  <a:moveTo>
                    <a:pt x="1003426" y="1170813"/>
                  </a:moveTo>
                  <a:lnTo>
                    <a:pt x="1003426" y="1219962"/>
                  </a:lnTo>
                  <a:lnTo>
                    <a:pt x="1355471" y="1219962"/>
                  </a:lnTo>
                  <a:lnTo>
                    <a:pt x="1355471" y="1170813"/>
                  </a:lnTo>
                  <a:lnTo>
                    <a:pt x="1003426" y="1170813"/>
                  </a:lnTo>
                  <a:close/>
                </a:path>
                <a:path w="1645920" h="1790700">
                  <a:moveTo>
                    <a:pt x="466470" y="157479"/>
                  </a:moveTo>
                  <a:lnTo>
                    <a:pt x="466470" y="806830"/>
                  </a:lnTo>
                  <a:lnTo>
                    <a:pt x="1179449" y="806830"/>
                  </a:lnTo>
                  <a:lnTo>
                    <a:pt x="1179449" y="157479"/>
                  </a:lnTo>
                  <a:lnTo>
                    <a:pt x="466470" y="157479"/>
                  </a:lnTo>
                </a:path>
                <a:path w="1645920" h="1790700">
                  <a:moveTo>
                    <a:pt x="466470" y="964183"/>
                  </a:moveTo>
                  <a:lnTo>
                    <a:pt x="1179449" y="964183"/>
                  </a:lnTo>
                  <a:lnTo>
                    <a:pt x="1179449" y="1092200"/>
                  </a:lnTo>
                  <a:lnTo>
                    <a:pt x="466470" y="1092200"/>
                  </a:lnTo>
                  <a:lnTo>
                    <a:pt x="466470" y="9641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6959" y="3212592"/>
              <a:ext cx="805180" cy="192405"/>
            </a:xfrm>
            <a:custGeom>
              <a:avLst/>
              <a:gdLst/>
              <a:ahLst/>
              <a:cxnLst/>
              <a:rect l="l" t="t" r="r" b="b"/>
              <a:pathLst>
                <a:path w="805179" h="192404">
                  <a:moveTo>
                    <a:pt x="709167" y="0"/>
                  </a:moveTo>
                  <a:lnTo>
                    <a:pt x="709167" y="48006"/>
                  </a:lnTo>
                  <a:lnTo>
                    <a:pt x="95503" y="48006"/>
                  </a:lnTo>
                  <a:lnTo>
                    <a:pt x="95503" y="0"/>
                  </a:lnTo>
                  <a:lnTo>
                    <a:pt x="0" y="96012"/>
                  </a:lnTo>
                  <a:lnTo>
                    <a:pt x="95503" y="192024"/>
                  </a:lnTo>
                  <a:lnTo>
                    <a:pt x="95503" y="144018"/>
                  </a:lnTo>
                  <a:lnTo>
                    <a:pt x="709167" y="144018"/>
                  </a:lnTo>
                  <a:lnTo>
                    <a:pt x="709167" y="192024"/>
                  </a:lnTo>
                  <a:lnTo>
                    <a:pt x="804671" y="96012"/>
                  </a:lnTo>
                  <a:lnTo>
                    <a:pt x="70916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56959" y="3212592"/>
              <a:ext cx="805180" cy="192405"/>
            </a:xfrm>
            <a:custGeom>
              <a:avLst/>
              <a:gdLst/>
              <a:ahLst/>
              <a:cxnLst/>
              <a:rect l="l" t="t" r="r" b="b"/>
              <a:pathLst>
                <a:path w="805179" h="192404">
                  <a:moveTo>
                    <a:pt x="0" y="96012"/>
                  </a:moveTo>
                  <a:lnTo>
                    <a:pt x="95503" y="0"/>
                  </a:lnTo>
                  <a:lnTo>
                    <a:pt x="95503" y="48006"/>
                  </a:lnTo>
                  <a:lnTo>
                    <a:pt x="709167" y="48006"/>
                  </a:lnTo>
                  <a:lnTo>
                    <a:pt x="709167" y="0"/>
                  </a:lnTo>
                  <a:lnTo>
                    <a:pt x="804671" y="96012"/>
                  </a:lnTo>
                  <a:lnTo>
                    <a:pt x="709167" y="192024"/>
                  </a:lnTo>
                  <a:lnTo>
                    <a:pt x="709167" y="144018"/>
                  </a:lnTo>
                  <a:lnTo>
                    <a:pt x="95503" y="144018"/>
                  </a:lnTo>
                  <a:lnTo>
                    <a:pt x="95503" y="192024"/>
                  </a:lnTo>
                  <a:lnTo>
                    <a:pt x="0" y="960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04966" y="2134361"/>
              <a:ext cx="708660" cy="664845"/>
            </a:xfrm>
            <a:custGeom>
              <a:avLst/>
              <a:gdLst/>
              <a:ahLst/>
              <a:cxnLst/>
              <a:rect l="l" t="t" r="r" b="b"/>
              <a:pathLst>
                <a:path w="708659" h="664844">
                  <a:moveTo>
                    <a:pt x="708660" y="626364"/>
                  </a:moveTo>
                  <a:lnTo>
                    <a:pt x="689762" y="616966"/>
                  </a:lnTo>
                  <a:lnTo>
                    <a:pt x="632333" y="588391"/>
                  </a:lnTo>
                  <a:lnTo>
                    <a:pt x="632421" y="617004"/>
                  </a:lnTo>
                  <a:lnTo>
                    <a:pt x="47625" y="61835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575" y="76200"/>
                  </a:lnTo>
                  <a:lnTo>
                    <a:pt x="28575" y="626364"/>
                  </a:lnTo>
                  <a:lnTo>
                    <a:pt x="38100" y="626364"/>
                  </a:lnTo>
                  <a:lnTo>
                    <a:pt x="38100" y="637413"/>
                  </a:lnTo>
                  <a:lnTo>
                    <a:pt x="632485" y="636054"/>
                  </a:lnTo>
                  <a:lnTo>
                    <a:pt x="632587" y="664591"/>
                  </a:lnTo>
                  <a:lnTo>
                    <a:pt x="708660" y="626364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5986" y="2297751"/>
              <a:ext cx="574675" cy="448309"/>
            </a:xfrm>
            <a:custGeom>
              <a:avLst/>
              <a:gdLst/>
              <a:ahLst/>
              <a:cxnLst/>
              <a:rect l="l" t="t" r="r" b="b"/>
              <a:pathLst>
                <a:path w="574675" h="448310">
                  <a:moveTo>
                    <a:pt x="0" y="447734"/>
                  </a:moveTo>
                  <a:lnTo>
                    <a:pt x="30536" y="432946"/>
                  </a:lnTo>
                  <a:lnTo>
                    <a:pt x="44102" y="427160"/>
                  </a:lnTo>
                  <a:lnTo>
                    <a:pt x="45789" y="426517"/>
                  </a:lnTo>
                  <a:lnTo>
                    <a:pt x="40687" y="427160"/>
                  </a:lnTo>
                  <a:lnTo>
                    <a:pt x="33889" y="425231"/>
                  </a:lnTo>
                  <a:lnTo>
                    <a:pt x="30485" y="416873"/>
                  </a:lnTo>
                  <a:lnTo>
                    <a:pt x="35568" y="398228"/>
                  </a:lnTo>
                  <a:lnTo>
                    <a:pt x="54228" y="365438"/>
                  </a:lnTo>
                  <a:lnTo>
                    <a:pt x="72445" y="342328"/>
                  </a:lnTo>
                  <a:lnTo>
                    <a:pt x="92519" y="322861"/>
                  </a:lnTo>
                  <a:lnTo>
                    <a:pt x="113450" y="304680"/>
                  </a:lnTo>
                  <a:lnTo>
                    <a:pt x="134238" y="285428"/>
                  </a:lnTo>
                  <a:lnTo>
                    <a:pt x="169154" y="248781"/>
                  </a:lnTo>
                  <a:lnTo>
                    <a:pt x="176996" y="229207"/>
                  </a:lnTo>
                  <a:lnTo>
                    <a:pt x="180768" y="214562"/>
                  </a:lnTo>
                  <a:lnTo>
                    <a:pt x="184231" y="199917"/>
                  </a:lnTo>
                  <a:lnTo>
                    <a:pt x="186943" y="184844"/>
                  </a:lnTo>
                  <a:lnTo>
                    <a:pt x="189942" y="139231"/>
                  </a:lnTo>
                  <a:lnTo>
                    <a:pt x="191500" y="92547"/>
                  </a:lnTo>
                  <a:lnTo>
                    <a:pt x="194177" y="46291"/>
                  </a:lnTo>
                  <a:lnTo>
                    <a:pt x="200533" y="1964"/>
                  </a:lnTo>
                  <a:lnTo>
                    <a:pt x="203745" y="0"/>
                  </a:lnTo>
                  <a:lnTo>
                    <a:pt x="206803" y="17109"/>
                  </a:lnTo>
                  <a:lnTo>
                    <a:pt x="210123" y="41505"/>
                  </a:lnTo>
                  <a:lnTo>
                    <a:pt x="214122" y="61400"/>
                  </a:lnTo>
                  <a:lnTo>
                    <a:pt x="220315" y="77795"/>
                  </a:lnTo>
                  <a:lnTo>
                    <a:pt x="227187" y="93118"/>
                  </a:lnTo>
                  <a:lnTo>
                    <a:pt x="234320" y="108013"/>
                  </a:lnTo>
                  <a:lnTo>
                    <a:pt x="241300" y="123122"/>
                  </a:lnTo>
                  <a:lnTo>
                    <a:pt x="251317" y="213705"/>
                  </a:lnTo>
                  <a:lnTo>
                    <a:pt x="259355" y="273891"/>
                  </a:lnTo>
                  <a:lnTo>
                    <a:pt x="288172" y="323647"/>
                  </a:lnTo>
                  <a:lnTo>
                    <a:pt x="337373" y="337506"/>
                  </a:lnTo>
                  <a:lnTo>
                    <a:pt x="361949" y="344864"/>
                  </a:lnTo>
                  <a:lnTo>
                    <a:pt x="397545" y="328183"/>
                  </a:lnTo>
                  <a:lnTo>
                    <a:pt x="429450" y="307431"/>
                  </a:lnTo>
                  <a:lnTo>
                    <a:pt x="460783" y="285392"/>
                  </a:lnTo>
                  <a:lnTo>
                    <a:pt x="494664" y="264854"/>
                  </a:lnTo>
                  <a:lnTo>
                    <a:pt x="505713" y="268390"/>
                  </a:lnTo>
                  <a:lnTo>
                    <a:pt x="517334" y="270855"/>
                  </a:lnTo>
                  <a:lnTo>
                    <a:pt x="527812" y="275463"/>
                  </a:lnTo>
                  <a:lnTo>
                    <a:pt x="535432" y="285428"/>
                  </a:lnTo>
                  <a:lnTo>
                    <a:pt x="541992" y="323326"/>
                  </a:lnTo>
                  <a:lnTo>
                    <a:pt x="546004" y="377725"/>
                  </a:lnTo>
                  <a:lnTo>
                    <a:pt x="554541" y="426553"/>
                  </a:lnTo>
                  <a:lnTo>
                    <a:pt x="574674" y="447734"/>
                  </a:lnTo>
                </a:path>
              </a:pathLst>
            </a:custGeom>
            <a:ln w="190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55496" y="1656079"/>
            <a:ext cx="1620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Μονοχρωμάτορας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/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Φασματογράφος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403" y="6102259"/>
            <a:ext cx="413384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290" dirty="0">
                <a:latin typeface="Arial MT"/>
                <a:cs typeface="Arial MT"/>
              </a:rPr>
              <a:t>585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0167" y="4364633"/>
            <a:ext cx="3598545" cy="1767205"/>
            <a:chOff x="320167" y="4364633"/>
            <a:chExt cx="3598545" cy="1767205"/>
          </a:xfrm>
        </p:grpSpPr>
        <p:sp>
          <p:nvSpPr>
            <p:cNvPr id="31" name="object 31"/>
            <p:cNvSpPr/>
            <p:nvPr/>
          </p:nvSpPr>
          <p:spPr>
            <a:xfrm>
              <a:off x="576752" y="608379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397"/>
                  </a:moveTo>
                  <a:lnTo>
                    <a:pt x="0" y="0"/>
                  </a:lnTo>
                </a:path>
              </a:pathLst>
            </a:custGeom>
            <a:ln w="11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4901" y="6094146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80">
                  <a:moveTo>
                    <a:pt x="0" y="0"/>
                  </a:moveTo>
                  <a:lnTo>
                    <a:pt x="11886" y="0"/>
                  </a:lnTo>
                </a:path>
                <a:path w="919480">
                  <a:moveTo>
                    <a:pt x="302321" y="0"/>
                  </a:moveTo>
                  <a:lnTo>
                    <a:pt x="314208" y="0"/>
                  </a:lnTo>
                </a:path>
                <a:path w="919480">
                  <a:moveTo>
                    <a:pt x="604720" y="0"/>
                  </a:moveTo>
                  <a:lnTo>
                    <a:pt x="616607" y="0"/>
                  </a:lnTo>
                </a:path>
                <a:path w="919480">
                  <a:moveTo>
                    <a:pt x="907093" y="0"/>
                  </a:moveTo>
                  <a:lnTo>
                    <a:pt x="918980" y="0"/>
                  </a:lnTo>
                </a:path>
              </a:pathLst>
            </a:custGeom>
            <a:ln w="20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91973" y="608379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397"/>
                  </a:moveTo>
                  <a:lnTo>
                    <a:pt x="0" y="0"/>
                  </a:lnTo>
                </a:path>
              </a:pathLst>
            </a:custGeom>
            <a:ln w="11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88428" y="6094146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11886" y="0"/>
                  </a:lnTo>
                </a:path>
                <a:path w="920750">
                  <a:moveTo>
                    <a:pt x="302321" y="0"/>
                  </a:moveTo>
                  <a:lnTo>
                    <a:pt x="314208" y="0"/>
                  </a:lnTo>
                </a:path>
                <a:path w="920750">
                  <a:moveTo>
                    <a:pt x="604720" y="0"/>
                  </a:moveTo>
                  <a:lnTo>
                    <a:pt x="616607" y="0"/>
                  </a:lnTo>
                </a:path>
                <a:path w="920750">
                  <a:moveTo>
                    <a:pt x="908754" y="0"/>
                  </a:moveTo>
                  <a:lnTo>
                    <a:pt x="920641" y="0"/>
                  </a:lnTo>
                </a:path>
              </a:pathLst>
            </a:custGeom>
            <a:ln w="20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05499" y="608379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397"/>
                  </a:moveTo>
                  <a:lnTo>
                    <a:pt x="0" y="0"/>
                  </a:lnTo>
                </a:path>
              </a:pathLst>
            </a:custGeom>
            <a:ln w="11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07821" y="608379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-5943" y="10349"/>
                  </a:moveTo>
                  <a:lnTo>
                    <a:pt x="5943" y="10349"/>
                  </a:lnTo>
                </a:path>
              </a:pathLst>
            </a:custGeom>
            <a:ln w="20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4612" y="6079522"/>
              <a:ext cx="3583304" cy="8890"/>
            </a:xfrm>
            <a:custGeom>
              <a:avLst/>
              <a:gdLst/>
              <a:ahLst/>
              <a:cxnLst/>
              <a:rect l="l" t="t" r="r" b="b"/>
              <a:pathLst>
                <a:path w="3583304" h="8889">
                  <a:moveTo>
                    <a:pt x="3583209" y="0"/>
                  </a:moveTo>
                  <a:lnTo>
                    <a:pt x="0" y="0"/>
                  </a:lnTo>
                  <a:lnTo>
                    <a:pt x="0" y="8549"/>
                  </a:lnTo>
                  <a:lnTo>
                    <a:pt x="3583209" y="8549"/>
                  </a:lnTo>
                  <a:lnTo>
                    <a:pt x="3583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4612" y="4366855"/>
              <a:ext cx="3585210" cy="1640205"/>
            </a:xfrm>
            <a:custGeom>
              <a:avLst/>
              <a:gdLst/>
              <a:ahLst/>
              <a:cxnLst/>
              <a:rect l="l" t="t" r="r" b="b"/>
              <a:pathLst>
                <a:path w="3585210" h="1640204">
                  <a:moveTo>
                    <a:pt x="0" y="1630295"/>
                  </a:moveTo>
                  <a:lnTo>
                    <a:pt x="19433" y="1631627"/>
                  </a:lnTo>
                  <a:lnTo>
                    <a:pt x="53397" y="1637712"/>
                  </a:lnTo>
                  <a:lnTo>
                    <a:pt x="89119" y="1640157"/>
                  </a:lnTo>
                  <a:lnTo>
                    <a:pt x="123083" y="1636499"/>
                  </a:lnTo>
                  <a:lnTo>
                    <a:pt x="158741" y="1632840"/>
                  </a:lnTo>
                  <a:lnTo>
                    <a:pt x="192705" y="1629182"/>
                  </a:lnTo>
                  <a:lnTo>
                    <a:pt x="228364" y="1635285"/>
                  </a:lnTo>
                  <a:lnTo>
                    <a:pt x="262320" y="1634054"/>
                  </a:lnTo>
                  <a:lnTo>
                    <a:pt x="298053" y="1631627"/>
                  </a:lnTo>
                  <a:lnTo>
                    <a:pt x="332022" y="1635285"/>
                  </a:lnTo>
                  <a:lnTo>
                    <a:pt x="367678" y="1630414"/>
                  </a:lnTo>
                  <a:lnTo>
                    <a:pt x="401647" y="1630414"/>
                  </a:lnTo>
                  <a:lnTo>
                    <a:pt x="437303" y="1625542"/>
                  </a:lnTo>
                  <a:lnTo>
                    <a:pt x="471323" y="1604825"/>
                  </a:lnTo>
                  <a:lnTo>
                    <a:pt x="506979" y="1595046"/>
                  </a:lnTo>
                  <a:lnTo>
                    <a:pt x="540948" y="1619439"/>
                  </a:lnTo>
                  <a:lnTo>
                    <a:pt x="576604" y="1630414"/>
                  </a:lnTo>
                  <a:lnTo>
                    <a:pt x="610573" y="1631627"/>
                  </a:lnTo>
                  <a:lnTo>
                    <a:pt x="646229" y="1630414"/>
                  </a:lnTo>
                  <a:lnTo>
                    <a:pt x="680249" y="1635285"/>
                  </a:lnTo>
                  <a:lnTo>
                    <a:pt x="715905" y="1632840"/>
                  </a:lnTo>
                  <a:lnTo>
                    <a:pt x="749874" y="1635285"/>
                  </a:lnTo>
                  <a:lnTo>
                    <a:pt x="782131" y="1636499"/>
                  </a:lnTo>
                  <a:lnTo>
                    <a:pt x="819499" y="1629182"/>
                  </a:lnTo>
                  <a:lnTo>
                    <a:pt x="851756" y="1632840"/>
                  </a:lnTo>
                  <a:lnTo>
                    <a:pt x="889175" y="1631627"/>
                  </a:lnTo>
                  <a:lnTo>
                    <a:pt x="921457" y="1631627"/>
                  </a:lnTo>
                  <a:lnTo>
                    <a:pt x="958800" y="1627969"/>
                  </a:lnTo>
                  <a:lnTo>
                    <a:pt x="991082" y="1630414"/>
                  </a:lnTo>
                  <a:lnTo>
                    <a:pt x="1028425" y="1629182"/>
                  </a:lnTo>
                  <a:lnTo>
                    <a:pt x="1060708" y="1631627"/>
                  </a:lnTo>
                  <a:lnTo>
                    <a:pt x="1098127" y="1629182"/>
                  </a:lnTo>
                  <a:lnTo>
                    <a:pt x="1130384" y="1637712"/>
                  </a:lnTo>
                  <a:lnTo>
                    <a:pt x="1164353" y="1634054"/>
                  </a:lnTo>
                  <a:lnTo>
                    <a:pt x="1200009" y="1629182"/>
                  </a:lnTo>
                  <a:lnTo>
                    <a:pt x="1233978" y="1632840"/>
                  </a:lnTo>
                  <a:lnTo>
                    <a:pt x="1269685" y="1627969"/>
                  </a:lnTo>
                  <a:lnTo>
                    <a:pt x="1303654" y="1624311"/>
                  </a:lnTo>
                  <a:lnTo>
                    <a:pt x="1339310" y="1617013"/>
                  </a:lnTo>
                  <a:lnTo>
                    <a:pt x="1373279" y="1606038"/>
                  </a:lnTo>
                  <a:lnTo>
                    <a:pt x="1405535" y="1435429"/>
                  </a:lnTo>
                  <a:lnTo>
                    <a:pt x="1442904" y="376513"/>
                  </a:lnTo>
                  <a:lnTo>
                    <a:pt x="1475237" y="0"/>
                  </a:lnTo>
                  <a:lnTo>
                    <a:pt x="1512580" y="689681"/>
                  </a:lnTo>
                  <a:lnTo>
                    <a:pt x="1544837" y="1518298"/>
                  </a:lnTo>
                  <a:lnTo>
                    <a:pt x="1582205" y="1545100"/>
                  </a:lnTo>
                  <a:lnTo>
                    <a:pt x="1614462" y="965090"/>
                  </a:lnTo>
                  <a:lnTo>
                    <a:pt x="1648431" y="530064"/>
                  </a:lnTo>
                  <a:lnTo>
                    <a:pt x="1684163" y="816392"/>
                  </a:lnTo>
                  <a:lnTo>
                    <a:pt x="1718107" y="1482930"/>
                  </a:lnTo>
                  <a:lnTo>
                    <a:pt x="1753788" y="1603557"/>
                  </a:lnTo>
                  <a:lnTo>
                    <a:pt x="1787732" y="1619439"/>
                  </a:lnTo>
                  <a:lnTo>
                    <a:pt x="1821701" y="1629182"/>
                  </a:lnTo>
                  <a:lnTo>
                    <a:pt x="1857433" y="1624311"/>
                  </a:lnTo>
                  <a:lnTo>
                    <a:pt x="1891403" y="1626756"/>
                  </a:lnTo>
                  <a:lnTo>
                    <a:pt x="1927058" y="1630414"/>
                  </a:lnTo>
                  <a:lnTo>
                    <a:pt x="1961002" y="1634054"/>
                  </a:lnTo>
                  <a:lnTo>
                    <a:pt x="1993284" y="1621884"/>
                  </a:lnTo>
                  <a:lnTo>
                    <a:pt x="2030627" y="1634054"/>
                  </a:lnTo>
                  <a:lnTo>
                    <a:pt x="2062960" y="1630414"/>
                  </a:lnTo>
                  <a:lnTo>
                    <a:pt x="2100329" y="1632840"/>
                  </a:lnTo>
                  <a:lnTo>
                    <a:pt x="2132585" y="1626756"/>
                  </a:lnTo>
                  <a:lnTo>
                    <a:pt x="2166554" y="1635285"/>
                  </a:lnTo>
                  <a:lnTo>
                    <a:pt x="2202210" y="1631627"/>
                  </a:lnTo>
                  <a:lnTo>
                    <a:pt x="2236179" y="1640157"/>
                  </a:lnTo>
                  <a:lnTo>
                    <a:pt x="2268487" y="1634054"/>
                  </a:lnTo>
                  <a:lnTo>
                    <a:pt x="2305855" y="1630414"/>
                  </a:lnTo>
                  <a:lnTo>
                    <a:pt x="2338112" y="1627969"/>
                  </a:lnTo>
                  <a:lnTo>
                    <a:pt x="2375480" y="1632840"/>
                  </a:lnTo>
                  <a:lnTo>
                    <a:pt x="2407737" y="1627969"/>
                  </a:lnTo>
                  <a:lnTo>
                    <a:pt x="2441706" y="1626756"/>
                  </a:lnTo>
                  <a:lnTo>
                    <a:pt x="2477439" y="1621884"/>
                  </a:lnTo>
                  <a:lnTo>
                    <a:pt x="2511382" y="1630414"/>
                  </a:lnTo>
                  <a:lnTo>
                    <a:pt x="2545351" y="1629182"/>
                  </a:lnTo>
                  <a:lnTo>
                    <a:pt x="2581007" y="1631627"/>
                  </a:lnTo>
                  <a:lnTo>
                    <a:pt x="2614976" y="1624311"/>
                  </a:lnTo>
                  <a:lnTo>
                    <a:pt x="2647309" y="1634054"/>
                  </a:lnTo>
                  <a:lnTo>
                    <a:pt x="2684652" y="1629182"/>
                  </a:lnTo>
                  <a:lnTo>
                    <a:pt x="2716934" y="1627969"/>
                  </a:lnTo>
                  <a:lnTo>
                    <a:pt x="2754277" y="1627969"/>
                  </a:lnTo>
                  <a:lnTo>
                    <a:pt x="2786559" y="1637712"/>
                  </a:lnTo>
                  <a:lnTo>
                    <a:pt x="2820503" y="1631627"/>
                  </a:lnTo>
                  <a:lnTo>
                    <a:pt x="2856236" y="1627969"/>
                  </a:lnTo>
                  <a:lnTo>
                    <a:pt x="2890205" y="1620671"/>
                  </a:lnTo>
                  <a:lnTo>
                    <a:pt x="2922461" y="1631627"/>
                  </a:lnTo>
                  <a:lnTo>
                    <a:pt x="2959830" y="1627969"/>
                  </a:lnTo>
                  <a:lnTo>
                    <a:pt x="2992086" y="1629182"/>
                  </a:lnTo>
                  <a:lnTo>
                    <a:pt x="3026055" y="1631627"/>
                  </a:lnTo>
                  <a:lnTo>
                    <a:pt x="3061762" y="1631627"/>
                  </a:lnTo>
                  <a:lnTo>
                    <a:pt x="3095731" y="1626756"/>
                  </a:lnTo>
                  <a:lnTo>
                    <a:pt x="3129700" y="1624311"/>
                  </a:lnTo>
                  <a:lnTo>
                    <a:pt x="3165356" y="1624311"/>
                  </a:lnTo>
                  <a:lnTo>
                    <a:pt x="3199325" y="1625542"/>
                  </a:lnTo>
                  <a:lnTo>
                    <a:pt x="3231582" y="1626756"/>
                  </a:lnTo>
                  <a:lnTo>
                    <a:pt x="3269002" y="1624311"/>
                  </a:lnTo>
                  <a:lnTo>
                    <a:pt x="3301258" y="1627969"/>
                  </a:lnTo>
                  <a:lnTo>
                    <a:pt x="3335227" y="1630414"/>
                  </a:lnTo>
                  <a:lnTo>
                    <a:pt x="3370883" y="1634054"/>
                  </a:lnTo>
                  <a:lnTo>
                    <a:pt x="3404852" y="1629182"/>
                  </a:lnTo>
                  <a:lnTo>
                    <a:pt x="3437185" y="1631627"/>
                  </a:lnTo>
                  <a:lnTo>
                    <a:pt x="3474554" y="1631627"/>
                  </a:lnTo>
                  <a:lnTo>
                    <a:pt x="3506810" y="1623098"/>
                  </a:lnTo>
                  <a:lnTo>
                    <a:pt x="3540779" y="1634054"/>
                  </a:lnTo>
                  <a:lnTo>
                    <a:pt x="3574723" y="1626756"/>
                  </a:lnTo>
                  <a:lnTo>
                    <a:pt x="3584932" y="1628151"/>
                  </a:lnTo>
                </a:path>
              </a:pathLst>
            </a:custGeom>
            <a:ln w="391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4612" y="5899768"/>
              <a:ext cx="3585210" cy="118745"/>
            </a:xfrm>
            <a:custGeom>
              <a:avLst/>
              <a:gdLst/>
              <a:ahLst/>
              <a:cxnLst/>
              <a:rect l="l" t="t" r="r" b="b"/>
              <a:pathLst>
                <a:path w="3585210" h="118745">
                  <a:moveTo>
                    <a:pt x="0" y="86426"/>
                  </a:moveTo>
                  <a:lnTo>
                    <a:pt x="19433" y="87758"/>
                  </a:lnTo>
                  <a:lnTo>
                    <a:pt x="53397" y="96270"/>
                  </a:lnTo>
                  <a:lnTo>
                    <a:pt x="89119" y="101141"/>
                  </a:lnTo>
                  <a:lnTo>
                    <a:pt x="123083" y="99928"/>
                  </a:lnTo>
                  <a:lnTo>
                    <a:pt x="158741" y="112115"/>
                  </a:lnTo>
                  <a:lnTo>
                    <a:pt x="192705" y="108457"/>
                  </a:lnTo>
                  <a:lnTo>
                    <a:pt x="228364" y="106012"/>
                  </a:lnTo>
                  <a:lnTo>
                    <a:pt x="262320" y="103586"/>
                  </a:lnTo>
                  <a:lnTo>
                    <a:pt x="298053" y="108457"/>
                  </a:lnTo>
                  <a:lnTo>
                    <a:pt x="332022" y="95056"/>
                  </a:lnTo>
                  <a:lnTo>
                    <a:pt x="367678" y="101141"/>
                  </a:lnTo>
                  <a:lnTo>
                    <a:pt x="401647" y="102373"/>
                  </a:lnTo>
                  <a:lnTo>
                    <a:pt x="437303" y="104799"/>
                  </a:lnTo>
                  <a:lnTo>
                    <a:pt x="471323" y="109671"/>
                  </a:lnTo>
                  <a:lnTo>
                    <a:pt x="506979" y="106012"/>
                  </a:lnTo>
                  <a:lnTo>
                    <a:pt x="540948" y="110884"/>
                  </a:lnTo>
                  <a:lnTo>
                    <a:pt x="576604" y="102373"/>
                  </a:lnTo>
                  <a:lnTo>
                    <a:pt x="610573" y="71913"/>
                  </a:lnTo>
                  <a:lnTo>
                    <a:pt x="646229" y="41416"/>
                  </a:lnTo>
                  <a:lnTo>
                    <a:pt x="680249" y="29246"/>
                  </a:lnTo>
                  <a:lnTo>
                    <a:pt x="715905" y="71913"/>
                  </a:lnTo>
                  <a:lnTo>
                    <a:pt x="749874" y="107244"/>
                  </a:lnTo>
                  <a:lnTo>
                    <a:pt x="782131" y="99928"/>
                  </a:lnTo>
                  <a:lnTo>
                    <a:pt x="819499" y="107244"/>
                  </a:lnTo>
                  <a:lnTo>
                    <a:pt x="851756" y="108457"/>
                  </a:lnTo>
                  <a:lnTo>
                    <a:pt x="889175" y="112115"/>
                  </a:lnTo>
                  <a:lnTo>
                    <a:pt x="921457" y="114542"/>
                  </a:lnTo>
                  <a:lnTo>
                    <a:pt x="958800" y="110884"/>
                  </a:lnTo>
                  <a:lnTo>
                    <a:pt x="991082" y="106012"/>
                  </a:lnTo>
                  <a:lnTo>
                    <a:pt x="1028425" y="101141"/>
                  </a:lnTo>
                  <a:lnTo>
                    <a:pt x="1060708" y="108457"/>
                  </a:lnTo>
                  <a:lnTo>
                    <a:pt x="1098127" y="102373"/>
                  </a:lnTo>
                  <a:lnTo>
                    <a:pt x="1130384" y="118200"/>
                  </a:lnTo>
                  <a:lnTo>
                    <a:pt x="1164353" y="104799"/>
                  </a:lnTo>
                  <a:lnTo>
                    <a:pt x="1200009" y="115774"/>
                  </a:lnTo>
                  <a:lnTo>
                    <a:pt x="1233978" y="107244"/>
                  </a:lnTo>
                  <a:lnTo>
                    <a:pt x="1269685" y="108457"/>
                  </a:lnTo>
                  <a:lnTo>
                    <a:pt x="1303654" y="107244"/>
                  </a:lnTo>
                  <a:lnTo>
                    <a:pt x="1339310" y="112115"/>
                  </a:lnTo>
                  <a:lnTo>
                    <a:pt x="1373279" y="103586"/>
                  </a:lnTo>
                  <a:lnTo>
                    <a:pt x="1405535" y="109671"/>
                  </a:lnTo>
                  <a:lnTo>
                    <a:pt x="1442904" y="96270"/>
                  </a:lnTo>
                  <a:lnTo>
                    <a:pt x="1475237" y="95056"/>
                  </a:lnTo>
                  <a:lnTo>
                    <a:pt x="1512580" y="103586"/>
                  </a:lnTo>
                  <a:lnTo>
                    <a:pt x="1544837" y="104799"/>
                  </a:lnTo>
                  <a:lnTo>
                    <a:pt x="1582205" y="113329"/>
                  </a:lnTo>
                  <a:lnTo>
                    <a:pt x="1614462" y="106012"/>
                  </a:lnTo>
                  <a:lnTo>
                    <a:pt x="1648431" y="109671"/>
                  </a:lnTo>
                  <a:lnTo>
                    <a:pt x="1684163" y="102373"/>
                  </a:lnTo>
                  <a:lnTo>
                    <a:pt x="1718107" y="114542"/>
                  </a:lnTo>
                  <a:lnTo>
                    <a:pt x="1753788" y="113329"/>
                  </a:lnTo>
                  <a:lnTo>
                    <a:pt x="1787732" y="112115"/>
                  </a:lnTo>
                  <a:lnTo>
                    <a:pt x="1821701" y="98714"/>
                  </a:lnTo>
                  <a:lnTo>
                    <a:pt x="1857433" y="107244"/>
                  </a:lnTo>
                  <a:lnTo>
                    <a:pt x="1891403" y="112115"/>
                  </a:lnTo>
                  <a:lnTo>
                    <a:pt x="1927058" y="112115"/>
                  </a:lnTo>
                  <a:lnTo>
                    <a:pt x="1961002" y="106012"/>
                  </a:lnTo>
                  <a:lnTo>
                    <a:pt x="1993284" y="106012"/>
                  </a:lnTo>
                  <a:lnTo>
                    <a:pt x="2030627" y="103586"/>
                  </a:lnTo>
                  <a:lnTo>
                    <a:pt x="2062960" y="104799"/>
                  </a:lnTo>
                  <a:lnTo>
                    <a:pt x="2100329" y="104799"/>
                  </a:lnTo>
                  <a:lnTo>
                    <a:pt x="2132585" y="110884"/>
                  </a:lnTo>
                  <a:lnTo>
                    <a:pt x="2166554" y="104799"/>
                  </a:lnTo>
                  <a:lnTo>
                    <a:pt x="2202210" y="104799"/>
                  </a:lnTo>
                  <a:lnTo>
                    <a:pt x="2236179" y="110884"/>
                  </a:lnTo>
                  <a:lnTo>
                    <a:pt x="2268487" y="104799"/>
                  </a:lnTo>
                  <a:lnTo>
                    <a:pt x="2305855" y="106012"/>
                  </a:lnTo>
                  <a:lnTo>
                    <a:pt x="2338112" y="113329"/>
                  </a:lnTo>
                  <a:lnTo>
                    <a:pt x="2375480" y="115774"/>
                  </a:lnTo>
                  <a:lnTo>
                    <a:pt x="2407737" y="98714"/>
                  </a:lnTo>
                  <a:lnTo>
                    <a:pt x="2441706" y="115774"/>
                  </a:lnTo>
                  <a:lnTo>
                    <a:pt x="2477439" y="104799"/>
                  </a:lnTo>
                  <a:lnTo>
                    <a:pt x="2511382" y="101141"/>
                  </a:lnTo>
                  <a:lnTo>
                    <a:pt x="2545351" y="104799"/>
                  </a:lnTo>
                  <a:lnTo>
                    <a:pt x="2581007" y="107244"/>
                  </a:lnTo>
                  <a:lnTo>
                    <a:pt x="2614976" y="101141"/>
                  </a:lnTo>
                  <a:lnTo>
                    <a:pt x="2647309" y="113329"/>
                  </a:lnTo>
                  <a:lnTo>
                    <a:pt x="2684652" y="107244"/>
                  </a:lnTo>
                  <a:lnTo>
                    <a:pt x="2716934" y="112115"/>
                  </a:lnTo>
                  <a:lnTo>
                    <a:pt x="2754277" y="110884"/>
                  </a:lnTo>
                  <a:lnTo>
                    <a:pt x="2786559" y="109671"/>
                  </a:lnTo>
                  <a:lnTo>
                    <a:pt x="2820503" y="107244"/>
                  </a:lnTo>
                  <a:lnTo>
                    <a:pt x="2856236" y="108457"/>
                  </a:lnTo>
                  <a:lnTo>
                    <a:pt x="2890205" y="110884"/>
                  </a:lnTo>
                  <a:lnTo>
                    <a:pt x="2922461" y="113329"/>
                  </a:lnTo>
                  <a:lnTo>
                    <a:pt x="2959830" y="104799"/>
                  </a:lnTo>
                  <a:lnTo>
                    <a:pt x="2992086" y="108457"/>
                  </a:lnTo>
                  <a:lnTo>
                    <a:pt x="3026055" y="104799"/>
                  </a:lnTo>
                  <a:lnTo>
                    <a:pt x="3061762" y="114542"/>
                  </a:lnTo>
                  <a:lnTo>
                    <a:pt x="3095731" y="101141"/>
                  </a:lnTo>
                  <a:lnTo>
                    <a:pt x="3129700" y="103586"/>
                  </a:lnTo>
                  <a:lnTo>
                    <a:pt x="3165356" y="109671"/>
                  </a:lnTo>
                  <a:lnTo>
                    <a:pt x="3199325" y="98714"/>
                  </a:lnTo>
                  <a:lnTo>
                    <a:pt x="3231582" y="112115"/>
                  </a:lnTo>
                  <a:lnTo>
                    <a:pt x="3269002" y="114542"/>
                  </a:lnTo>
                  <a:lnTo>
                    <a:pt x="3301258" y="110884"/>
                  </a:lnTo>
                  <a:lnTo>
                    <a:pt x="3335227" y="106012"/>
                  </a:lnTo>
                  <a:lnTo>
                    <a:pt x="3370883" y="108457"/>
                  </a:lnTo>
                  <a:lnTo>
                    <a:pt x="3404852" y="102373"/>
                  </a:lnTo>
                  <a:lnTo>
                    <a:pt x="3437185" y="101141"/>
                  </a:lnTo>
                  <a:lnTo>
                    <a:pt x="3474554" y="56030"/>
                  </a:lnTo>
                  <a:lnTo>
                    <a:pt x="3506810" y="0"/>
                  </a:lnTo>
                  <a:lnTo>
                    <a:pt x="3540779" y="35331"/>
                  </a:lnTo>
                  <a:lnTo>
                    <a:pt x="3574723" y="84100"/>
                  </a:lnTo>
                  <a:lnTo>
                    <a:pt x="3584932" y="85495"/>
                  </a:lnTo>
                </a:path>
              </a:pathLst>
            </a:custGeom>
            <a:ln w="85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92602" y="6032604"/>
            <a:ext cx="1524000" cy="56705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705485">
              <a:lnSpc>
                <a:spcPct val="100000"/>
              </a:lnSpc>
              <a:spcBef>
                <a:spcPts val="665"/>
              </a:spcBef>
            </a:pPr>
            <a:r>
              <a:rPr sz="1300" spc="290" dirty="0">
                <a:latin typeface="Arial MT"/>
                <a:cs typeface="Arial MT"/>
              </a:rPr>
              <a:t>590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300" spc="275" dirty="0">
                <a:latin typeface="Arial MT"/>
                <a:cs typeface="Arial MT"/>
              </a:rPr>
              <a:t>Wavelength</a:t>
            </a:r>
            <a:r>
              <a:rPr sz="1300" spc="95" dirty="0">
                <a:latin typeface="Arial MT"/>
                <a:cs typeface="Arial MT"/>
              </a:rPr>
              <a:t> </a:t>
            </a:r>
            <a:r>
              <a:rPr sz="1300" spc="235" dirty="0">
                <a:latin typeface="Arial MT"/>
                <a:cs typeface="Arial MT"/>
              </a:rPr>
              <a:t>(n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03865" y="3579367"/>
            <a:ext cx="1543050" cy="300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920" algn="ctr">
              <a:lnSpc>
                <a:spcPts val="1335"/>
              </a:lnSpc>
            </a:pPr>
            <a:r>
              <a:rPr sz="1400" spc="-5" dirty="0">
                <a:latin typeface="Calibri"/>
                <a:cs typeface="Calibri"/>
              </a:rPr>
              <a:t>Δε</a:t>
            </a:r>
            <a:r>
              <a:rPr sz="1400" spc="-30" dirty="0">
                <a:latin typeface="Calibri"/>
                <a:cs typeface="Calibri"/>
              </a:rPr>
              <a:t>ί</a:t>
            </a:r>
            <a:r>
              <a:rPr sz="1400" spc="-5" dirty="0">
                <a:latin typeface="Calibri"/>
                <a:cs typeface="Calibri"/>
              </a:rPr>
              <a:t>γμ</a:t>
            </a:r>
            <a:endParaRPr sz="1400">
              <a:latin typeface="Calibri"/>
              <a:cs typeface="Calibri"/>
            </a:endParaRPr>
          </a:p>
          <a:p>
            <a:pPr marL="113665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α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707390">
              <a:lnSpc>
                <a:spcPct val="100000"/>
              </a:lnSpc>
            </a:pPr>
            <a:r>
              <a:rPr sz="1300" spc="290" dirty="0">
                <a:latin typeface="Arial MT"/>
                <a:cs typeface="Arial MT"/>
              </a:rPr>
              <a:t>595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r>
              <a:rPr sz="1300" spc="310" dirty="0">
                <a:latin typeface="Arial MT"/>
                <a:cs typeface="Arial MT"/>
              </a:rPr>
              <a:t>m)</a:t>
            </a:r>
            <a:endParaRPr sz="1300">
              <a:latin typeface="Arial MT"/>
              <a:cs typeface="Arial MT"/>
            </a:endParaRPr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3645407"/>
            <a:ext cx="2592323" cy="3212591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8739" y="3385184"/>
            <a:ext cx="267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Πολυχρωματική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πηγή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φωτός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14521" y="6273495"/>
            <a:ext cx="4396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15" dirty="0">
                <a:latin typeface="Arial MT"/>
                <a:cs typeface="Arial MT"/>
              </a:rPr>
              <a:t>Τμήμα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Χημείας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665" dirty="0">
                <a:latin typeface="Arial MT"/>
                <a:cs typeface="Arial MT"/>
              </a:rPr>
              <a:t>Εργαστήρια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695" dirty="0">
                <a:latin typeface="Arial MT"/>
                <a:cs typeface="Arial MT"/>
              </a:rPr>
              <a:t>Φυσικοχημείας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35" dirty="0">
                <a:latin typeface="Arial MT"/>
                <a:cs typeface="Arial MT"/>
              </a:rPr>
              <a:t>[ΧΗΜ-311]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868" y="4293108"/>
            <a:ext cx="864108" cy="864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80" y="576199"/>
            <a:ext cx="4188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2060"/>
                </a:solidFill>
              </a:rPr>
              <a:t>Απαιτήσεις</a:t>
            </a:r>
            <a:r>
              <a:rPr sz="3200" spc="-70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Εργαστηρίων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4246"/>
            <a:ext cx="8072755" cy="387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l-GR" spc="-5" dirty="0">
                <a:latin typeface="Times New Roman"/>
                <a:cs typeface="Times New Roman"/>
              </a:rPr>
              <a:t> </a:t>
            </a:r>
            <a:r>
              <a:rPr lang="el-GR" spc="-5" dirty="0" smtClean="0">
                <a:latin typeface="Times New Roman"/>
                <a:cs typeface="Times New Roman"/>
              </a:rPr>
              <a:t>      </a:t>
            </a:r>
            <a:r>
              <a:rPr lang="el-GR" sz="1800" spc="-5" dirty="0" smtClean="0">
                <a:latin typeface="Times New Roman"/>
                <a:cs typeface="Times New Roman"/>
              </a:rPr>
              <a:t>Τ</a:t>
            </a:r>
            <a:r>
              <a:rPr sz="1800" spc="-5" dirty="0" err="1" smtClean="0">
                <a:latin typeface="Times New Roman"/>
                <a:cs typeface="Times New Roman"/>
              </a:rPr>
              <a:t>ηρ</a:t>
            </a:r>
            <a:r>
              <a:rPr lang="el-GR" sz="1800" spc="-5" dirty="0" err="1" smtClean="0">
                <a:latin typeface="Times New Roman"/>
                <a:cs typeface="Times New Roman"/>
              </a:rPr>
              <a:t>ηση</a:t>
            </a:r>
            <a:r>
              <a:rPr lang="el-GR" sz="1800" spc="-5" dirty="0" smtClean="0">
                <a:latin typeface="Times New Roman"/>
                <a:cs typeface="Times New Roman"/>
              </a:rPr>
              <a:t> </a:t>
            </a:r>
            <a:r>
              <a:rPr lang="el-GR" spc="-5" dirty="0">
                <a:latin typeface="Times New Roman"/>
                <a:cs typeface="Times New Roman"/>
              </a:rPr>
              <a:t> </a:t>
            </a:r>
            <a:r>
              <a:rPr lang="el-GR" spc="-5" dirty="0" err="1" smtClean="0">
                <a:latin typeface="Times New Roman"/>
                <a:cs typeface="Times New Roman"/>
              </a:rPr>
              <a:t>τετραδιου</a:t>
            </a:r>
            <a:r>
              <a:rPr lang="el-GR" spc="-5" dirty="0" smtClean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εργ</a:t>
            </a:r>
            <a:r>
              <a:rPr sz="1800" spc="-5" dirty="0" smtClean="0">
                <a:latin typeface="Times New Roman"/>
                <a:cs typeface="Times New Roman"/>
              </a:rPr>
              <a:t>αστηρίου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(lab-book).</a:t>
            </a:r>
          </a:p>
          <a:p>
            <a:pPr marL="355600" marR="5080" indent="-342900">
              <a:lnSpc>
                <a:spcPct val="15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  <a:tab pos="1006475" algn="l"/>
                <a:tab pos="1351915" algn="l"/>
                <a:tab pos="1993900" algn="l"/>
                <a:tab pos="2433955" algn="l"/>
                <a:tab pos="3801745" algn="l"/>
                <a:tab pos="5031740" algn="l"/>
                <a:tab pos="5769610" algn="l"/>
                <a:tab pos="6132195" algn="l"/>
                <a:tab pos="7346950" algn="l"/>
              </a:tabLst>
            </a:pPr>
            <a:r>
              <a:rPr lang="el-GR" sz="1800" dirty="0" smtClean="0">
                <a:latin typeface="Times New Roman"/>
                <a:cs typeface="Times New Roman"/>
              </a:rPr>
              <a:t>Α</a:t>
            </a:r>
            <a:r>
              <a:rPr sz="1800" spc="5" dirty="0" err="1" smtClean="0">
                <a:latin typeface="Times New Roman"/>
                <a:cs typeface="Times New Roman"/>
              </a:rPr>
              <a:t>κ</a:t>
            </a:r>
            <a:r>
              <a:rPr sz="1800" dirty="0" err="1" smtClean="0">
                <a:latin typeface="Times New Roman"/>
                <a:cs typeface="Times New Roman"/>
              </a:rPr>
              <a:t>ρι</a:t>
            </a:r>
            <a:r>
              <a:rPr sz="1800" spc="-20" dirty="0" smtClean="0">
                <a:latin typeface="Times New Roman"/>
                <a:cs typeface="Times New Roman"/>
              </a:rPr>
              <a:t>β</a:t>
            </a:r>
            <a:r>
              <a:rPr sz="1800" dirty="0" smtClean="0">
                <a:latin typeface="Times New Roman"/>
                <a:cs typeface="Times New Roman"/>
              </a:rPr>
              <a:t>ές  </a:t>
            </a:r>
            <a:r>
              <a:rPr sz="1800" spc="-5" dirty="0">
                <a:latin typeface="Times New Roman"/>
                <a:cs typeface="Times New Roman"/>
              </a:rPr>
              <a:t>αντίγραφο(carbon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copy , c.c.)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μετρήσεων</a:t>
            </a:r>
            <a:r>
              <a:rPr sz="1800" dirty="0">
                <a:latin typeface="Times New Roman"/>
                <a:cs typeface="Times New Roman"/>
              </a:rPr>
              <a:t> που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κατέγραψαν</a:t>
            </a:r>
            <a:r>
              <a:rPr lang="el-GR" sz="1800" dirty="0" smtClean="0">
                <a:latin typeface="Times New Roman"/>
                <a:cs typeface="Times New Roman"/>
              </a:rPr>
              <a:t> </a:t>
            </a:r>
            <a:r>
              <a:rPr lang="el-GR" sz="1800" dirty="0" err="1" smtClean="0">
                <a:latin typeface="Times New Roman"/>
                <a:cs typeface="Times New Roman"/>
              </a:rPr>
              <a:t>παραμενει</a:t>
            </a:r>
            <a:r>
              <a:rPr lang="el-GR" sz="1800" dirty="0" smtClean="0">
                <a:latin typeface="Times New Roman"/>
                <a:cs typeface="Times New Roman"/>
              </a:rPr>
              <a:t> στο </a:t>
            </a:r>
            <a:r>
              <a:rPr lang="el-GR" sz="1800" dirty="0" err="1" smtClean="0">
                <a:latin typeface="Times New Roman"/>
                <a:cs typeface="Times New Roman"/>
              </a:rPr>
              <a:t>Εργαστηριο</a:t>
            </a:r>
            <a:r>
              <a:rPr lang="el-GR" sz="180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Κατά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διαξαγωγή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πειράματος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πρέπει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λαμβάνονται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όλα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απαραίτητα</a:t>
            </a:r>
            <a:endParaRPr sz="1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Times New Roman"/>
                <a:cs typeface="Times New Roman"/>
              </a:rPr>
              <a:t>μέτρα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ασφαλείας.</a:t>
            </a: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απαραίτητη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εξοικείωση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spc="-5" dirty="0">
                <a:latin typeface="Times New Roman"/>
                <a:cs typeface="Times New Roman"/>
              </a:rPr>
              <a:t>φοιτητών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κοινές</a:t>
            </a:r>
            <a:r>
              <a:rPr sz="1800" spc="-5" dirty="0">
                <a:latin typeface="Times New Roman"/>
                <a:cs typeface="Times New Roman"/>
              </a:rPr>
              <a:t> αναλυτικές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μεθόδους.</a:t>
            </a:r>
            <a:endParaRPr sz="1800" dirty="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5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χώρος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εργασίας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πρέπει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αφήνεται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μια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“πρέπουσα”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κατάσταση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μετά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την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λήξη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" dirty="0">
                <a:latin typeface="Times New Roman"/>
                <a:cs typeface="Times New Roman"/>
              </a:rPr>
              <a:t> πειράματος.</a:t>
            </a:r>
            <a:endParaRPr sz="1800" dirty="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5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  <a:tab pos="5541010" algn="l"/>
              </a:tabLst>
            </a:pPr>
            <a:r>
              <a:rPr sz="1800" dirty="0">
                <a:latin typeface="Times New Roman"/>
                <a:cs typeface="Times New Roman"/>
              </a:rPr>
              <a:t>Απαγορεύεται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κάπνισμα,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φαγητό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ποτό	</a:t>
            </a:r>
            <a:r>
              <a:rPr lang="el-GR" sz="1800" spc="-5" dirty="0" smtClean="0">
                <a:latin typeface="Times New Roman"/>
                <a:cs typeface="Times New Roman"/>
              </a:rPr>
              <a:t>στο </a:t>
            </a:r>
            <a:r>
              <a:rPr lang="el-GR" sz="1800" spc="-5" dirty="0" err="1" smtClean="0">
                <a:latin typeface="Times New Roman"/>
                <a:cs typeface="Times New Roman"/>
              </a:rPr>
              <a:t>κτηριο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5210" y="6296862"/>
            <a:ext cx="53740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20" dirty="0">
                <a:latin typeface="Times New Roman"/>
                <a:cs typeface="Times New Roman"/>
              </a:rPr>
              <a:t>Τμήμα </a:t>
            </a:r>
            <a:r>
              <a:rPr sz="1800" spc="-5" dirty="0">
                <a:latin typeface="Times New Roman"/>
                <a:cs typeface="Times New Roman"/>
              </a:rPr>
              <a:t>Χημείας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Εργαστήρια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Φυσικοχημείας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-10" dirty="0">
                <a:latin typeface="Times New Roman"/>
                <a:cs typeface="Times New Roman"/>
              </a:rPr>
              <a:t> [ΧΗΜ-311]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064" y="635634"/>
            <a:ext cx="4448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Β15.Πειραματική</a:t>
            </a:r>
            <a:r>
              <a:rPr sz="3200" spc="-70" dirty="0"/>
              <a:t> </a:t>
            </a:r>
            <a:r>
              <a:rPr sz="3200" spc="-5" dirty="0"/>
              <a:t>συσκευή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1600200"/>
            <a:ext cx="7775448" cy="45262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5482" y="6273495"/>
            <a:ext cx="21926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1400" spc="-660" dirty="0">
                <a:latin typeface="Arial MT"/>
                <a:cs typeface="Arial MT"/>
              </a:rPr>
              <a:t>Τ</a:t>
            </a:r>
            <a:r>
              <a:rPr sz="1400" spc="-600" dirty="0">
                <a:latin typeface="Arial MT"/>
                <a:cs typeface="Arial MT"/>
              </a:rPr>
              <a:t>μ</a:t>
            </a:r>
            <a:r>
              <a:rPr sz="1400" spc="-615" dirty="0">
                <a:latin typeface="Arial MT"/>
                <a:cs typeface="Arial MT"/>
              </a:rPr>
              <a:t>ή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60" dirty="0">
                <a:latin typeface="Arial MT"/>
                <a:cs typeface="Arial MT"/>
              </a:rPr>
              <a:t>Χη</a:t>
            </a:r>
            <a:r>
              <a:rPr sz="1400" spc="-57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35" dirty="0">
                <a:latin typeface="Arial MT"/>
                <a:cs typeface="Arial MT"/>
              </a:rPr>
              <a:t>Ε</a:t>
            </a:r>
            <a:r>
              <a:rPr sz="1400" spc="-530" dirty="0">
                <a:latin typeface="Arial MT"/>
                <a:cs typeface="Arial MT"/>
              </a:rPr>
              <a:t>ρ</a:t>
            </a:r>
            <a:r>
              <a:rPr sz="1400" spc="-700" dirty="0">
                <a:latin typeface="Arial MT"/>
                <a:cs typeface="Arial MT"/>
              </a:rPr>
              <a:t>γ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-695" dirty="0">
                <a:latin typeface="Arial MT"/>
                <a:cs typeface="Arial MT"/>
              </a:rPr>
              <a:t>στ</a:t>
            </a:r>
            <a:r>
              <a:rPr sz="1400" spc="-620" dirty="0">
                <a:latin typeface="Arial MT"/>
                <a:cs typeface="Arial MT"/>
              </a:rPr>
              <a:t>ή</a:t>
            </a:r>
            <a:r>
              <a:rPr sz="1400" spc="-615" dirty="0">
                <a:latin typeface="Arial MT"/>
                <a:cs typeface="Arial MT"/>
              </a:rPr>
              <a:t>ρ</a:t>
            </a:r>
            <a:r>
              <a:rPr sz="1400" spc="-545" dirty="0">
                <a:latin typeface="Arial MT"/>
                <a:cs typeface="Arial MT"/>
              </a:rPr>
              <a:t>ια  </a:t>
            </a:r>
            <a:r>
              <a:rPr sz="1400" spc="-285" dirty="0">
                <a:latin typeface="Arial MT"/>
                <a:cs typeface="Arial MT"/>
              </a:rPr>
              <a:t>Φ</a:t>
            </a:r>
            <a:r>
              <a:rPr sz="1400" spc="-740" dirty="0">
                <a:latin typeface="Arial MT"/>
                <a:cs typeface="Arial MT"/>
              </a:rPr>
              <a:t>υσι</a:t>
            </a:r>
            <a:r>
              <a:rPr sz="1400" spc="-750" dirty="0">
                <a:latin typeface="Arial MT"/>
                <a:cs typeface="Arial MT"/>
              </a:rPr>
              <a:t>κ</a:t>
            </a:r>
            <a:r>
              <a:rPr sz="1400" spc="-660" dirty="0">
                <a:latin typeface="Arial MT"/>
                <a:cs typeface="Arial MT"/>
              </a:rPr>
              <a:t>ο</a:t>
            </a:r>
            <a:r>
              <a:rPr sz="1400" spc="-675" dirty="0">
                <a:latin typeface="Arial MT"/>
                <a:cs typeface="Arial MT"/>
              </a:rPr>
              <a:t>χ</a:t>
            </a:r>
            <a:r>
              <a:rPr sz="1400" spc="-615" dirty="0">
                <a:latin typeface="Arial MT"/>
                <a:cs typeface="Arial MT"/>
              </a:rPr>
              <a:t>η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[</a:t>
            </a:r>
            <a:r>
              <a:rPr sz="1400" spc="-425" dirty="0">
                <a:latin typeface="Arial MT"/>
                <a:cs typeface="Arial MT"/>
              </a:rPr>
              <a:t>Χ</a:t>
            </a:r>
            <a:r>
              <a:rPr sz="1400" spc="-434" dirty="0">
                <a:latin typeface="Arial MT"/>
                <a:cs typeface="Arial MT"/>
              </a:rPr>
              <a:t>Η</a:t>
            </a:r>
            <a:r>
              <a:rPr sz="1400" spc="-240" dirty="0">
                <a:latin typeface="Arial MT"/>
                <a:cs typeface="Arial MT"/>
              </a:rPr>
              <a:t>Μ</a:t>
            </a:r>
            <a:r>
              <a:rPr sz="1400" dirty="0">
                <a:latin typeface="Arial MT"/>
                <a:cs typeface="Arial MT"/>
              </a:rPr>
              <a:t>-3</a:t>
            </a:r>
            <a:r>
              <a:rPr sz="1400" spc="-110" dirty="0">
                <a:latin typeface="Arial MT"/>
                <a:cs typeface="Arial MT"/>
              </a:rPr>
              <a:t>1</a:t>
            </a:r>
            <a:r>
              <a:rPr sz="1400" spc="-5" dirty="0">
                <a:latin typeface="Arial MT"/>
                <a:cs typeface="Arial MT"/>
              </a:rPr>
              <a:t>1</a:t>
            </a:r>
            <a:r>
              <a:rPr sz="1400" dirty="0">
                <a:latin typeface="Arial MT"/>
                <a:cs typeface="Arial MT"/>
              </a:rPr>
              <a:t>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0604"/>
            <a:ext cx="934212" cy="93573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831" rIns="0" bIns="0" rtlCol="0">
            <a:spAutoFit/>
          </a:bodyPr>
          <a:lstStyle/>
          <a:p>
            <a:pPr marL="2769235" marR="5080" indent="-17272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B16.Φάσμα</a:t>
            </a:r>
            <a:r>
              <a:rPr sz="4400" spc="-85" dirty="0"/>
              <a:t> </a:t>
            </a:r>
            <a:r>
              <a:rPr sz="4400" dirty="0"/>
              <a:t>απορρόφησης </a:t>
            </a:r>
            <a:r>
              <a:rPr sz="4400" spc="-1085" dirty="0"/>
              <a:t> </a:t>
            </a:r>
            <a:r>
              <a:rPr sz="4400" dirty="0"/>
              <a:t>χρωστικών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8378"/>
            <a:ext cx="7088505" cy="26104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80"/>
              </a:spcBef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ΣΚΟΠΟΣ</a:t>
            </a:r>
            <a:r>
              <a:rPr sz="1600" b="1" spc="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16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ΠΕΙΡΑΜΑΤΟΣ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Καταγραφή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φασμάτων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απορρόφησης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ορατού </a:t>
            </a:r>
            <a:r>
              <a:rPr sz="1600" spc="-5" dirty="0">
                <a:latin typeface="Times New Roman"/>
                <a:cs typeface="Times New Roman"/>
              </a:rPr>
              <a:t>τριών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χρωστικών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Παρατήρηση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μεγίστου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ερμηνεία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μετατόπισης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μέσω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μοντέλου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«σωματίδιο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σε </a:t>
            </a:r>
            <a:r>
              <a:rPr sz="1600" spc="-10" dirty="0">
                <a:latin typeface="Times New Roman"/>
                <a:cs typeface="Times New Roman"/>
              </a:rPr>
              <a:t>κουτί».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ΠΕΙΡΑΜΑΤΙΚΗ</a:t>
            </a:r>
            <a:r>
              <a:rPr sz="16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ΔΙΑΔΙΚΑΣΙΑ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Εξοικείωση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 φασματοφωτομετρο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υπεριώδους-ορατού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UV-VIS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ΠΡΟΑΠΑΙΤΟΥΜΕΝΗ</a:t>
            </a:r>
            <a:r>
              <a:rPr sz="16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ΓΝΩΣΗ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Εκπομπή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απορρόφηση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φωτός.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Νόμος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Beer-Lambert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797933"/>
            <a:ext cx="3498215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ΠΗΓΕΣ</a:t>
            </a:r>
            <a:r>
              <a:rPr sz="16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ΒΙΒΛΙΟΓΡΑΦΙΑΣ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Atkins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Ι κεφ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18 οργανολογία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κεφ18.1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5257" y="6273495"/>
            <a:ext cx="4182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Τμήμα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Χημείας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Εργαστήρια Φυσικοχημείας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[ΧΗΜ-311</a:t>
            </a:r>
            <a:r>
              <a:rPr sz="1400" spc="-5" dirty="0">
                <a:latin typeface="Arial MT"/>
                <a:cs typeface="Arial MT"/>
              </a:rPr>
              <a:t>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717804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969" y="576199"/>
            <a:ext cx="4302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Β16.Πειραματική</a:t>
            </a:r>
            <a:r>
              <a:rPr sz="3200" spc="-75" dirty="0"/>
              <a:t> </a:t>
            </a:r>
            <a:r>
              <a:rPr sz="3200" spc="-5" dirty="0"/>
              <a:t>διάταξη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32204"/>
            <a:ext cx="8229600" cy="41026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0604"/>
            <a:ext cx="1152144" cy="11521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205" rIns="0" bIns="0" rtlCol="0">
            <a:spAutoFit/>
          </a:bodyPr>
          <a:lstStyle/>
          <a:p>
            <a:pPr marL="3371850" marR="5080" indent="-302133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B19.Αρχές</a:t>
            </a:r>
            <a:r>
              <a:rPr sz="4000" spc="-20" dirty="0"/>
              <a:t> </a:t>
            </a:r>
            <a:r>
              <a:rPr sz="4000" spc="-5" dirty="0"/>
              <a:t>λειτουργίας</a:t>
            </a:r>
            <a:r>
              <a:rPr sz="4000" spc="10" dirty="0"/>
              <a:t> </a:t>
            </a:r>
            <a:r>
              <a:rPr sz="4000" spc="-5" dirty="0"/>
              <a:t>laser</a:t>
            </a:r>
            <a:r>
              <a:rPr sz="4000" spc="5" dirty="0"/>
              <a:t> </a:t>
            </a:r>
            <a:r>
              <a:rPr sz="4000" spc="-5" dirty="0"/>
              <a:t>Νόμος </a:t>
            </a:r>
            <a:r>
              <a:rPr sz="4000" spc="-985" dirty="0"/>
              <a:t> </a:t>
            </a:r>
            <a:r>
              <a:rPr sz="4000" spc="-5" dirty="0"/>
              <a:t>Malus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47571"/>
            <a:ext cx="7841615" cy="43942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550"/>
              </a:spcBef>
            </a:pP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ΣΚΟΠΟΣ</a:t>
            </a:r>
            <a:r>
              <a:rPr sz="18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1800" b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ΠΕΙΡΑΜΑΤΟΣ</a:t>
            </a:r>
            <a:endParaRPr sz="1800">
              <a:latin typeface="Times New Roman"/>
              <a:cs typeface="Times New Roman"/>
            </a:endParaRPr>
          </a:p>
          <a:p>
            <a:pPr marL="127000" marR="4431665" indent="55880">
              <a:lnSpc>
                <a:spcPct val="110100"/>
              </a:lnSpc>
              <a:spcBef>
                <a:spcPts val="240"/>
              </a:spcBef>
            </a:pPr>
            <a:r>
              <a:rPr sz="1800" spc="-5" dirty="0">
                <a:latin typeface="Times New Roman"/>
                <a:cs typeface="Times New Roman"/>
              </a:rPr>
              <a:t>Αρχές λειτουργίας </a:t>
            </a:r>
            <a:r>
              <a:rPr sz="1800" dirty="0">
                <a:latin typeface="Times New Roman"/>
                <a:cs typeface="Times New Roman"/>
              </a:rPr>
              <a:t>laser </a:t>
            </a:r>
            <a:r>
              <a:rPr sz="1800" spc="-5" dirty="0">
                <a:latin typeface="Times New Roman"/>
                <a:cs typeface="Times New Roman"/>
              </a:rPr>
              <a:t>HeNe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Αρχές λειτουργίας </a:t>
            </a:r>
            <a:r>
              <a:rPr sz="1800" dirty="0">
                <a:latin typeface="Times New Roman"/>
                <a:cs typeface="Times New Roman"/>
              </a:rPr>
              <a:t>laser </a:t>
            </a:r>
            <a:r>
              <a:rPr sz="1800" spc="-5" dirty="0">
                <a:latin typeface="Times New Roman"/>
                <a:cs typeface="Times New Roman"/>
              </a:rPr>
              <a:t>ημιαγωγών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Επιβεβαίωση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νόμου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Malus.</a:t>
            </a:r>
            <a:endParaRPr sz="18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215"/>
              </a:spcBef>
            </a:pP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ΠΕΙΡΑΜΑΤΙΚΗ</a:t>
            </a:r>
            <a:r>
              <a:rPr sz="18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ΔΙΑΔΙΚΑΣΙΑ</a:t>
            </a:r>
            <a:endParaRPr sz="1800">
              <a:latin typeface="Times New Roman"/>
              <a:cs typeface="Times New Roman"/>
            </a:endParaRPr>
          </a:p>
          <a:p>
            <a:pPr marL="127000">
              <a:lnSpc>
                <a:spcPts val="2050"/>
              </a:lnSpc>
              <a:spcBef>
                <a:spcPts val="215"/>
              </a:spcBef>
              <a:tabLst>
                <a:tab pos="1656080" algn="l"/>
              </a:tabLst>
            </a:pPr>
            <a:r>
              <a:rPr sz="1800" dirty="0">
                <a:latin typeface="Times New Roman"/>
                <a:cs typeface="Times New Roman"/>
              </a:rPr>
              <a:t>Εξοικείωση </a:t>
            </a:r>
            <a:r>
              <a:rPr sz="1800" spc="-5" dirty="0">
                <a:latin typeface="Times New Roman"/>
                <a:cs typeface="Times New Roman"/>
              </a:rPr>
              <a:t>με	</a:t>
            </a:r>
            <a:r>
              <a:rPr sz="1800" dirty="0">
                <a:latin typeface="Times New Roman"/>
                <a:cs typeface="Times New Roman"/>
              </a:rPr>
              <a:t>τη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χρήση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φωτός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Laser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οπτικών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στοιχείων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πολωτικά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φίλτρα,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z="1800" spc="-5" dirty="0">
                <a:latin typeface="Times New Roman"/>
                <a:cs typeface="Times New Roman"/>
              </a:rPr>
              <a:t>διπλοθλαστικοί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κρύσταλλοι,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φωτοδιοδος.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latin typeface="Times New Roman"/>
                <a:cs typeface="Times New Roman"/>
              </a:rPr>
              <a:t>Ευθυγράμμιση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δέσμης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ΠΡΟΑΠΑΙΤΟΥΜΕΝΗ</a:t>
            </a:r>
            <a:r>
              <a:rPr sz="18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ΓΝΩΣΗ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465"/>
              </a:spcBef>
            </a:pPr>
            <a:r>
              <a:rPr sz="1800" spc="-5" dirty="0">
                <a:latin typeface="Times New Roman"/>
                <a:cs typeface="Times New Roman"/>
              </a:rPr>
              <a:t>Διέγερση </a:t>
            </a:r>
            <a:r>
              <a:rPr sz="1800" dirty="0">
                <a:latin typeface="Times New Roman"/>
                <a:cs typeface="Times New Roman"/>
              </a:rPr>
              <a:t>και αποδιέγερση </a:t>
            </a:r>
            <a:r>
              <a:rPr sz="1800" spc="-5" dirty="0">
                <a:latin typeface="Times New Roman"/>
                <a:cs typeface="Times New Roman"/>
              </a:rPr>
              <a:t>ηλεκτρονίων,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εξαναγκασμένη εκπομπή, </a:t>
            </a:r>
            <a:r>
              <a:rPr sz="1800" dirty="0">
                <a:latin typeface="Times New Roman"/>
                <a:cs typeface="Times New Roman"/>
              </a:rPr>
              <a:t>αναστροφή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πληθυσμών, πόλωση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φωτός,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Μορφές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πόλωσης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ολική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ανάκλαση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δέσμης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γωνία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Brewster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διπλοθλαστικοι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κρύσταλλοι.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ΒΙΒΛΙΟΓΡΑΦΙΑ</a:t>
            </a:r>
            <a:endParaRPr sz="1800">
              <a:latin typeface="Times New Roman"/>
              <a:cs typeface="Times New Roman"/>
            </a:endParaRPr>
          </a:p>
          <a:p>
            <a:pPr marL="355600" marR="83185" indent="-342900">
              <a:lnSpc>
                <a:spcPts val="1939"/>
              </a:lnSpc>
              <a:spcBef>
                <a:spcPts val="459"/>
              </a:spcBef>
            </a:pPr>
            <a:r>
              <a:rPr sz="1800" spc="-5" dirty="0">
                <a:latin typeface="Times New Roman"/>
                <a:cs typeface="Times New Roman"/>
              </a:rPr>
              <a:t>Young Φυσική </a:t>
            </a:r>
            <a:r>
              <a:rPr sz="1800" dirty="0">
                <a:latin typeface="Times New Roman"/>
                <a:cs typeface="Times New Roman"/>
              </a:rPr>
              <a:t>34.3 </a:t>
            </a:r>
            <a:r>
              <a:rPr sz="1800" spc="-5" dirty="0">
                <a:latin typeface="Times New Roman"/>
                <a:cs typeface="Times New Roman"/>
              </a:rPr>
              <a:t>Serway Σύγχρονη φυσική </a:t>
            </a:r>
            <a:r>
              <a:rPr sz="1800" dirty="0">
                <a:latin typeface="Times New Roman"/>
                <a:cs typeface="Times New Roman"/>
              </a:rPr>
              <a:t>10.8Atkins 16.10 19.2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 19.3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19.6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19.6(ε)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007363" cy="10073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977" y="609727"/>
            <a:ext cx="6461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Εισαγωγή</a:t>
            </a:r>
            <a:r>
              <a:rPr sz="2800" dirty="0"/>
              <a:t> </a:t>
            </a:r>
            <a:r>
              <a:rPr sz="2800" spc="-5" dirty="0"/>
              <a:t>στη</a:t>
            </a:r>
            <a:r>
              <a:rPr sz="2800" spc="-10" dirty="0"/>
              <a:t> </a:t>
            </a:r>
            <a:r>
              <a:rPr sz="2800" spc="-5" dirty="0"/>
              <a:t>στερεά</a:t>
            </a:r>
            <a:r>
              <a:rPr sz="2800" spc="-10" dirty="0"/>
              <a:t> </a:t>
            </a:r>
            <a:r>
              <a:rPr sz="2800" spc="-5" dirty="0"/>
              <a:t>κατάσταση</a:t>
            </a:r>
            <a:r>
              <a:rPr sz="2800" spc="-10" dirty="0"/>
              <a:t> Ημιαγωγοί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24" y="1557527"/>
            <a:ext cx="2161899" cy="14000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7" y="3357371"/>
            <a:ext cx="1701790" cy="1371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27575" y="1624330"/>
            <a:ext cx="382651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Τα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ενεργειακά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επίπεδα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των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στερεών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βρίσκονται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ζώνες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(i)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ζώνη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σθένους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(τα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ηλεκτρόνια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αυτής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ζώνης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«δεμένα»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στα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άτομα)</a:t>
            </a:r>
            <a:endParaRPr sz="2000">
              <a:latin typeface="Times New Roman"/>
              <a:cs typeface="Times New Roman"/>
            </a:endParaRPr>
          </a:p>
          <a:p>
            <a:pPr marL="355600" marR="461009" indent="-34353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(ii) η </a:t>
            </a:r>
            <a:r>
              <a:rPr sz="2000" spc="-5" dirty="0">
                <a:latin typeface="Times New Roman"/>
                <a:cs typeface="Times New Roman"/>
              </a:rPr>
              <a:t>ζώνη αγωγιμότητας </a:t>
            </a:r>
            <a:r>
              <a:rPr sz="2000" dirty="0">
                <a:latin typeface="Times New Roman"/>
                <a:cs typeface="Times New Roman"/>
              </a:rPr>
              <a:t>(τα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ηλεκτρόνια </a:t>
            </a:r>
            <a:r>
              <a:rPr sz="2000" spc="-5" dirty="0">
                <a:latin typeface="Times New Roman"/>
                <a:cs typeface="Times New Roman"/>
              </a:rPr>
              <a:t>αυτής </a:t>
            </a:r>
            <a:r>
              <a:rPr sz="2000" dirty="0">
                <a:latin typeface="Times New Roman"/>
                <a:cs typeface="Times New Roman"/>
              </a:rPr>
              <a:t>της ζώνης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κινούνται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ελεύθερα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μέσα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στο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υλικό)</a:t>
            </a:r>
            <a:endParaRPr sz="20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Ενεργειακό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χάσμα</a:t>
            </a:r>
            <a:endParaRPr sz="20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α)μονωτής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b)Αγωγός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c)Ημιαγωγός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2416" y="4797552"/>
            <a:ext cx="2281734" cy="1294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611" y="260604"/>
            <a:ext cx="934212" cy="9357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776" rIns="0" bIns="0" rtlCol="0">
            <a:spAutoFit/>
          </a:bodyPr>
          <a:lstStyle/>
          <a:p>
            <a:pPr marL="2376805" marR="5080" indent="-21501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Β19.Α)Πειραματική</a:t>
            </a:r>
            <a:r>
              <a:rPr spc="25" dirty="0"/>
              <a:t> </a:t>
            </a:r>
            <a:r>
              <a:rPr spc="-5" dirty="0"/>
              <a:t>διάταξη</a:t>
            </a:r>
            <a:r>
              <a:rPr spc="15" dirty="0"/>
              <a:t> </a:t>
            </a:r>
            <a:r>
              <a:rPr dirty="0"/>
              <a:t>Β)Διάγραμμα</a:t>
            </a:r>
            <a:r>
              <a:rPr spc="15" dirty="0"/>
              <a:t> </a:t>
            </a:r>
            <a:r>
              <a:rPr spc="-5" dirty="0"/>
              <a:t>έντασης</a:t>
            </a:r>
            <a:r>
              <a:rPr spc="5" dirty="0"/>
              <a:t> </a:t>
            </a:r>
            <a:r>
              <a:rPr spc="-5" dirty="0"/>
              <a:t>φωτεινής </a:t>
            </a:r>
            <a:r>
              <a:rPr spc="-585" dirty="0"/>
              <a:t> </a:t>
            </a:r>
            <a:r>
              <a:rPr dirty="0"/>
              <a:t>πηγής</a:t>
            </a:r>
            <a:r>
              <a:rPr spc="-20" dirty="0"/>
              <a:t> </a:t>
            </a:r>
            <a:r>
              <a:rPr dirty="0"/>
              <a:t>laser</a:t>
            </a:r>
            <a:r>
              <a:rPr spc="-20" dirty="0"/>
              <a:t> </a:t>
            </a:r>
            <a:r>
              <a:rPr spc="-5" dirty="0"/>
              <a:t>με</a:t>
            </a:r>
            <a:r>
              <a:rPr spc="5" dirty="0"/>
              <a:t> </a:t>
            </a:r>
            <a:r>
              <a:rPr dirty="0"/>
              <a:t>ένα πολωτή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2421635"/>
            <a:ext cx="4038600" cy="26029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59991" y="4735432"/>
            <a:ext cx="1581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35" dirty="0">
                <a:latin typeface="Arial MT"/>
                <a:cs typeface="Arial MT"/>
              </a:rPr>
              <a:t>-</a:t>
            </a: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,5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6334" y="4735432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400" y="4735432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,5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2568" y="4735432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2</a:t>
            </a:r>
            <a:r>
              <a:rPr sz="700" spc="-40" dirty="0">
                <a:latin typeface="Arial MT"/>
                <a:cs typeface="Arial MT"/>
              </a:rPr>
              <a:t>,0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6635" y="4735432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2</a:t>
            </a:r>
            <a:r>
              <a:rPr sz="700" spc="-40" dirty="0">
                <a:latin typeface="Arial MT"/>
                <a:cs typeface="Arial MT"/>
              </a:rPr>
              <a:t>,5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0736" y="4735432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3</a:t>
            </a:r>
            <a:r>
              <a:rPr sz="700" spc="-40" dirty="0">
                <a:latin typeface="Arial MT"/>
                <a:cs typeface="Arial MT"/>
              </a:rPr>
              <a:t>,0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89596" y="4424808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9596" y="4040466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,2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9596" y="3656123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,4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9595" y="3271781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,6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9595" y="2887381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0</a:t>
            </a:r>
            <a:r>
              <a:rPr sz="700" spc="-40" dirty="0">
                <a:latin typeface="Arial MT"/>
                <a:cs typeface="Arial MT"/>
              </a:rPr>
              <a:t>,8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9595" y="2503038"/>
            <a:ext cx="1327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60" dirty="0">
                <a:latin typeface="Arial MT"/>
                <a:cs typeface="Arial MT"/>
              </a:rPr>
              <a:t>1</a:t>
            </a:r>
            <a:r>
              <a:rPr sz="700" spc="-40" dirty="0">
                <a:latin typeface="Arial MT"/>
                <a:cs typeface="Arial MT"/>
              </a:rPr>
              <a:t>,0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29381" y="2279937"/>
            <a:ext cx="2719070" cy="2462530"/>
            <a:chOff x="5129381" y="2279937"/>
            <a:chExt cx="2719070" cy="2462530"/>
          </a:xfrm>
        </p:grpSpPr>
        <p:sp>
          <p:nvSpPr>
            <p:cNvPr id="17" name="object 17"/>
            <p:cNvSpPr/>
            <p:nvPr/>
          </p:nvSpPr>
          <p:spPr>
            <a:xfrm>
              <a:off x="5134144" y="2389265"/>
              <a:ext cx="2709545" cy="2348865"/>
            </a:xfrm>
            <a:custGeom>
              <a:avLst/>
              <a:gdLst/>
              <a:ahLst/>
              <a:cxnLst/>
              <a:rect l="l" t="t" r="r" b="b"/>
              <a:pathLst>
                <a:path w="2709545" h="2348865">
                  <a:moveTo>
                    <a:pt x="37982" y="2326867"/>
                  </a:moveTo>
                  <a:lnTo>
                    <a:pt x="37982" y="2304884"/>
                  </a:lnTo>
                </a:path>
                <a:path w="2709545" h="2348865">
                  <a:moveTo>
                    <a:pt x="204446" y="2348870"/>
                  </a:moveTo>
                  <a:lnTo>
                    <a:pt x="204446" y="2304884"/>
                  </a:lnTo>
                </a:path>
                <a:path w="2709545" h="2348865">
                  <a:moveTo>
                    <a:pt x="372032" y="2326867"/>
                  </a:moveTo>
                  <a:lnTo>
                    <a:pt x="372032" y="2304884"/>
                  </a:lnTo>
                </a:path>
                <a:path w="2709545" h="2348865">
                  <a:moveTo>
                    <a:pt x="538513" y="2348870"/>
                  </a:moveTo>
                  <a:lnTo>
                    <a:pt x="538513" y="2304884"/>
                  </a:lnTo>
                </a:path>
                <a:path w="2709545" h="2348865">
                  <a:moveTo>
                    <a:pt x="706099" y="2326867"/>
                  </a:moveTo>
                  <a:lnTo>
                    <a:pt x="706099" y="2304884"/>
                  </a:lnTo>
                </a:path>
                <a:path w="2709545" h="2348865">
                  <a:moveTo>
                    <a:pt x="872563" y="2348870"/>
                  </a:moveTo>
                  <a:lnTo>
                    <a:pt x="872563" y="2304884"/>
                  </a:lnTo>
                </a:path>
                <a:path w="2709545" h="2348865">
                  <a:moveTo>
                    <a:pt x="1040149" y="2326867"/>
                  </a:moveTo>
                  <a:lnTo>
                    <a:pt x="1040149" y="2304884"/>
                  </a:lnTo>
                </a:path>
                <a:path w="2709545" h="2348865">
                  <a:moveTo>
                    <a:pt x="1206630" y="2348870"/>
                  </a:moveTo>
                  <a:lnTo>
                    <a:pt x="1206630" y="2304884"/>
                  </a:lnTo>
                </a:path>
                <a:path w="2709545" h="2348865">
                  <a:moveTo>
                    <a:pt x="1374216" y="2326867"/>
                  </a:moveTo>
                  <a:lnTo>
                    <a:pt x="1374216" y="2304884"/>
                  </a:lnTo>
                </a:path>
                <a:path w="2709545" h="2348865">
                  <a:moveTo>
                    <a:pt x="1540731" y="2348870"/>
                  </a:moveTo>
                  <a:lnTo>
                    <a:pt x="1540731" y="2304884"/>
                  </a:lnTo>
                </a:path>
                <a:path w="2709545" h="2348865">
                  <a:moveTo>
                    <a:pt x="1707195" y="2326867"/>
                  </a:moveTo>
                  <a:lnTo>
                    <a:pt x="1707195" y="2304884"/>
                  </a:lnTo>
                </a:path>
                <a:path w="2709545" h="2348865">
                  <a:moveTo>
                    <a:pt x="1874781" y="2348870"/>
                  </a:moveTo>
                  <a:lnTo>
                    <a:pt x="1874781" y="2304884"/>
                  </a:lnTo>
                </a:path>
                <a:path w="2709545" h="2348865">
                  <a:moveTo>
                    <a:pt x="2041262" y="2326867"/>
                  </a:moveTo>
                  <a:lnTo>
                    <a:pt x="2041262" y="2304884"/>
                  </a:lnTo>
                </a:path>
                <a:path w="2709545" h="2348865">
                  <a:moveTo>
                    <a:pt x="2208848" y="2348870"/>
                  </a:moveTo>
                  <a:lnTo>
                    <a:pt x="2208848" y="2304884"/>
                  </a:lnTo>
                </a:path>
                <a:path w="2709545" h="2348865">
                  <a:moveTo>
                    <a:pt x="2375312" y="2326867"/>
                  </a:moveTo>
                  <a:lnTo>
                    <a:pt x="2375312" y="2304884"/>
                  </a:lnTo>
                </a:path>
                <a:path w="2709545" h="2348865">
                  <a:moveTo>
                    <a:pt x="2542898" y="2348870"/>
                  </a:moveTo>
                  <a:lnTo>
                    <a:pt x="2542898" y="2304884"/>
                  </a:lnTo>
                </a:path>
                <a:path w="2709545" h="2348865">
                  <a:moveTo>
                    <a:pt x="2709379" y="2326867"/>
                  </a:moveTo>
                  <a:lnTo>
                    <a:pt x="2709379" y="2304884"/>
                  </a:lnTo>
                </a:path>
                <a:path w="2709545" h="2348865">
                  <a:moveTo>
                    <a:pt x="37982" y="2304884"/>
                  </a:moveTo>
                  <a:lnTo>
                    <a:pt x="2709379" y="2304884"/>
                  </a:lnTo>
                </a:path>
                <a:path w="2709545" h="2348865">
                  <a:moveTo>
                    <a:pt x="18991" y="2304884"/>
                  </a:moveTo>
                  <a:lnTo>
                    <a:pt x="37982" y="2304884"/>
                  </a:lnTo>
                </a:path>
                <a:path w="2709545" h="2348865">
                  <a:moveTo>
                    <a:pt x="0" y="2113327"/>
                  </a:moveTo>
                  <a:lnTo>
                    <a:pt x="37982" y="2113327"/>
                  </a:lnTo>
                </a:path>
                <a:path w="2709545" h="2348865">
                  <a:moveTo>
                    <a:pt x="18991" y="1920484"/>
                  </a:moveTo>
                  <a:lnTo>
                    <a:pt x="37982" y="1920484"/>
                  </a:lnTo>
                </a:path>
                <a:path w="2709545" h="2348865">
                  <a:moveTo>
                    <a:pt x="0" y="1728984"/>
                  </a:moveTo>
                  <a:lnTo>
                    <a:pt x="37982" y="1728984"/>
                  </a:lnTo>
                </a:path>
                <a:path w="2709545" h="2348865">
                  <a:moveTo>
                    <a:pt x="18991" y="1536142"/>
                  </a:moveTo>
                  <a:lnTo>
                    <a:pt x="37982" y="1536142"/>
                  </a:lnTo>
                </a:path>
                <a:path w="2709545" h="2348865">
                  <a:moveTo>
                    <a:pt x="0" y="1344642"/>
                  </a:moveTo>
                  <a:lnTo>
                    <a:pt x="37982" y="1344642"/>
                  </a:lnTo>
                </a:path>
                <a:path w="2709545" h="2348865">
                  <a:moveTo>
                    <a:pt x="18991" y="1153084"/>
                  </a:moveTo>
                  <a:lnTo>
                    <a:pt x="37982" y="1153084"/>
                  </a:lnTo>
                </a:path>
                <a:path w="2709545" h="2348865">
                  <a:moveTo>
                    <a:pt x="0" y="960242"/>
                  </a:moveTo>
                  <a:lnTo>
                    <a:pt x="37982" y="960242"/>
                  </a:lnTo>
                </a:path>
                <a:path w="2709545" h="2348865">
                  <a:moveTo>
                    <a:pt x="18991" y="768742"/>
                  </a:moveTo>
                  <a:lnTo>
                    <a:pt x="37982" y="768742"/>
                  </a:lnTo>
                </a:path>
                <a:path w="2709545" h="2348865">
                  <a:moveTo>
                    <a:pt x="0" y="575899"/>
                  </a:moveTo>
                  <a:lnTo>
                    <a:pt x="37981" y="575899"/>
                  </a:lnTo>
                </a:path>
                <a:path w="2709545" h="2348865">
                  <a:moveTo>
                    <a:pt x="18990" y="384400"/>
                  </a:moveTo>
                  <a:lnTo>
                    <a:pt x="37981" y="384400"/>
                  </a:lnTo>
                </a:path>
                <a:path w="2709545" h="2348865">
                  <a:moveTo>
                    <a:pt x="0" y="191557"/>
                  </a:moveTo>
                  <a:lnTo>
                    <a:pt x="37981" y="191557"/>
                  </a:lnTo>
                </a:path>
                <a:path w="2709545" h="2348865">
                  <a:moveTo>
                    <a:pt x="18990" y="0"/>
                  </a:moveTo>
                  <a:lnTo>
                    <a:pt x="37981" y="0"/>
                  </a:lnTo>
                </a:path>
                <a:path w="2709545" h="2348865">
                  <a:moveTo>
                    <a:pt x="37982" y="2304884"/>
                  </a:moveTo>
                  <a:lnTo>
                    <a:pt x="37981" y="0"/>
                  </a:lnTo>
                </a:path>
              </a:pathLst>
            </a:custGeom>
            <a:ln w="84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79883" y="2622219"/>
              <a:ext cx="1432560" cy="1867535"/>
            </a:xfrm>
            <a:custGeom>
              <a:avLst/>
              <a:gdLst/>
              <a:ahLst/>
              <a:cxnLst/>
              <a:rect l="l" t="t" r="r" b="b"/>
              <a:pathLst>
                <a:path w="1432559" h="1867535">
                  <a:moveTo>
                    <a:pt x="34671" y="943419"/>
                  </a:moveTo>
                  <a:lnTo>
                    <a:pt x="0" y="943419"/>
                  </a:lnTo>
                  <a:lnTo>
                    <a:pt x="0" y="983576"/>
                  </a:lnTo>
                  <a:lnTo>
                    <a:pt x="34671" y="983576"/>
                  </a:lnTo>
                  <a:lnTo>
                    <a:pt x="34671" y="943419"/>
                  </a:lnTo>
                  <a:close/>
                </a:path>
                <a:path w="1432559" h="1867535">
                  <a:moveTo>
                    <a:pt x="92748" y="1101344"/>
                  </a:moveTo>
                  <a:lnTo>
                    <a:pt x="58127" y="1101344"/>
                  </a:lnTo>
                  <a:lnTo>
                    <a:pt x="58127" y="1141450"/>
                  </a:lnTo>
                  <a:lnTo>
                    <a:pt x="92748" y="1141450"/>
                  </a:lnTo>
                  <a:lnTo>
                    <a:pt x="92748" y="1101344"/>
                  </a:lnTo>
                  <a:close/>
                </a:path>
                <a:path w="1432559" h="1867535">
                  <a:moveTo>
                    <a:pt x="150825" y="1272146"/>
                  </a:moveTo>
                  <a:lnTo>
                    <a:pt x="116205" y="1272146"/>
                  </a:lnTo>
                  <a:lnTo>
                    <a:pt x="116205" y="1312252"/>
                  </a:lnTo>
                  <a:lnTo>
                    <a:pt x="150825" y="1312252"/>
                  </a:lnTo>
                  <a:lnTo>
                    <a:pt x="150825" y="1272146"/>
                  </a:lnTo>
                  <a:close/>
                </a:path>
                <a:path w="1432559" h="1867535">
                  <a:moveTo>
                    <a:pt x="208953" y="1414487"/>
                  </a:moveTo>
                  <a:lnTo>
                    <a:pt x="174282" y="1414487"/>
                  </a:lnTo>
                  <a:lnTo>
                    <a:pt x="174282" y="1454645"/>
                  </a:lnTo>
                  <a:lnTo>
                    <a:pt x="208953" y="1454645"/>
                  </a:lnTo>
                  <a:lnTo>
                    <a:pt x="208953" y="1414487"/>
                  </a:lnTo>
                  <a:close/>
                </a:path>
                <a:path w="1432559" h="1867535">
                  <a:moveTo>
                    <a:pt x="267042" y="1537436"/>
                  </a:moveTo>
                  <a:lnTo>
                    <a:pt x="232410" y="1537436"/>
                  </a:lnTo>
                  <a:lnTo>
                    <a:pt x="232410" y="1577581"/>
                  </a:lnTo>
                  <a:lnTo>
                    <a:pt x="267042" y="1577581"/>
                  </a:lnTo>
                  <a:lnTo>
                    <a:pt x="267042" y="1537436"/>
                  </a:lnTo>
                  <a:close/>
                </a:path>
                <a:path w="1432559" h="1867535">
                  <a:moveTo>
                    <a:pt x="325120" y="1648726"/>
                  </a:moveTo>
                  <a:lnTo>
                    <a:pt x="290487" y="1648726"/>
                  </a:lnTo>
                  <a:lnTo>
                    <a:pt x="290487" y="1688820"/>
                  </a:lnTo>
                  <a:lnTo>
                    <a:pt x="325120" y="1688820"/>
                  </a:lnTo>
                  <a:lnTo>
                    <a:pt x="325120" y="1648726"/>
                  </a:lnTo>
                  <a:close/>
                </a:path>
                <a:path w="1432559" h="1867535">
                  <a:moveTo>
                    <a:pt x="383247" y="1732851"/>
                  </a:moveTo>
                  <a:lnTo>
                    <a:pt x="348615" y="1732851"/>
                  </a:lnTo>
                  <a:lnTo>
                    <a:pt x="348615" y="1772958"/>
                  </a:lnTo>
                  <a:lnTo>
                    <a:pt x="383247" y="1772958"/>
                  </a:lnTo>
                  <a:lnTo>
                    <a:pt x="383247" y="1732851"/>
                  </a:lnTo>
                  <a:close/>
                </a:path>
                <a:path w="1432559" h="1867535">
                  <a:moveTo>
                    <a:pt x="442442" y="1793659"/>
                  </a:moveTo>
                  <a:lnTo>
                    <a:pt x="407822" y="1793659"/>
                  </a:lnTo>
                  <a:lnTo>
                    <a:pt x="407822" y="1833803"/>
                  </a:lnTo>
                  <a:lnTo>
                    <a:pt x="442442" y="1833803"/>
                  </a:lnTo>
                  <a:lnTo>
                    <a:pt x="442442" y="1793659"/>
                  </a:lnTo>
                  <a:close/>
                </a:path>
                <a:path w="1432559" h="1867535">
                  <a:moveTo>
                    <a:pt x="500557" y="1826044"/>
                  </a:moveTo>
                  <a:lnTo>
                    <a:pt x="465899" y="1826044"/>
                  </a:lnTo>
                  <a:lnTo>
                    <a:pt x="465899" y="1866150"/>
                  </a:lnTo>
                  <a:lnTo>
                    <a:pt x="500557" y="1866150"/>
                  </a:lnTo>
                  <a:lnTo>
                    <a:pt x="500557" y="1826044"/>
                  </a:lnTo>
                  <a:close/>
                </a:path>
                <a:path w="1432559" h="1867535">
                  <a:moveTo>
                    <a:pt x="558647" y="1827352"/>
                  </a:moveTo>
                  <a:lnTo>
                    <a:pt x="524027" y="1827352"/>
                  </a:lnTo>
                  <a:lnTo>
                    <a:pt x="524027" y="1867446"/>
                  </a:lnTo>
                  <a:lnTo>
                    <a:pt x="558647" y="1867446"/>
                  </a:lnTo>
                  <a:lnTo>
                    <a:pt x="558647" y="1827352"/>
                  </a:lnTo>
                  <a:close/>
                </a:path>
                <a:path w="1432559" h="1867535">
                  <a:moveTo>
                    <a:pt x="616724" y="1805292"/>
                  </a:moveTo>
                  <a:lnTo>
                    <a:pt x="582104" y="1805292"/>
                  </a:lnTo>
                  <a:lnTo>
                    <a:pt x="582104" y="1845449"/>
                  </a:lnTo>
                  <a:lnTo>
                    <a:pt x="616724" y="1845449"/>
                  </a:lnTo>
                  <a:lnTo>
                    <a:pt x="616724" y="1805292"/>
                  </a:lnTo>
                  <a:close/>
                </a:path>
                <a:path w="1432559" h="1867535">
                  <a:moveTo>
                    <a:pt x="674852" y="1749679"/>
                  </a:moveTo>
                  <a:lnTo>
                    <a:pt x="640181" y="1749679"/>
                  </a:lnTo>
                  <a:lnTo>
                    <a:pt x="640181" y="1789785"/>
                  </a:lnTo>
                  <a:lnTo>
                    <a:pt x="674852" y="1789785"/>
                  </a:lnTo>
                  <a:lnTo>
                    <a:pt x="674852" y="1749679"/>
                  </a:lnTo>
                  <a:close/>
                </a:path>
                <a:path w="1432559" h="1867535">
                  <a:moveTo>
                    <a:pt x="732929" y="1672018"/>
                  </a:moveTo>
                  <a:lnTo>
                    <a:pt x="698309" y="1672018"/>
                  </a:lnTo>
                  <a:lnTo>
                    <a:pt x="698309" y="1712163"/>
                  </a:lnTo>
                  <a:lnTo>
                    <a:pt x="732929" y="1712163"/>
                  </a:lnTo>
                  <a:lnTo>
                    <a:pt x="732929" y="1672018"/>
                  </a:lnTo>
                  <a:close/>
                </a:path>
                <a:path w="1432559" h="1867535">
                  <a:moveTo>
                    <a:pt x="791019" y="1572361"/>
                  </a:moveTo>
                  <a:lnTo>
                    <a:pt x="756386" y="1572361"/>
                  </a:lnTo>
                  <a:lnTo>
                    <a:pt x="756386" y="1612519"/>
                  </a:lnTo>
                  <a:lnTo>
                    <a:pt x="791019" y="1612519"/>
                  </a:lnTo>
                  <a:lnTo>
                    <a:pt x="791019" y="1572361"/>
                  </a:lnTo>
                  <a:close/>
                </a:path>
                <a:path w="1432559" h="1867535">
                  <a:moveTo>
                    <a:pt x="849147" y="1448117"/>
                  </a:moveTo>
                  <a:lnTo>
                    <a:pt x="814514" y="1448117"/>
                  </a:lnTo>
                  <a:lnTo>
                    <a:pt x="814514" y="1488262"/>
                  </a:lnTo>
                  <a:lnTo>
                    <a:pt x="849147" y="1488262"/>
                  </a:lnTo>
                  <a:lnTo>
                    <a:pt x="849147" y="1448117"/>
                  </a:lnTo>
                  <a:close/>
                </a:path>
                <a:path w="1432559" h="1867535">
                  <a:moveTo>
                    <a:pt x="908342" y="1305788"/>
                  </a:moveTo>
                  <a:lnTo>
                    <a:pt x="873721" y="1305788"/>
                  </a:lnTo>
                  <a:lnTo>
                    <a:pt x="873721" y="1345933"/>
                  </a:lnTo>
                  <a:lnTo>
                    <a:pt x="908342" y="1345933"/>
                  </a:lnTo>
                  <a:lnTo>
                    <a:pt x="908342" y="1305788"/>
                  </a:lnTo>
                  <a:close/>
                </a:path>
                <a:path w="1432559" h="1867535">
                  <a:moveTo>
                    <a:pt x="966419" y="1150493"/>
                  </a:moveTo>
                  <a:lnTo>
                    <a:pt x="931799" y="1150493"/>
                  </a:lnTo>
                  <a:lnTo>
                    <a:pt x="931799" y="1190586"/>
                  </a:lnTo>
                  <a:lnTo>
                    <a:pt x="966419" y="1190586"/>
                  </a:lnTo>
                  <a:lnTo>
                    <a:pt x="966419" y="1150493"/>
                  </a:lnTo>
                  <a:close/>
                </a:path>
                <a:path w="1432559" h="1867535">
                  <a:moveTo>
                    <a:pt x="1024547" y="986155"/>
                  </a:moveTo>
                  <a:lnTo>
                    <a:pt x="989926" y="986155"/>
                  </a:lnTo>
                  <a:lnTo>
                    <a:pt x="989926" y="1026248"/>
                  </a:lnTo>
                  <a:lnTo>
                    <a:pt x="1024547" y="1026248"/>
                  </a:lnTo>
                  <a:lnTo>
                    <a:pt x="1024547" y="986155"/>
                  </a:lnTo>
                  <a:close/>
                </a:path>
                <a:path w="1432559" h="1867535">
                  <a:moveTo>
                    <a:pt x="1082624" y="828255"/>
                  </a:moveTo>
                  <a:lnTo>
                    <a:pt x="1048004" y="828255"/>
                  </a:lnTo>
                  <a:lnTo>
                    <a:pt x="1048004" y="868400"/>
                  </a:lnTo>
                  <a:lnTo>
                    <a:pt x="1082624" y="868400"/>
                  </a:lnTo>
                  <a:lnTo>
                    <a:pt x="1082624" y="828255"/>
                  </a:lnTo>
                  <a:close/>
                </a:path>
                <a:path w="1432559" h="1867535">
                  <a:moveTo>
                    <a:pt x="1140764" y="653567"/>
                  </a:moveTo>
                  <a:lnTo>
                    <a:pt x="1106093" y="653567"/>
                  </a:lnTo>
                  <a:lnTo>
                    <a:pt x="1106093" y="693661"/>
                  </a:lnTo>
                  <a:lnTo>
                    <a:pt x="1140764" y="693661"/>
                  </a:lnTo>
                  <a:lnTo>
                    <a:pt x="1140764" y="653567"/>
                  </a:lnTo>
                  <a:close/>
                </a:path>
                <a:path w="1432559" h="1867535">
                  <a:moveTo>
                    <a:pt x="1198829" y="495642"/>
                  </a:moveTo>
                  <a:lnTo>
                    <a:pt x="1164209" y="495642"/>
                  </a:lnTo>
                  <a:lnTo>
                    <a:pt x="1164209" y="535800"/>
                  </a:lnTo>
                  <a:lnTo>
                    <a:pt x="1198829" y="535800"/>
                  </a:lnTo>
                  <a:lnTo>
                    <a:pt x="1198829" y="495642"/>
                  </a:lnTo>
                  <a:close/>
                </a:path>
                <a:path w="1432559" h="1867535">
                  <a:moveTo>
                    <a:pt x="1256931" y="340372"/>
                  </a:moveTo>
                  <a:lnTo>
                    <a:pt x="1222298" y="340372"/>
                  </a:lnTo>
                  <a:lnTo>
                    <a:pt x="1222298" y="380479"/>
                  </a:lnTo>
                  <a:lnTo>
                    <a:pt x="1256931" y="380479"/>
                  </a:lnTo>
                  <a:lnTo>
                    <a:pt x="1256931" y="340372"/>
                  </a:lnTo>
                  <a:close/>
                </a:path>
                <a:path w="1432559" h="1867535">
                  <a:moveTo>
                    <a:pt x="1316164" y="200609"/>
                  </a:moveTo>
                  <a:lnTo>
                    <a:pt x="1281506" y="200609"/>
                  </a:lnTo>
                  <a:lnTo>
                    <a:pt x="1281506" y="240703"/>
                  </a:lnTo>
                  <a:lnTo>
                    <a:pt x="1316164" y="240703"/>
                  </a:lnTo>
                  <a:lnTo>
                    <a:pt x="1316164" y="200609"/>
                  </a:lnTo>
                  <a:close/>
                </a:path>
                <a:path w="1432559" h="1867535">
                  <a:moveTo>
                    <a:pt x="1374241" y="82842"/>
                  </a:moveTo>
                  <a:lnTo>
                    <a:pt x="1339608" y="82842"/>
                  </a:lnTo>
                  <a:lnTo>
                    <a:pt x="1339608" y="122948"/>
                  </a:lnTo>
                  <a:lnTo>
                    <a:pt x="1374241" y="122948"/>
                  </a:lnTo>
                  <a:lnTo>
                    <a:pt x="1374241" y="82842"/>
                  </a:lnTo>
                  <a:close/>
                </a:path>
                <a:path w="1432559" h="1867535">
                  <a:moveTo>
                    <a:pt x="1432331" y="0"/>
                  </a:moveTo>
                  <a:lnTo>
                    <a:pt x="1397711" y="0"/>
                  </a:lnTo>
                  <a:lnTo>
                    <a:pt x="1397711" y="40157"/>
                  </a:lnTo>
                  <a:lnTo>
                    <a:pt x="1432331" y="40157"/>
                  </a:lnTo>
                  <a:lnTo>
                    <a:pt x="1432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98355" y="2571769"/>
              <a:ext cx="2097405" cy="1901189"/>
            </a:xfrm>
            <a:custGeom>
              <a:avLst/>
              <a:gdLst/>
              <a:ahLst/>
              <a:cxnLst/>
              <a:rect l="l" t="t" r="r" b="b"/>
              <a:pathLst>
                <a:path w="2097404" h="1901189">
                  <a:moveTo>
                    <a:pt x="0" y="126815"/>
                  </a:moveTo>
                  <a:lnTo>
                    <a:pt x="35754" y="81545"/>
                  </a:lnTo>
                  <a:lnTo>
                    <a:pt x="71542" y="45270"/>
                  </a:lnTo>
                  <a:lnTo>
                    <a:pt x="106158" y="19393"/>
                  </a:lnTo>
                  <a:lnTo>
                    <a:pt x="141913" y="5159"/>
                  </a:lnTo>
                  <a:lnTo>
                    <a:pt x="177651" y="0"/>
                  </a:lnTo>
                  <a:lnTo>
                    <a:pt x="213388" y="6464"/>
                  </a:lnTo>
                  <a:lnTo>
                    <a:pt x="249176" y="23287"/>
                  </a:lnTo>
                  <a:lnTo>
                    <a:pt x="283809" y="50449"/>
                  </a:lnTo>
                  <a:lnTo>
                    <a:pt x="319547" y="88009"/>
                  </a:lnTo>
                  <a:lnTo>
                    <a:pt x="355285" y="135870"/>
                  </a:lnTo>
                  <a:lnTo>
                    <a:pt x="391073" y="192784"/>
                  </a:lnTo>
                  <a:lnTo>
                    <a:pt x="426811" y="257526"/>
                  </a:lnTo>
                  <a:lnTo>
                    <a:pt x="461443" y="331302"/>
                  </a:lnTo>
                  <a:lnTo>
                    <a:pt x="497181" y="411504"/>
                  </a:lnTo>
                  <a:lnTo>
                    <a:pt x="532936" y="496924"/>
                  </a:lnTo>
                  <a:lnTo>
                    <a:pt x="568707" y="588828"/>
                  </a:lnTo>
                  <a:lnTo>
                    <a:pt x="604462" y="684607"/>
                  </a:lnTo>
                  <a:lnTo>
                    <a:pt x="640200" y="782917"/>
                  </a:lnTo>
                  <a:lnTo>
                    <a:pt x="674832" y="882571"/>
                  </a:lnTo>
                  <a:lnTo>
                    <a:pt x="710604" y="984814"/>
                  </a:lnTo>
                  <a:lnTo>
                    <a:pt x="746358" y="1084468"/>
                  </a:lnTo>
                  <a:lnTo>
                    <a:pt x="782096" y="1184122"/>
                  </a:lnTo>
                  <a:lnTo>
                    <a:pt x="817834" y="1281186"/>
                  </a:lnTo>
                  <a:lnTo>
                    <a:pt x="852467" y="1374336"/>
                  </a:lnTo>
                  <a:lnTo>
                    <a:pt x="888255" y="1462346"/>
                  </a:lnTo>
                  <a:lnTo>
                    <a:pt x="923993" y="1543891"/>
                  </a:lnTo>
                  <a:lnTo>
                    <a:pt x="959731" y="1620218"/>
                  </a:lnTo>
                  <a:lnTo>
                    <a:pt x="995485" y="1688815"/>
                  </a:lnTo>
                  <a:lnTo>
                    <a:pt x="1030151" y="1748378"/>
                  </a:lnTo>
                  <a:lnTo>
                    <a:pt x="1065889" y="1798828"/>
                  </a:lnTo>
                  <a:lnTo>
                    <a:pt x="1101644" y="1840223"/>
                  </a:lnTo>
                  <a:lnTo>
                    <a:pt x="1137382" y="1871319"/>
                  </a:lnTo>
                  <a:lnTo>
                    <a:pt x="1173119" y="1892017"/>
                  </a:lnTo>
                  <a:lnTo>
                    <a:pt x="1208908" y="1901071"/>
                  </a:lnTo>
                  <a:lnTo>
                    <a:pt x="1243540" y="1901071"/>
                  </a:lnTo>
                  <a:lnTo>
                    <a:pt x="1315016" y="1867444"/>
                  </a:lnTo>
                  <a:lnTo>
                    <a:pt x="1350804" y="1835044"/>
                  </a:lnTo>
                  <a:lnTo>
                    <a:pt x="1386542" y="1792363"/>
                  </a:lnTo>
                  <a:lnTo>
                    <a:pt x="1421174" y="1740570"/>
                  </a:lnTo>
                  <a:lnTo>
                    <a:pt x="1456912" y="1679761"/>
                  </a:lnTo>
                  <a:lnTo>
                    <a:pt x="1492700" y="1609859"/>
                  </a:lnTo>
                  <a:lnTo>
                    <a:pt x="1528438" y="1533552"/>
                  </a:lnTo>
                  <a:lnTo>
                    <a:pt x="1564193" y="1450702"/>
                  </a:lnTo>
                  <a:lnTo>
                    <a:pt x="1598809" y="1361387"/>
                  </a:lnTo>
                  <a:lnTo>
                    <a:pt x="1634563" y="1268257"/>
                  </a:lnTo>
                  <a:lnTo>
                    <a:pt x="1670335" y="1171193"/>
                  </a:lnTo>
                  <a:lnTo>
                    <a:pt x="1706089" y="1071539"/>
                  </a:lnTo>
                  <a:lnTo>
                    <a:pt x="1741827" y="970581"/>
                  </a:lnTo>
                  <a:lnTo>
                    <a:pt x="1777565" y="869642"/>
                  </a:lnTo>
                  <a:lnTo>
                    <a:pt x="1812248" y="768684"/>
                  </a:lnTo>
                  <a:lnTo>
                    <a:pt x="1847986" y="670315"/>
                  </a:lnTo>
                  <a:lnTo>
                    <a:pt x="1883723" y="575880"/>
                  </a:lnTo>
                  <a:lnTo>
                    <a:pt x="1919461" y="485280"/>
                  </a:lnTo>
                  <a:lnTo>
                    <a:pt x="1955216" y="399860"/>
                  </a:lnTo>
                  <a:lnTo>
                    <a:pt x="1989882" y="320943"/>
                  </a:lnTo>
                  <a:lnTo>
                    <a:pt x="2025620" y="248472"/>
                  </a:lnTo>
                  <a:lnTo>
                    <a:pt x="2061374" y="183730"/>
                  </a:lnTo>
                  <a:lnTo>
                    <a:pt x="2097112" y="129405"/>
                  </a:lnTo>
                </a:path>
              </a:pathLst>
            </a:custGeom>
            <a:ln w="36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34114" y="2315552"/>
              <a:ext cx="1036955" cy="1155700"/>
            </a:xfrm>
            <a:custGeom>
              <a:avLst/>
              <a:gdLst/>
              <a:ahLst/>
              <a:cxnLst/>
              <a:rect l="l" t="t" r="r" b="b"/>
              <a:pathLst>
                <a:path w="1036954" h="1155700">
                  <a:moveTo>
                    <a:pt x="1036853" y="0"/>
                  </a:moveTo>
                  <a:lnTo>
                    <a:pt x="1007757" y="0"/>
                  </a:lnTo>
                  <a:lnTo>
                    <a:pt x="1007757" y="1121968"/>
                  </a:lnTo>
                  <a:lnTo>
                    <a:pt x="0" y="1121968"/>
                  </a:lnTo>
                  <a:lnTo>
                    <a:pt x="0" y="1155611"/>
                  </a:lnTo>
                  <a:lnTo>
                    <a:pt x="1036853" y="1155611"/>
                  </a:lnTo>
                  <a:lnTo>
                    <a:pt x="1036853" y="1121968"/>
                  </a:lnTo>
                  <a:lnTo>
                    <a:pt x="10368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05079" y="2281842"/>
              <a:ext cx="1036955" cy="1155700"/>
            </a:xfrm>
            <a:custGeom>
              <a:avLst/>
              <a:gdLst/>
              <a:ahLst/>
              <a:cxnLst/>
              <a:rect l="l" t="t" r="r" b="b"/>
              <a:pathLst>
                <a:path w="1036954" h="1155700">
                  <a:moveTo>
                    <a:pt x="1036800" y="0"/>
                  </a:moveTo>
                  <a:lnTo>
                    <a:pt x="0" y="0"/>
                  </a:lnTo>
                  <a:lnTo>
                    <a:pt x="0" y="1155674"/>
                  </a:lnTo>
                  <a:lnTo>
                    <a:pt x="1036800" y="1155674"/>
                  </a:lnTo>
                  <a:lnTo>
                    <a:pt x="103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05079" y="2281842"/>
              <a:ext cx="1036955" cy="1155700"/>
            </a:xfrm>
            <a:custGeom>
              <a:avLst/>
              <a:gdLst/>
              <a:ahLst/>
              <a:cxnLst/>
              <a:rect l="l" t="t" r="r" b="b"/>
              <a:pathLst>
                <a:path w="1036954" h="1155700">
                  <a:moveTo>
                    <a:pt x="0" y="1155674"/>
                  </a:moveTo>
                  <a:lnTo>
                    <a:pt x="1036800" y="1155674"/>
                  </a:lnTo>
                  <a:lnTo>
                    <a:pt x="1036800" y="0"/>
                  </a:lnTo>
                  <a:lnTo>
                    <a:pt x="0" y="0"/>
                  </a:lnTo>
                  <a:lnTo>
                    <a:pt x="0" y="1155674"/>
                  </a:lnTo>
                  <a:close/>
                </a:path>
              </a:pathLst>
            </a:custGeom>
            <a:ln w="3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06897" y="2371953"/>
            <a:ext cx="1033780" cy="965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995" marR="548640">
              <a:lnSpc>
                <a:spcPct val="112100"/>
              </a:lnSpc>
              <a:spcBef>
                <a:spcPts val="90"/>
              </a:spcBef>
            </a:pPr>
            <a:r>
              <a:rPr sz="500" spc="-35" dirty="0">
                <a:latin typeface="Arial MT"/>
                <a:cs typeface="Arial MT"/>
              </a:rPr>
              <a:t>D</a:t>
            </a:r>
            <a:r>
              <a:rPr sz="500" spc="-25" dirty="0">
                <a:latin typeface="Arial MT"/>
                <a:cs typeface="Arial MT"/>
              </a:rPr>
              <a:t>a</a:t>
            </a:r>
            <a:r>
              <a:rPr sz="500" spc="-20" dirty="0">
                <a:latin typeface="Arial MT"/>
                <a:cs typeface="Arial MT"/>
              </a:rPr>
              <a:t>ta: </a:t>
            </a:r>
            <a:r>
              <a:rPr sz="500" spc="-30" dirty="0">
                <a:latin typeface="Arial MT"/>
                <a:cs typeface="Arial MT"/>
              </a:rPr>
              <a:t>B</a:t>
            </a:r>
            <a:r>
              <a:rPr sz="500" spc="-25" dirty="0">
                <a:latin typeface="Arial MT"/>
                <a:cs typeface="Arial MT"/>
              </a:rPr>
              <a:t>oo</a:t>
            </a:r>
            <a:r>
              <a:rPr sz="500" spc="-35" dirty="0">
                <a:latin typeface="Arial MT"/>
                <a:cs typeface="Arial MT"/>
              </a:rPr>
              <a:t>k</a:t>
            </a:r>
            <a:r>
              <a:rPr sz="500" spc="-20" dirty="0">
                <a:latin typeface="Arial MT"/>
                <a:cs typeface="Arial MT"/>
              </a:rPr>
              <a:t>1_E  </a:t>
            </a:r>
            <a:r>
              <a:rPr sz="500" spc="-45" dirty="0">
                <a:latin typeface="Arial MT"/>
                <a:cs typeface="Arial MT"/>
              </a:rPr>
              <a:t>M</a:t>
            </a:r>
            <a:r>
              <a:rPr sz="500" spc="-25" dirty="0">
                <a:latin typeface="Arial MT"/>
                <a:cs typeface="Arial MT"/>
              </a:rPr>
              <a:t>ode</a:t>
            </a:r>
            <a:r>
              <a:rPr sz="500" spc="-15" dirty="0">
                <a:latin typeface="Arial MT"/>
                <a:cs typeface="Arial MT"/>
              </a:rPr>
              <a:t>l: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spc="-35" dirty="0">
                <a:latin typeface="Arial MT"/>
                <a:cs typeface="Arial MT"/>
              </a:rPr>
              <a:t>u</a:t>
            </a:r>
            <a:r>
              <a:rPr sz="500" spc="-25" dirty="0">
                <a:latin typeface="Arial MT"/>
                <a:cs typeface="Arial MT"/>
              </a:rPr>
              <a:t>se</a:t>
            </a:r>
            <a:r>
              <a:rPr sz="500" spc="-20" dirty="0">
                <a:latin typeface="Arial MT"/>
                <a:cs typeface="Arial MT"/>
              </a:rPr>
              <a:t>r</a:t>
            </a:r>
            <a:r>
              <a:rPr sz="500" spc="-25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  <a:p>
            <a:pPr marL="86995" marR="240029">
              <a:lnSpc>
                <a:spcPct val="112100"/>
              </a:lnSpc>
            </a:pPr>
            <a:r>
              <a:rPr sz="500" spc="-30" dirty="0">
                <a:latin typeface="Arial MT"/>
                <a:cs typeface="Arial MT"/>
              </a:rPr>
              <a:t>E</a:t>
            </a:r>
            <a:r>
              <a:rPr sz="500" spc="-35" dirty="0">
                <a:latin typeface="Arial MT"/>
                <a:cs typeface="Arial MT"/>
              </a:rPr>
              <a:t>qu</a:t>
            </a:r>
            <a:r>
              <a:rPr sz="500" spc="-25" dirty="0">
                <a:latin typeface="Arial MT"/>
                <a:cs typeface="Arial MT"/>
              </a:rPr>
              <a:t>a</a:t>
            </a:r>
            <a:r>
              <a:rPr sz="500" spc="-20" dirty="0">
                <a:latin typeface="Arial MT"/>
                <a:cs typeface="Arial MT"/>
              </a:rPr>
              <a:t>t</a:t>
            </a:r>
            <a:r>
              <a:rPr sz="500" spc="-15" dirty="0">
                <a:latin typeface="Arial MT"/>
                <a:cs typeface="Arial MT"/>
              </a:rPr>
              <a:t>i</a:t>
            </a:r>
            <a:r>
              <a:rPr sz="500" spc="-25" dirty="0">
                <a:latin typeface="Arial MT"/>
                <a:cs typeface="Arial MT"/>
              </a:rPr>
              <a:t>o</a:t>
            </a:r>
            <a:r>
              <a:rPr sz="500" spc="-35" dirty="0">
                <a:latin typeface="Arial MT"/>
                <a:cs typeface="Arial MT"/>
              </a:rPr>
              <a:t>n</a:t>
            </a:r>
            <a:r>
              <a:rPr sz="500" spc="-15" dirty="0">
                <a:latin typeface="Arial MT"/>
                <a:cs typeface="Arial MT"/>
              </a:rPr>
              <a:t>: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spc="-35" dirty="0">
                <a:latin typeface="Arial MT"/>
                <a:cs typeface="Arial MT"/>
              </a:rPr>
              <a:t>p</a:t>
            </a:r>
            <a:r>
              <a:rPr sz="500" spc="-25" dirty="0">
                <a:latin typeface="Arial MT"/>
                <a:cs typeface="Arial MT"/>
              </a:rPr>
              <a:t>1*</a:t>
            </a:r>
            <a:r>
              <a:rPr sz="500" spc="-20" dirty="0">
                <a:latin typeface="Arial MT"/>
                <a:cs typeface="Arial MT"/>
              </a:rPr>
              <a:t>(</a:t>
            </a:r>
            <a:r>
              <a:rPr sz="500" spc="-25" dirty="0">
                <a:latin typeface="Arial MT"/>
                <a:cs typeface="Arial MT"/>
              </a:rPr>
              <a:t>cos</a:t>
            </a:r>
            <a:r>
              <a:rPr sz="500" spc="-20" dirty="0">
                <a:latin typeface="Arial MT"/>
                <a:cs typeface="Arial MT"/>
              </a:rPr>
              <a:t>(</a:t>
            </a:r>
            <a:r>
              <a:rPr sz="500" spc="-25" dirty="0">
                <a:latin typeface="Arial MT"/>
                <a:cs typeface="Arial MT"/>
              </a:rPr>
              <a:t>2*x))+</a:t>
            </a:r>
            <a:r>
              <a:rPr sz="500" spc="-30" dirty="0">
                <a:latin typeface="Arial MT"/>
                <a:cs typeface="Arial MT"/>
              </a:rPr>
              <a:t>P</a:t>
            </a:r>
            <a:r>
              <a:rPr sz="500" spc="-20" dirty="0">
                <a:latin typeface="Arial MT"/>
                <a:cs typeface="Arial MT"/>
              </a:rPr>
              <a:t>2  </a:t>
            </a:r>
            <a:r>
              <a:rPr sz="500" spc="-25" dirty="0">
                <a:latin typeface="Arial MT"/>
                <a:cs typeface="Arial MT"/>
              </a:rPr>
              <a:t>Weighting:</a:t>
            </a:r>
            <a:endParaRPr sz="500">
              <a:latin typeface="Arial MT"/>
              <a:cs typeface="Arial MT"/>
            </a:endParaRPr>
          </a:p>
          <a:p>
            <a:pPr marL="86995">
              <a:lnSpc>
                <a:spcPct val="100000"/>
              </a:lnSpc>
              <a:spcBef>
                <a:spcPts val="75"/>
              </a:spcBef>
              <a:tabLst>
                <a:tab pos="292735" algn="l"/>
              </a:tabLst>
            </a:pPr>
            <a:r>
              <a:rPr sz="500" spc="-25" dirty="0">
                <a:latin typeface="Arial MT"/>
                <a:cs typeface="Arial MT"/>
              </a:rPr>
              <a:t>y	</a:t>
            </a:r>
            <a:r>
              <a:rPr sz="500" spc="-30" dirty="0">
                <a:latin typeface="Arial MT"/>
                <a:cs typeface="Arial MT"/>
              </a:rPr>
              <a:t>No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spc="-40" dirty="0">
                <a:latin typeface="Arial MT"/>
                <a:cs typeface="Arial MT"/>
              </a:rPr>
              <a:t>w</a:t>
            </a:r>
            <a:r>
              <a:rPr sz="500" spc="-25" dirty="0">
                <a:latin typeface="Arial MT"/>
                <a:cs typeface="Arial MT"/>
              </a:rPr>
              <a:t>e</a:t>
            </a:r>
            <a:r>
              <a:rPr sz="500" spc="-15" dirty="0">
                <a:latin typeface="Arial MT"/>
                <a:cs typeface="Arial MT"/>
              </a:rPr>
              <a:t>i</a:t>
            </a:r>
            <a:r>
              <a:rPr sz="500" spc="-35" dirty="0">
                <a:latin typeface="Arial MT"/>
                <a:cs typeface="Arial MT"/>
              </a:rPr>
              <a:t>gh</a:t>
            </a:r>
            <a:r>
              <a:rPr sz="500" spc="-20" dirty="0">
                <a:latin typeface="Arial MT"/>
                <a:cs typeface="Arial MT"/>
              </a:rPr>
              <a:t>t</a:t>
            </a:r>
            <a:r>
              <a:rPr sz="500" spc="-15" dirty="0">
                <a:latin typeface="Arial MT"/>
                <a:cs typeface="Arial MT"/>
              </a:rPr>
              <a:t>i</a:t>
            </a:r>
            <a:r>
              <a:rPr sz="500" spc="-35" dirty="0">
                <a:latin typeface="Arial MT"/>
                <a:cs typeface="Arial MT"/>
              </a:rPr>
              <a:t>n</a:t>
            </a:r>
            <a:r>
              <a:rPr sz="500" spc="-25" dirty="0">
                <a:latin typeface="Arial MT"/>
                <a:cs typeface="Arial MT"/>
              </a:rPr>
              <a:t>g</a:t>
            </a:r>
            <a:endParaRPr sz="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Arial MT"/>
              <a:cs typeface="Arial MT"/>
            </a:endParaRPr>
          </a:p>
          <a:p>
            <a:pPr marL="86995">
              <a:lnSpc>
                <a:spcPct val="100000"/>
              </a:lnSpc>
              <a:tabLst>
                <a:tab pos="498475" algn="l"/>
              </a:tabLst>
            </a:pPr>
            <a:r>
              <a:rPr sz="500" spc="-35" dirty="0">
                <a:latin typeface="Arial MT"/>
                <a:cs typeface="Arial MT"/>
              </a:rPr>
              <a:t>Ch</a:t>
            </a:r>
            <a:r>
              <a:rPr sz="500" spc="-15" dirty="0">
                <a:latin typeface="Arial MT"/>
                <a:cs typeface="Arial MT"/>
              </a:rPr>
              <a:t>i</a:t>
            </a:r>
            <a:r>
              <a:rPr sz="500" spc="-25" dirty="0">
                <a:latin typeface="Arial MT"/>
                <a:cs typeface="Arial MT"/>
              </a:rPr>
              <a:t>^2</a:t>
            </a:r>
            <a:r>
              <a:rPr sz="500" spc="-20" dirty="0">
                <a:latin typeface="Arial MT"/>
                <a:cs typeface="Arial MT"/>
              </a:rPr>
              <a:t>/</a:t>
            </a:r>
            <a:r>
              <a:rPr sz="500" spc="-35" dirty="0">
                <a:latin typeface="Arial MT"/>
                <a:cs typeface="Arial MT"/>
              </a:rPr>
              <a:t>D</a:t>
            </a:r>
            <a:r>
              <a:rPr sz="500" spc="-25" dirty="0">
                <a:latin typeface="Arial MT"/>
                <a:cs typeface="Arial MT"/>
              </a:rPr>
              <a:t>oF</a:t>
            </a:r>
            <a:r>
              <a:rPr sz="500" dirty="0">
                <a:latin typeface="Arial MT"/>
                <a:cs typeface="Arial MT"/>
              </a:rPr>
              <a:t>	</a:t>
            </a:r>
            <a:r>
              <a:rPr sz="500" spc="-25" dirty="0">
                <a:latin typeface="Arial MT"/>
                <a:cs typeface="Arial MT"/>
              </a:rPr>
              <a:t>=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spc="-25" dirty="0">
                <a:latin typeface="Arial MT"/>
                <a:cs typeface="Arial MT"/>
              </a:rPr>
              <a:t>0</a:t>
            </a:r>
            <a:r>
              <a:rPr sz="500" spc="-20" dirty="0">
                <a:latin typeface="Arial MT"/>
                <a:cs typeface="Arial MT"/>
              </a:rPr>
              <a:t>.</a:t>
            </a:r>
            <a:r>
              <a:rPr sz="500" spc="-25" dirty="0">
                <a:latin typeface="Arial MT"/>
                <a:cs typeface="Arial MT"/>
              </a:rPr>
              <a:t>00067</a:t>
            </a:r>
            <a:endParaRPr sz="500">
              <a:latin typeface="Arial MT"/>
              <a:cs typeface="Arial MT"/>
            </a:endParaRPr>
          </a:p>
          <a:p>
            <a:pPr marL="86995">
              <a:lnSpc>
                <a:spcPct val="100000"/>
              </a:lnSpc>
              <a:spcBef>
                <a:spcPts val="70"/>
              </a:spcBef>
            </a:pPr>
            <a:r>
              <a:rPr sz="500" spc="-30" dirty="0">
                <a:latin typeface="Arial MT"/>
                <a:cs typeface="Arial MT"/>
              </a:rPr>
              <a:t>R^2</a:t>
            </a:r>
            <a:r>
              <a:rPr sz="500" spc="135" dirty="0">
                <a:latin typeface="Arial MT"/>
                <a:cs typeface="Arial MT"/>
              </a:rPr>
              <a:t>   </a:t>
            </a:r>
            <a:r>
              <a:rPr sz="500" spc="-25" dirty="0">
                <a:latin typeface="Arial MT"/>
                <a:cs typeface="Arial MT"/>
              </a:rPr>
              <a:t>=</a:t>
            </a:r>
            <a:r>
              <a:rPr sz="500" spc="55" dirty="0">
                <a:latin typeface="Arial MT"/>
                <a:cs typeface="Arial MT"/>
              </a:rPr>
              <a:t> </a:t>
            </a:r>
            <a:r>
              <a:rPr sz="500" spc="-25" dirty="0">
                <a:latin typeface="Arial MT"/>
                <a:cs typeface="Arial MT"/>
              </a:rPr>
              <a:t>0.9949</a:t>
            </a:r>
            <a:endParaRPr sz="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650">
              <a:latin typeface="Arial MT"/>
              <a:cs typeface="Arial MT"/>
            </a:endParaRPr>
          </a:p>
          <a:p>
            <a:pPr marL="86995">
              <a:lnSpc>
                <a:spcPct val="100000"/>
              </a:lnSpc>
              <a:tabLst>
                <a:tab pos="292735" algn="l"/>
                <a:tab pos="704215" algn="l"/>
              </a:tabLst>
            </a:pPr>
            <a:r>
              <a:rPr sz="500" spc="-30" dirty="0">
                <a:latin typeface="Arial MT"/>
                <a:cs typeface="Arial MT"/>
              </a:rPr>
              <a:t>P1	</a:t>
            </a:r>
            <a:r>
              <a:rPr sz="500" spc="-25" dirty="0">
                <a:latin typeface="Arial MT"/>
                <a:cs typeface="Arial MT"/>
              </a:rPr>
              <a:t>0.49525	±0.00599</a:t>
            </a:r>
            <a:endParaRPr sz="500">
              <a:latin typeface="Arial MT"/>
              <a:cs typeface="Arial MT"/>
            </a:endParaRPr>
          </a:p>
          <a:p>
            <a:pPr marL="86995">
              <a:lnSpc>
                <a:spcPct val="100000"/>
              </a:lnSpc>
              <a:spcBef>
                <a:spcPts val="70"/>
              </a:spcBef>
              <a:tabLst>
                <a:tab pos="292735" algn="l"/>
                <a:tab pos="704215" algn="l"/>
              </a:tabLst>
            </a:pPr>
            <a:r>
              <a:rPr sz="500" spc="-30" dirty="0">
                <a:latin typeface="Arial MT"/>
                <a:cs typeface="Arial MT"/>
              </a:rPr>
              <a:t>P2	</a:t>
            </a:r>
            <a:r>
              <a:rPr sz="500" spc="-25" dirty="0">
                <a:latin typeface="Arial MT"/>
                <a:cs typeface="Arial MT"/>
              </a:rPr>
              <a:t>0.50971	±0.00426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66630" y="4698450"/>
            <a:ext cx="480695" cy="3460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395"/>
              </a:spcBef>
              <a:tabLst>
                <a:tab pos="354330" algn="l"/>
              </a:tabLst>
            </a:pPr>
            <a:r>
              <a:rPr sz="700" spc="-45" dirty="0">
                <a:latin typeface="Arial MT"/>
                <a:cs typeface="Arial MT"/>
              </a:rPr>
              <a:t>1,0	1,5</a:t>
            </a: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850" spc="-65" dirty="0">
                <a:latin typeface="Arial MT"/>
                <a:cs typeface="Arial MT"/>
              </a:rPr>
              <a:t>ang</a:t>
            </a:r>
            <a:r>
              <a:rPr sz="850" spc="-25" dirty="0">
                <a:latin typeface="Arial MT"/>
                <a:cs typeface="Arial MT"/>
              </a:rPr>
              <a:t>l</a:t>
            </a:r>
            <a:r>
              <a:rPr sz="850" spc="-65" dirty="0">
                <a:latin typeface="Arial MT"/>
                <a:cs typeface="Arial MT"/>
              </a:rPr>
              <a:t>e</a:t>
            </a:r>
            <a:r>
              <a:rPr sz="850" spc="-35" dirty="0">
                <a:latin typeface="Arial MT"/>
                <a:cs typeface="Arial MT"/>
              </a:rPr>
              <a:t> </a:t>
            </a:r>
            <a:r>
              <a:rPr sz="850" spc="-50" dirty="0">
                <a:latin typeface="Arial MT"/>
                <a:cs typeface="Arial MT"/>
              </a:rPr>
              <a:t>(ra</a:t>
            </a:r>
            <a:r>
              <a:rPr sz="850" spc="-65" dirty="0">
                <a:latin typeface="Arial MT"/>
                <a:cs typeface="Arial MT"/>
              </a:rPr>
              <a:t>d</a:t>
            </a:r>
            <a:r>
              <a:rPr sz="850" spc="-40" dirty="0">
                <a:latin typeface="Arial MT"/>
                <a:cs typeface="Arial MT"/>
              </a:rPr>
              <a:t>)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37598" y="3272554"/>
            <a:ext cx="130810" cy="67881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00" spc="40" dirty="0">
                <a:latin typeface="Arial MT"/>
                <a:cs typeface="Arial MT"/>
              </a:rPr>
              <a:t>I</a:t>
            </a:r>
            <a:r>
              <a:rPr sz="700" spc="-30" dirty="0">
                <a:latin typeface="Arial MT"/>
                <a:cs typeface="Arial MT"/>
              </a:rPr>
              <a:t> </a:t>
            </a:r>
            <a:r>
              <a:rPr sz="700" spc="65" dirty="0">
                <a:latin typeface="Arial MT"/>
                <a:cs typeface="Arial MT"/>
              </a:rPr>
              <a:t>-Io/(Imax-I0)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53572" y="2200346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667" y="0"/>
                </a:moveTo>
                <a:lnTo>
                  <a:pt x="0" y="0"/>
                </a:lnTo>
                <a:lnTo>
                  <a:pt x="0" y="40100"/>
                </a:lnTo>
                <a:lnTo>
                  <a:pt x="34667" y="40100"/>
                </a:lnTo>
                <a:lnTo>
                  <a:pt x="34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51918" y="2149845"/>
            <a:ext cx="1410335" cy="140335"/>
          </a:xfrm>
          <a:prstGeom prst="rect">
            <a:avLst/>
          </a:prstGeom>
          <a:ln w="38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0190">
              <a:lnSpc>
                <a:spcPts val="1015"/>
              </a:lnSpc>
            </a:pPr>
            <a:r>
              <a:rPr sz="850" spc="-60" dirty="0">
                <a:latin typeface="Arial MT"/>
                <a:cs typeface="Arial MT"/>
              </a:rPr>
              <a:t>Curren</a:t>
            </a:r>
            <a:r>
              <a:rPr sz="850" spc="-35" dirty="0">
                <a:latin typeface="Arial MT"/>
                <a:cs typeface="Arial MT"/>
              </a:rPr>
              <a:t>t</a:t>
            </a:r>
            <a:r>
              <a:rPr sz="850" spc="-40" dirty="0">
                <a:latin typeface="Arial MT"/>
                <a:cs typeface="Arial MT"/>
              </a:rPr>
              <a:t> </a:t>
            </a:r>
            <a:r>
              <a:rPr sz="850" spc="-30" dirty="0">
                <a:latin typeface="Arial MT"/>
                <a:cs typeface="Arial MT"/>
              </a:rPr>
              <a:t>f</a:t>
            </a:r>
            <a:r>
              <a:rPr sz="850" spc="-25" dirty="0">
                <a:latin typeface="Arial MT"/>
                <a:cs typeface="Arial MT"/>
              </a:rPr>
              <a:t>i</a:t>
            </a:r>
            <a:r>
              <a:rPr sz="850" spc="-55" dirty="0">
                <a:latin typeface="Arial MT"/>
                <a:cs typeface="Arial MT"/>
              </a:rPr>
              <a:t>x</a:t>
            </a:r>
            <a:r>
              <a:rPr sz="850" spc="-65" dirty="0">
                <a:latin typeface="Arial MT"/>
                <a:cs typeface="Arial MT"/>
              </a:rPr>
              <a:t>ed</a:t>
            </a:r>
            <a:r>
              <a:rPr sz="850" spc="-35" dirty="0">
                <a:latin typeface="Arial MT"/>
                <a:cs typeface="Arial MT"/>
              </a:rPr>
              <a:t> </a:t>
            </a:r>
            <a:r>
              <a:rPr sz="850" spc="-65" dirty="0">
                <a:latin typeface="Arial MT"/>
                <a:cs typeface="Arial MT"/>
              </a:rPr>
              <a:t>no</a:t>
            </a:r>
            <a:r>
              <a:rPr sz="850" spc="-40" dirty="0">
                <a:latin typeface="Arial MT"/>
                <a:cs typeface="Arial MT"/>
              </a:rPr>
              <a:t>r</a:t>
            </a:r>
            <a:r>
              <a:rPr sz="850" spc="-90" dirty="0">
                <a:latin typeface="Arial MT"/>
                <a:cs typeface="Arial MT"/>
              </a:rPr>
              <a:t>m</a:t>
            </a:r>
            <a:r>
              <a:rPr sz="850" spc="-65" dirty="0">
                <a:latin typeface="Arial MT"/>
                <a:cs typeface="Arial MT"/>
              </a:rPr>
              <a:t>a</a:t>
            </a:r>
            <a:r>
              <a:rPr sz="850" spc="-25" dirty="0">
                <a:latin typeface="Arial MT"/>
                <a:cs typeface="Arial MT"/>
              </a:rPr>
              <a:t>li</a:t>
            </a:r>
            <a:r>
              <a:rPr sz="850" spc="-70" dirty="0">
                <a:latin typeface="Arial MT"/>
                <a:cs typeface="Arial MT"/>
              </a:rPr>
              <a:t>z</a:t>
            </a:r>
            <a:r>
              <a:rPr sz="850" spc="-65" dirty="0">
                <a:latin typeface="Arial MT"/>
                <a:cs typeface="Arial MT"/>
              </a:rPr>
              <a:t>ed</a:t>
            </a:r>
            <a:endParaRPr sz="850">
              <a:latin typeface="Arial MT"/>
              <a:cs typeface="Arial M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1267967"/>
            <a:ext cx="720852" cy="720851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073" y="90881"/>
            <a:ext cx="80664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Σχηματική απεικόνιση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των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ενεργειακών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επίπεδων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του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τρόπου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λειτουργίας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ενός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ενός </a:t>
            </a:r>
            <a:r>
              <a:rPr sz="2400" spc="-5" dirty="0">
                <a:latin typeface="Times New Roman"/>
                <a:cs typeface="Times New Roman"/>
              </a:rPr>
              <a:t>διόδου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ημιαγωγών.</a:t>
            </a:r>
            <a:endParaRPr sz="2400">
              <a:latin typeface="Times New Roman"/>
              <a:cs typeface="Times New Roman"/>
            </a:endParaRPr>
          </a:p>
          <a:p>
            <a:pPr marL="299085" marR="29210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Η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ανάστροφη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πληθυσμών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συμβαίνει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πάνω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 ένα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ορισμένο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φορτίο ρευματος.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868" y="1557527"/>
            <a:ext cx="3363595" cy="4895215"/>
            <a:chOff x="467868" y="1557527"/>
            <a:chExt cx="3363595" cy="4895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123" y="1557527"/>
              <a:ext cx="3220212" cy="3880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5439156"/>
              <a:ext cx="1014984" cy="10134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140708" y="1629155"/>
            <a:ext cx="4211320" cy="5229225"/>
            <a:chOff x="4140708" y="1629155"/>
            <a:chExt cx="4211320" cy="52292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0708" y="1629155"/>
              <a:ext cx="3889247" cy="16840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0708" y="3357372"/>
              <a:ext cx="4210812" cy="1610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480" y="4896611"/>
              <a:ext cx="2485644" cy="196138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20" y="598424"/>
            <a:ext cx="1534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Επίλογος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938776" y="3351657"/>
            <a:ext cx="3709670" cy="28613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i="1" dirty="0">
                <a:latin typeface="Times New Roman"/>
                <a:cs typeface="Times New Roman"/>
              </a:rPr>
              <a:t>When you can measure what 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your are speaking </a:t>
            </a:r>
            <a:r>
              <a:rPr sz="2000" i="1" spc="5" dirty="0">
                <a:latin typeface="Times New Roman"/>
                <a:cs typeface="Times New Roman"/>
              </a:rPr>
              <a:t>about, and 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express it in numbers, you know 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something</a:t>
            </a:r>
            <a:r>
              <a:rPr sz="2000" i="1" spc="5" dirty="0">
                <a:latin typeface="Times New Roman"/>
                <a:cs typeface="Times New Roman"/>
              </a:rPr>
              <a:t> about </a:t>
            </a:r>
            <a:r>
              <a:rPr sz="2000" i="1" spc="-5" dirty="0">
                <a:latin typeface="Times New Roman"/>
                <a:cs typeface="Times New Roman"/>
              </a:rPr>
              <a:t>it;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but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when 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you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cannot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measure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it,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when </a:t>
            </a:r>
            <a:r>
              <a:rPr sz="2000" i="1" dirty="0">
                <a:latin typeface="Times New Roman"/>
                <a:cs typeface="Times New Roman"/>
              </a:rPr>
              <a:t>you </a:t>
            </a:r>
            <a:r>
              <a:rPr sz="2000" i="1" spc="-48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cannot express it in numbers, 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your knowledge is of a meagre </a:t>
            </a:r>
            <a:r>
              <a:rPr sz="2000" i="1" spc="5" dirty="0">
                <a:latin typeface="Times New Roman"/>
                <a:cs typeface="Times New Roman"/>
              </a:rPr>
              <a:t> and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unsatisfactory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kind.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Lord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Kelvin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4611" y="260604"/>
            <a:ext cx="4086225" cy="6056630"/>
            <a:chOff x="324611" y="260604"/>
            <a:chExt cx="4086225" cy="6056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1196340"/>
              <a:ext cx="3726179" cy="5120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1" y="260604"/>
              <a:ext cx="934212" cy="9357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47028" y="640207"/>
            <a:ext cx="2527935" cy="11290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“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Experiment </a:t>
            </a:r>
            <a:r>
              <a:rPr sz="1800" spc="-5" dirty="0">
                <a:solidFill>
                  <a:srgbClr val="171717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the only </a:t>
            </a:r>
            <a:r>
              <a:rPr sz="1800" spc="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Times New Roman"/>
                <a:cs typeface="Times New Roman"/>
              </a:rPr>
              <a:t>means 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71717"/>
                </a:solidFill>
                <a:latin typeface="Times New Roman"/>
                <a:cs typeface="Times New Roman"/>
              </a:rPr>
              <a:t>knowledge 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at our </a:t>
            </a:r>
            <a:r>
              <a:rPr sz="1800" spc="-434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Times New Roman"/>
                <a:cs typeface="Times New Roman"/>
              </a:rPr>
              <a:t>disposal.</a:t>
            </a:r>
            <a:r>
              <a:rPr sz="1800" spc="-1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Everything</a:t>
            </a:r>
            <a:r>
              <a:rPr sz="1800" spc="-4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else</a:t>
            </a:r>
            <a:r>
              <a:rPr sz="1800" spc="-2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is </a:t>
            </a:r>
            <a:r>
              <a:rPr sz="1800" spc="-434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171717"/>
                </a:solidFill>
                <a:latin typeface="Times New Roman"/>
                <a:cs typeface="Times New Roman"/>
              </a:rPr>
              <a:t>poetry,</a:t>
            </a:r>
            <a:r>
              <a:rPr sz="1800" spc="-4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imagination.”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47028" y="2018157"/>
            <a:ext cx="148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1717"/>
                </a:solidFill>
                <a:latin typeface="Times New Roman"/>
                <a:cs typeface="Times New Roman"/>
              </a:rPr>
              <a:t>—</a:t>
            </a:r>
            <a:r>
              <a:rPr sz="1800" spc="-5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33"/>
                </a:solidFill>
                <a:latin typeface="Times New Roman"/>
                <a:cs typeface="Times New Roman"/>
              </a:rPr>
              <a:t>Max</a:t>
            </a:r>
            <a:r>
              <a:rPr sz="18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33"/>
                </a:solidFill>
                <a:latin typeface="Times New Roman"/>
                <a:cs typeface="Times New Roman"/>
              </a:rPr>
              <a:t>Planck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014" y="304241"/>
            <a:ext cx="7031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2.Κατά</a:t>
            </a:r>
            <a:r>
              <a:rPr dirty="0">
                <a:solidFill>
                  <a:srgbClr val="002060"/>
                </a:solidFill>
              </a:rPr>
              <a:t> τη</a:t>
            </a:r>
            <a:r>
              <a:rPr spc="-5" dirty="0">
                <a:solidFill>
                  <a:srgbClr val="002060"/>
                </a:solidFill>
              </a:rPr>
              <a:t> διάρκεια</a:t>
            </a:r>
            <a:r>
              <a:rPr dirty="0">
                <a:solidFill>
                  <a:srgbClr val="002060"/>
                </a:solidFill>
              </a:rPr>
              <a:t> του</a:t>
            </a:r>
            <a:r>
              <a:rPr spc="-2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πειράματος.</a:t>
            </a:r>
            <a:r>
              <a:rPr spc="1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Κίνδυνοι</a:t>
            </a:r>
            <a:r>
              <a:rPr spc="1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και</a:t>
            </a:r>
            <a:r>
              <a:rPr spc="-5" dirty="0">
                <a:solidFill>
                  <a:srgbClr val="002060"/>
                </a:solidFill>
              </a:rPr>
              <a:t> Μέτρα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6489" y="920622"/>
            <a:ext cx="589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6850" algn="l"/>
                <a:tab pos="448437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ασφάλειας	κατά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τη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διαδικ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σί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του	πειράματος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63370"/>
            <a:ext cx="2334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1.Ηλεκτρικό</a:t>
            </a:r>
            <a:r>
              <a:rPr sz="2000" i="1" spc="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ρεύμα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173351"/>
            <a:ext cx="30213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2.Χημικές</a:t>
            </a:r>
            <a:r>
              <a:rPr sz="20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ουσίες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Προσοχή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Στόμα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αναπνοή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Αναρρόφηση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poir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Yδράργυρος</a:t>
            </a:r>
            <a:endParaRPr sz="200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buChar char="•"/>
              <a:tabLst>
                <a:tab pos="419100" algn="l"/>
                <a:tab pos="419734" algn="l"/>
              </a:tabLst>
            </a:pPr>
            <a:r>
              <a:rPr sz="2000" dirty="0">
                <a:latin typeface="Times New Roman"/>
                <a:cs typeface="Times New Roman"/>
              </a:rPr>
              <a:t>Επαφή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χημικές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ουσίες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Καρκινογόνες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ουσίες</a:t>
            </a:r>
            <a:endParaRPr sz="200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buChar char="•"/>
              <a:tabLst>
                <a:tab pos="419100" algn="l"/>
                <a:tab pos="419734" algn="l"/>
              </a:tabLst>
            </a:pPr>
            <a:r>
              <a:rPr sz="2000" dirty="0">
                <a:latin typeface="Times New Roman"/>
                <a:cs typeface="Times New Roman"/>
              </a:rPr>
              <a:t>Εγκαύματα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916500"/>
            <a:ext cx="180911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.Ακτ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νοβολ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375" y="1547518"/>
            <a:ext cx="3582035" cy="330731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ΠΡΟΣΤΑΣΙΑ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Ποδιά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Γυαλιά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ασφαλείας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Απαγωγός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Καταιονιστης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ύδατος(ντους)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συστήματα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για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πλύσιμο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ματιών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latin typeface="Times New Roman"/>
                <a:cs typeface="Times New Roman"/>
              </a:rPr>
              <a:t>Φα</a:t>
            </a:r>
            <a:r>
              <a:rPr sz="2000" dirty="0" err="1" smtClean="0">
                <a:latin typeface="Times New Roman"/>
                <a:cs typeface="Times New Roman"/>
              </a:rPr>
              <a:t>ρμ</a:t>
            </a:r>
            <a:r>
              <a:rPr sz="2000" dirty="0" smtClean="0">
                <a:latin typeface="Times New Roman"/>
                <a:cs typeface="Times New Roman"/>
              </a:rPr>
              <a:t>ακείο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Φύλλα δεδομένων ασφαλείας υλικών (MSDS)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5482" y="6273495"/>
            <a:ext cx="21926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1400" spc="-660" dirty="0">
                <a:latin typeface="Arial MT"/>
                <a:cs typeface="Arial MT"/>
              </a:rPr>
              <a:t>Τ</a:t>
            </a:r>
            <a:r>
              <a:rPr sz="1400" spc="-600" dirty="0">
                <a:latin typeface="Arial MT"/>
                <a:cs typeface="Arial MT"/>
              </a:rPr>
              <a:t>μ</a:t>
            </a:r>
            <a:r>
              <a:rPr sz="1400" spc="-615" dirty="0">
                <a:latin typeface="Arial MT"/>
                <a:cs typeface="Arial MT"/>
              </a:rPr>
              <a:t>ή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60" dirty="0">
                <a:latin typeface="Arial MT"/>
                <a:cs typeface="Arial MT"/>
              </a:rPr>
              <a:t>Χη</a:t>
            </a:r>
            <a:r>
              <a:rPr sz="1400" spc="-57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35" dirty="0">
                <a:latin typeface="Arial MT"/>
                <a:cs typeface="Arial MT"/>
              </a:rPr>
              <a:t>Ε</a:t>
            </a:r>
            <a:r>
              <a:rPr sz="1400" spc="-530" dirty="0">
                <a:latin typeface="Arial MT"/>
                <a:cs typeface="Arial MT"/>
              </a:rPr>
              <a:t>ρ</a:t>
            </a:r>
            <a:r>
              <a:rPr sz="1400" spc="-700" dirty="0">
                <a:latin typeface="Arial MT"/>
                <a:cs typeface="Arial MT"/>
              </a:rPr>
              <a:t>γ</a:t>
            </a:r>
            <a:r>
              <a:rPr sz="1400" spc="-590" dirty="0">
                <a:latin typeface="Arial MT"/>
                <a:cs typeface="Arial MT"/>
              </a:rPr>
              <a:t>α</a:t>
            </a:r>
            <a:r>
              <a:rPr sz="1400" spc="-695" dirty="0">
                <a:latin typeface="Arial MT"/>
                <a:cs typeface="Arial MT"/>
              </a:rPr>
              <a:t>στ</a:t>
            </a:r>
            <a:r>
              <a:rPr sz="1400" spc="-620" dirty="0">
                <a:latin typeface="Arial MT"/>
                <a:cs typeface="Arial MT"/>
              </a:rPr>
              <a:t>ή</a:t>
            </a:r>
            <a:r>
              <a:rPr sz="1400" spc="-615" dirty="0">
                <a:latin typeface="Arial MT"/>
                <a:cs typeface="Arial MT"/>
              </a:rPr>
              <a:t>ρ</a:t>
            </a:r>
            <a:r>
              <a:rPr sz="1400" spc="-545" dirty="0">
                <a:latin typeface="Arial MT"/>
                <a:cs typeface="Arial MT"/>
              </a:rPr>
              <a:t>ια  </a:t>
            </a:r>
            <a:r>
              <a:rPr sz="1400" spc="-285" dirty="0">
                <a:latin typeface="Arial MT"/>
                <a:cs typeface="Arial MT"/>
              </a:rPr>
              <a:t>Φ</a:t>
            </a:r>
            <a:r>
              <a:rPr sz="1400" spc="-740" dirty="0">
                <a:latin typeface="Arial MT"/>
                <a:cs typeface="Arial MT"/>
              </a:rPr>
              <a:t>υσι</a:t>
            </a:r>
            <a:r>
              <a:rPr sz="1400" spc="-750" dirty="0">
                <a:latin typeface="Arial MT"/>
                <a:cs typeface="Arial MT"/>
              </a:rPr>
              <a:t>κ</a:t>
            </a:r>
            <a:r>
              <a:rPr sz="1400" spc="-660" dirty="0">
                <a:latin typeface="Arial MT"/>
                <a:cs typeface="Arial MT"/>
              </a:rPr>
              <a:t>ο</a:t>
            </a:r>
            <a:r>
              <a:rPr sz="1400" spc="-675" dirty="0">
                <a:latin typeface="Arial MT"/>
                <a:cs typeface="Arial MT"/>
              </a:rPr>
              <a:t>χ</a:t>
            </a:r>
            <a:r>
              <a:rPr sz="1400" spc="-615" dirty="0">
                <a:latin typeface="Arial MT"/>
                <a:cs typeface="Arial MT"/>
              </a:rPr>
              <a:t>η</a:t>
            </a:r>
            <a:r>
              <a:rPr sz="1400" spc="-620" dirty="0">
                <a:latin typeface="Arial MT"/>
                <a:cs typeface="Arial MT"/>
              </a:rPr>
              <a:t>μ</a:t>
            </a:r>
            <a:r>
              <a:rPr sz="1400" spc="-795" dirty="0">
                <a:latin typeface="Arial MT"/>
                <a:cs typeface="Arial MT"/>
              </a:rPr>
              <a:t>είας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10" dirty="0">
                <a:latin typeface="Arial MT"/>
                <a:cs typeface="Arial MT"/>
              </a:rPr>
              <a:t>Ι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[</a:t>
            </a:r>
            <a:r>
              <a:rPr sz="1400" spc="-425" dirty="0">
                <a:latin typeface="Arial MT"/>
                <a:cs typeface="Arial MT"/>
              </a:rPr>
              <a:t>Χ</a:t>
            </a:r>
            <a:r>
              <a:rPr sz="1400" spc="-434" dirty="0">
                <a:latin typeface="Arial MT"/>
                <a:cs typeface="Arial MT"/>
              </a:rPr>
              <a:t>Η</a:t>
            </a:r>
            <a:r>
              <a:rPr sz="1400" spc="-240" dirty="0">
                <a:latin typeface="Arial MT"/>
                <a:cs typeface="Arial MT"/>
              </a:rPr>
              <a:t>Μ</a:t>
            </a:r>
            <a:r>
              <a:rPr sz="1400" dirty="0">
                <a:latin typeface="Arial MT"/>
                <a:cs typeface="Arial MT"/>
              </a:rPr>
              <a:t>-3</a:t>
            </a:r>
            <a:r>
              <a:rPr sz="1400" spc="-110" dirty="0">
                <a:latin typeface="Arial MT"/>
                <a:cs typeface="Arial MT"/>
              </a:rPr>
              <a:t>1</a:t>
            </a:r>
            <a:r>
              <a:rPr sz="1400" spc="-5" dirty="0">
                <a:latin typeface="Arial MT"/>
                <a:cs typeface="Arial MT"/>
              </a:rPr>
              <a:t>1</a:t>
            </a:r>
            <a:r>
              <a:rPr sz="1400" dirty="0">
                <a:latin typeface="Arial MT"/>
                <a:cs typeface="Arial MT"/>
              </a:rPr>
              <a:t>]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5301996"/>
            <a:ext cx="1418844" cy="1418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1611274"/>
            <a:ext cx="6899275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15" dirty="0">
                <a:latin typeface="Times New Roman"/>
                <a:cs typeface="Times New Roman"/>
              </a:rPr>
              <a:t>Στην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επικεφαλίδα</a:t>
            </a:r>
            <a:r>
              <a:rPr sz="1600" b="1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αναφέρεται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όνομα</a:t>
            </a:r>
            <a:r>
              <a:rPr sz="1600" i="1" spc="10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του</a:t>
            </a:r>
            <a:r>
              <a:rPr sz="1600" i="1" spc="10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κατόχου</a:t>
            </a:r>
            <a:r>
              <a:rPr sz="1600" spc="-15" dirty="0">
                <a:latin typeface="Times New Roman"/>
                <a:cs typeface="Times New Roman"/>
              </a:rPr>
              <a:t>,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τα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ονόματα</a:t>
            </a:r>
            <a:r>
              <a:rPr sz="1600" i="1" spc="11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των</a:t>
            </a:r>
            <a:r>
              <a:rPr sz="1600" i="1" spc="9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συνεργατών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θέμα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της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άσκησης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ημερομηνία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εκτέλεσης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πειράματος.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600" spc="-15" dirty="0">
                <a:latin typeface="Times New Roman"/>
                <a:cs typeface="Times New Roman"/>
              </a:rPr>
              <a:t>Στην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εισαγωγή</a:t>
            </a:r>
            <a:r>
              <a:rPr sz="1600" b="1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πειράματος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πρέπει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περιέχονται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κάποιες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βασικές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εξισώσεις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χρησιμεύουν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για </a:t>
            </a:r>
            <a:r>
              <a:rPr sz="1600" spc="-10" dirty="0">
                <a:latin typeface="Times New Roman"/>
                <a:cs typeface="Times New Roman"/>
              </a:rPr>
              <a:t>την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ταξινόμηση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των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αποτελεσμάτων.</a:t>
            </a:r>
            <a:endParaRPr sz="1600" dirty="0">
              <a:latin typeface="Times New Roman"/>
              <a:cs typeface="Times New Roman"/>
            </a:endParaRPr>
          </a:p>
          <a:p>
            <a:pPr marL="12700" marR="8255">
              <a:lnSpc>
                <a:spcPct val="150000"/>
              </a:lnSpc>
              <a:tabLst>
                <a:tab pos="533400" algn="l"/>
                <a:tab pos="1387475" algn="l"/>
                <a:tab pos="2048510" algn="l"/>
                <a:tab pos="2374900" algn="l"/>
                <a:tab pos="3146425" algn="l"/>
                <a:tab pos="3543935" algn="l"/>
                <a:tab pos="4307840" algn="l"/>
                <a:tab pos="5302885" algn="l"/>
                <a:tab pos="5699125" algn="l"/>
              </a:tabLst>
            </a:pPr>
            <a:r>
              <a:rPr sz="1600" spc="-35" dirty="0">
                <a:latin typeface="Times New Roman"/>
                <a:cs typeface="Times New Roman"/>
              </a:rPr>
              <a:t>Σ</a:t>
            </a:r>
            <a:r>
              <a:rPr sz="1600" spc="-15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ην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σ</a:t>
            </a:r>
            <a:r>
              <a:rPr sz="1600" spc="-5" dirty="0">
                <a:latin typeface="Times New Roman"/>
                <a:cs typeface="Times New Roman"/>
              </a:rPr>
              <a:t>υ</a:t>
            </a:r>
            <a:r>
              <a:rPr sz="1600" dirty="0">
                <a:latin typeface="Times New Roman"/>
                <a:cs typeface="Times New Roman"/>
              </a:rPr>
              <a:t>ν</a:t>
            </a:r>
            <a:r>
              <a:rPr sz="1600" spc="-5" dirty="0">
                <a:latin typeface="Times New Roman"/>
                <a:cs typeface="Times New Roman"/>
              </a:rPr>
              <a:t>έχεια</a:t>
            </a:r>
            <a:r>
              <a:rPr sz="1600" dirty="0">
                <a:latin typeface="Times New Roman"/>
                <a:cs typeface="Times New Roman"/>
              </a:rPr>
              <a:t>	π</a:t>
            </a:r>
            <a:r>
              <a:rPr sz="1600" spc="-5" dirty="0">
                <a:latin typeface="Times New Roman"/>
                <a:cs typeface="Times New Roman"/>
              </a:rPr>
              <a:t>ρ</a:t>
            </a:r>
            <a:r>
              <a:rPr sz="1600" dirty="0">
                <a:latin typeface="Times New Roman"/>
                <a:cs typeface="Times New Roman"/>
              </a:rPr>
              <a:t>έ</a:t>
            </a:r>
            <a:r>
              <a:rPr sz="1600" spc="-5" dirty="0">
                <a:latin typeface="Times New Roman"/>
                <a:cs typeface="Times New Roman"/>
              </a:rPr>
              <a:t>πει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ν</a:t>
            </a:r>
            <a:r>
              <a:rPr sz="1600" spc="-5" dirty="0">
                <a:latin typeface="Times New Roman"/>
                <a:cs typeface="Times New Roman"/>
              </a:rPr>
              <a:t>α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υπ</a:t>
            </a:r>
            <a:r>
              <a:rPr sz="1600" spc="5" dirty="0">
                <a:latin typeface="Times New Roman"/>
                <a:cs typeface="Times New Roman"/>
              </a:rPr>
              <a:t>ά</a:t>
            </a:r>
            <a:r>
              <a:rPr sz="1600" spc="-5" dirty="0">
                <a:latin typeface="Times New Roman"/>
                <a:cs typeface="Times New Roman"/>
              </a:rPr>
              <a:t>ρ</a:t>
            </a:r>
            <a:r>
              <a:rPr sz="1600" spc="-10" dirty="0">
                <a:latin typeface="Times New Roman"/>
                <a:cs typeface="Times New Roman"/>
              </a:rPr>
              <a:t>χ</a:t>
            </a:r>
            <a:r>
              <a:rPr sz="1600" spc="-5" dirty="0">
                <a:latin typeface="Times New Roman"/>
                <a:cs typeface="Times New Roman"/>
              </a:rPr>
              <a:t>ει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μι</a:t>
            </a:r>
            <a:r>
              <a:rPr sz="1600" spc="-5" dirty="0">
                <a:latin typeface="Times New Roman"/>
                <a:cs typeface="Times New Roman"/>
              </a:rPr>
              <a:t>α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5" dirty="0">
                <a:latin typeface="Times New Roman"/>
                <a:cs typeface="Times New Roman"/>
              </a:rPr>
              <a:t>ε</a:t>
            </a:r>
            <a:r>
              <a:rPr sz="1600" spc="-5" dirty="0">
                <a:latin typeface="Times New Roman"/>
                <a:cs typeface="Times New Roman"/>
              </a:rPr>
              <a:t>κ</a:t>
            </a:r>
            <a:r>
              <a:rPr sz="1600" spc="-15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ενής</a:t>
            </a:r>
            <a:r>
              <a:rPr sz="1600" dirty="0">
                <a:latin typeface="Times New Roman"/>
                <a:cs typeface="Times New Roman"/>
              </a:rPr>
              <a:t>	π</a:t>
            </a:r>
            <a:r>
              <a:rPr sz="1600" spc="5" dirty="0">
                <a:latin typeface="Times New Roman"/>
                <a:cs typeface="Times New Roman"/>
              </a:rPr>
              <a:t>ε</a:t>
            </a:r>
            <a:r>
              <a:rPr sz="1600" spc="-5" dirty="0">
                <a:latin typeface="Times New Roman"/>
                <a:cs typeface="Times New Roman"/>
              </a:rPr>
              <a:t>ριγραφή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ης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ρ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μα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ικ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ής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διαδικασίας</a:t>
            </a:r>
            <a:r>
              <a:rPr sz="1600" spc="-1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5" dirty="0">
                <a:latin typeface="Times New Roman"/>
                <a:cs typeface="Times New Roman"/>
              </a:rPr>
              <a:t>Στον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τομέα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των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αποτελεσμάτων</a:t>
            </a:r>
            <a:r>
              <a:rPr sz="1600" b="1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περιέχονται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οι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τα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πειραματικά</a:t>
            </a:r>
            <a:r>
              <a:rPr sz="1600" i="1" spc="2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αποτελέσματα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οι</a:t>
            </a:r>
            <a:endParaRPr sz="1600" dirty="0">
              <a:latin typeface="Times New Roman"/>
              <a:cs typeface="Times New Roman"/>
            </a:endParaRPr>
          </a:p>
          <a:p>
            <a:pPr marL="12700" marR="5715">
              <a:lnSpc>
                <a:spcPct val="150000"/>
              </a:lnSpc>
              <a:spcBef>
                <a:spcPts val="5"/>
              </a:spcBef>
              <a:tabLst>
                <a:tab pos="798830" algn="l"/>
                <a:tab pos="1343025" algn="l"/>
                <a:tab pos="1629410" algn="l"/>
                <a:tab pos="2823210" algn="l"/>
                <a:tab pos="3367404" algn="l"/>
                <a:tab pos="4016375" algn="l"/>
                <a:tab pos="4408170" algn="l"/>
                <a:tab pos="4644390" algn="l"/>
                <a:tab pos="5817870" algn="l"/>
                <a:tab pos="6209665" algn="l"/>
                <a:tab pos="644588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μ</a:t>
            </a:r>
            <a:r>
              <a:rPr sz="1600" i="1" dirty="0">
                <a:latin typeface="Times New Roman"/>
                <a:cs typeface="Times New Roman"/>
              </a:rPr>
              <a:t>ο</a:t>
            </a:r>
            <a:r>
              <a:rPr sz="1600" i="1" spc="-5" dirty="0">
                <a:latin typeface="Times New Roman"/>
                <a:cs typeface="Times New Roman"/>
              </a:rPr>
              <a:t>νάδες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ο</a:t>
            </a:r>
            <a:r>
              <a:rPr sz="1600" spc="-10" dirty="0">
                <a:latin typeface="Times New Roman"/>
                <a:cs typeface="Times New Roman"/>
              </a:rPr>
              <a:t>υ</a:t>
            </a:r>
            <a:r>
              <a:rPr sz="1600" spc="-5" dirty="0">
                <a:latin typeface="Times New Roman"/>
                <a:cs typeface="Times New Roman"/>
              </a:rPr>
              <a:t>ς,</a:t>
            </a:r>
            <a:r>
              <a:rPr sz="1600" dirty="0">
                <a:latin typeface="Times New Roman"/>
                <a:cs typeface="Times New Roman"/>
              </a:rPr>
              <a:t>	ο</a:t>
            </a:r>
            <a:r>
              <a:rPr sz="1600" spc="-5" dirty="0">
                <a:latin typeface="Times New Roman"/>
                <a:cs typeface="Times New Roman"/>
              </a:rPr>
              <a:t>ι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spc="-5" dirty="0">
                <a:latin typeface="Times New Roman"/>
                <a:cs typeface="Times New Roman"/>
              </a:rPr>
              <a:t>αβ</a:t>
            </a:r>
            <a:r>
              <a:rPr sz="1600" i="1" spc="-10" dirty="0">
                <a:latin typeface="Times New Roman"/>
                <a:cs typeface="Times New Roman"/>
              </a:rPr>
              <a:t>εβ</a:t>
            </a:r>
            <a:r>
              <a:rPr sz="1600" i="1" dirty="0">
                <a:latin typeface="Times New Roman"/>
                <a:cs typeface="Times New Roman"/>
              </a:rPr>
              <a:t>α</a:t>
            </a:r>
            <a:r>
              <a:rPr sz="1600" i="1" spc="-5" dirty="0">
                <a:latin typeface="Times New Roman"/>
                <a:cs typeface="Times New Roman"/>
              </a:rPr>
              <a:t>ι</a:t>
            </a:r>
            <a:r>
              <a:rPr sz="1600" i="1" dirty="0">
                <a:latin typeface="Times New Roman"/>
                <a:cs typeface="Times New Roman"/>
              </a:rPr>
              <a:t>ό</a:t>
            </a:r>
            <a:r>
              <a:rPr sz="1600" i="1" spc="-5" dirty="0">
                <a:latin typeface="Times New Roman"/>
                <a:cs typeface="Times New Roman"/>
              </a:rPr>
              <a:t>τητες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ο</a:t>
            </a:r>
            <a:r>
              <a:rPr sz="1600" spc="-10" dirty="0">
                <a:latin typeface="Times New Roman"/>
                <a:cs typeface="Times New Roman"/>
              </a:rPr>
              <a:t>υ</a:t>
            </a:r>
            <a:r>
              <a:rPr sz="1600" spc="-5" dirty="0">
                <a:latin typeface="Times New Roman"/>
                <a:cs typeface="Times New Roman"/>
              </a:rPr>
              <a:t>ς,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κ</a:t>
            </a:r>
            <a:r>
              <a:rPr sz="1600" spc="-5" dirty="0">
                <a:latin typeface="Times New Roman"/>
                <a:cs typeface="Times New Roman"/>
              </a:rPr>
              <a:t>α</a:t>
            </a:r>
            <a:r>
              <a:rPr sz="1600" dirty="0">
                <a:latin typeface="Times New Roman"/>
                <a:cs typeface="Times New Roman"/>
              </a:rPr>
              <a:t>θ</a:t>
            </a:r>
            <a:r>
              <a:rPr sz="1600" spc="-5" dirty="0">
                <a:latin typeface="Times New Roman"/>
                <a:cs typeface="Times New Roman"/>
              </a:rPr>
              <a:t>ώς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 smtClean="0">
                <a:latin typeface="Times New Roman"/>
                <a:cs typeface="Times New Roman"/>
              </a:rPr>
              <a:t>κ</a:t>
            </a:r>
            <a:r>
              <a:rPr sz="1600" spc="-5" dirty="0" smtClean="0">
                <a:latin typeface="Times New Roman"/>
                <a:cs typeface="Times New Roman"/>
              </a:rPr>
              <a:t>αι</a:t>
            </a:r>
            <a:r>
              <a:rPr lang="el-GR" sz="1600" spc="-5" dirty="0" smtClean="0">
                <a:latin typeface="Times New Roman"/>
                <a:cs typeface="Times New Roman"/>
              </a:rPr>
              <a:t> οι εργαστηριακές συνθήκες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η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spc="-10" dirty="0">
                <a:latin typeface="Times New Roman"/>
                <a:cs typeface="Times New Roman"/>
              </a:rPr>
              <a:t>θ</a:t>
            </a:r>
            <a:r>
              <a:rPr sz="1600" i="1" spc="-15" dirty="0">
                <a:latin typeface="Times New Roman"/>
                <a:cs typeface="Times New Roman"/>
              </a:rPr>
              <a:t>ε</a:t>
            </a:r>
            <a:r>
              <a:rPr sz="1600" i="1" spc="-5" dirty="0">
                <a:latin typeface="Times New Roman"/>
                <a:cs typeface="Times New Roman"/>
              </a:rPr>
              <a:t>ρμ</a:t>
            </a:r>
            <a:r>
              <a:rPr sz="1600" i="1" dirty="0">
                <a:latin typeface="Times New Roman"/>
                <a:cs typeface="Times New Roman"/>
              </a:rPr>
              <a:t>ο</a:t>
            </a:r>
            <a:r>
              <a:rPr sz="1600" i="1" spc="-5" dirty="0">
                <a:latin typeface="Times New Roman"/>
                <a:cs typeface="Times New Roman"/>
              </a:rPr>
              <a:t>κρ</a:t>
            </a:r>
            <a:r>
              <a:rPr sz="1600" i="1" spc="-15" dirty="0">
                <a:latin typeface="Times New Roman"/>
                <a:cs typeface="Times New Roman"/>
              </a:rPr>
              <a:t>α</a:t>
            </a:r>
            <a:r>
              <a:rPr sz="1600" i="1" spc="-5" dirty="0">
                <a:latin typeface="Times New Roman"/>
                <a:cs typeface="Times New Roman"/>
              </a:rPr>
              <a:t>σία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κ</a:t>
            </a:r>
            <a:r>
              <a:rPr sz="1600" spc="-5" dirty="0">
                <a:latin typeface="Times New Roman"/>
                <a:cs typeface="Times New Roman"/>
              </a:rPr>
              <a:t>αι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η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spc="-5" dirty="0">
                <a:latin typeface="Times New Roman"/>
                <a:cs typeface="Times New Roman"/>
              </a:rPr>
              <a:t>πίεση  δωματίου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614045" algn="l"/>
                <a:tab pos="1989455" algn="l"/>
                <a:tab pos="3626485" algn="l"/>
                <a:tab pos="4057650" algn="l"/>
                <a:tab pos="4705350" algn="l"/>
                <a:tab pos="6604634" algn="l"/>
              </a:tabLst>
            </a:pPr>
            <a:r>
              <a:rPr sz="1600" spc="-120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έλος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κ</a:t>
            </a:r>
            <a:r>
              <a:rPr sz="1600" spc="-5" dirty="0">
                <a:latin typeface="Times New Roman"/>
                <a:cs typeface="Times New Roman"/>
              </a:rPr>
              <a:t>ατα</a:t>
            </a:r>
            <a:r>
              <a:rPr sz="1600" spc="5" dirty="0">
                <a:latin typeface="Times New Roman"/>
                <a:cs typeface="Times New Roman"/>
              </a:rPr>
              <a:t>γ</a:t>
            </a:r>
            <a:r>
              <a:rPr sz="1600" spc="-5" dirty="0">
                <a:latin typeface="Times New Roman"/>
                <a:cs typeface="Times New Roman"/>
              </a:rPr>
              <a:t>ράφ</a:t>
            </a:r>
            <a:r>
              <a:rPr sz="1600" spc="10" dirty="0">
                <a:latin typeface="Times New Roman"/>
                <a:cs typeface="Times New Roman"/>
              </a:rPr>
              <a:t>ο</a:t>
            </a:r>
            <a:r>
              <a:rPr sz="1600" spc="-10" dirty="0">
                <a:latin typeface="Times New Roman"/>
                <a:cs typeface="Times New Roman"/>
              </a:rPr>
              <a:t>ν</a:t>
            </a:r>
            <a:r>
              <a:rPr sz="1600" spc="-15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αι</a:t>
            </a:r>
            <a:r>
              <a:rPr sz="1600" dirty="0">
                <a:latin typeface="Times New Roman"/>
                <a:cs typeface="Times New Roman"/>
              </a:rPr>
              <a:t>	ο</a:t>
            </a:r>
            <a:r>
              <a:rPr sz="1600" spc="-5" dirty="0">
                <a:latin typeface="Times New Roman"/>
                <a:cs typeface="Times New Roman"/>
              </a:rPr>
              <a:t>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παρ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τη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ρ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ήσ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ς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έγι</a:t>
            </a:r>
            <a:r>
              <a:rPr sz="1600" spc="-10" dirty="0">
                <a:latin typeface="Times New Roman"/>
                <a:cs typeface="Times New Roman"/>
              </a:rPr>
              <a:t>να</a:t>
            </a:r>
            <a:r>
              <a:rPr sz="1600" spc="-5" dirty="0">
                <a:latin typeface="Times New Roman"/>
                <a:cs typeface="Times New Roman"/>
              </a:rPr>
              <a:t>ν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κ</a:t>
            </a:r>
            <a:r>
              <a:rPr sz="1600" spc="-5" dirty="0">
                <a:latin typeface="Times New Roman"/>
                <a:cs typeface="Times New Roman"/>
              </a:rPr>
              <a:t>ατά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τ</a:t>
            </a:r>
            <a:r>
              <a:rPr sz="1600" spc="-5" dirty="0">
                <a:latin typeface="Times New Roman"/>
                <a:cs typeface="Times New Roman"/>
              </a:rPr>
              <a:t>ην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δ</a:t>
            </a:r>
            <a:r>
              <a:rPr sz="1600" spc="-5" dirty="0">
                <a:latin typeface="Times New Roman"/>
                <a:cs typeface="Times New Roman"/>
              </a:rPr>
              <a:t>ιε</a:t>
            </a:r>
            <a:r>
              <a:rPr sz="1600" spc="-70" dirty="0">
                <a:latin typeface="Times New Roman"/>
                <a:cs typeface="Times New Roman"/>
              </a:rPr>
              <a:t>ξ</a:t>
            </a:r>
            <a:r>
              <a:rPr sz="1600" spc="-5" dirty="0">
                <a:latin typeface="Times New Roman"/>
                <a:cs typeface="Times New Roman"/>
              </a:rPr>
              <a:t>αγωγή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Times New Roman"/>
                <a:cs typeface="Times New Roman"/>
              </a:rPr>
              <a:t>του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Times New Roman"/>
                <a:cs typeface="Times New Roman"/>
              </a:rPr>
              <a:t>πειράματος.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1550" y="279907"/>
            <a:ext cx="43929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2045" marR="5080" indent="-11099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2060"/>
                </a:solidFill>
              </a:rPr>
              <a:t>Το</a:t>
            </a:r>
            <a:r>
              <a:rPr sz="3200" spc="-4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εργαστηριακό</a:t>
            </a:r>
            <a:r>
              <a:rPr sz="3200" spc="-40" dirty="0">
                <a:solidFill>
                  <a:srgbClr val="002060"/>
                </a:solidFill>
              </a:rPr>
              <a:t> </a:t>
            </a:r>
            <a:r>
              <a:rPr sz="3200" spc="-5" dirty="0">
                <a:solidFill>
                  <a:srgbClr val="002060"/>
                </a:solidFill>
              </a:rPr>
              <a:t>τετράδιο </a:t>
            </a:r>
            <a:r>
              <a:rPr sz="3200" spc="-78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The</a:t>
            </a:r>
            <a:r>
              <a:rPr sz="3200" spc="-2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lab</a:t>
            </a:r>
            <a:r>
              <a:rPr sz="3200" spc="-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book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2611" y="6271971"/>
            <a:ext cx="537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Τμήμα </a:t>
            </a:r>
            <a:r>
              <a:rPr sz="1800" spc="-5" dirty="0">
                <a:latin typeface="Times New Roman"/>
                <a:cs typeface="Times New Roman"/>
              </a:rPr>
              <a:t>Χημείας Εργαστήρια Φυσικοχημείας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-10" dirty="0">
                <a:latin typeface="Times New Roman"/>
                <a:cs typeface="Times New Roman"/>
              </a:rPr>
              <a:t> [ΧΗΜ-311]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60604"/>
            <a:ext cx="1418844" cy="1418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6254" y="334837"/>
            <a:ext cx="50711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0" marR="5080" indent="-14478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2060"/>
                </a:solidFill>
              </a:rPr>
              <a:t>2.Το</a:t>
            </a:r>
            <a:r>
              <a:rPr sz="3200" spc="-40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εργαστηριακό</a:t>
            </a:r>
            <a:r>
              <a:rPr sz="3200" spc="-30" dirty="0">
                <a:solidFill>
                  <a:srgbClr val="002060"/>
                </a:solidFill>
              </a:rPr>
              <a:t> </a:t>
            </a:r>
            <a:r>
              <a:rPr sz="3200" spc="-5" dirty="0">
                <a:solidFill>
                  <a:srgbClr val="002060"/>
                </a:solidFill>
              </a:rPr>
              <a:t>τετράδιο </a:t>
            </a:r>
            <a:r>
              <a:rPr sz="3200" dirty="0">
                <a:solidFill>
                  <a:srgbClr val="002060"/>
                </a:solidFill>
              </a:rPr>
              <a:t>ΙΙ </a:t>
            </a:r>
            <a:r>
              <a:rPr sz="3200" spc="-78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The</a:t>
            </a:r>
            <a:r>
              <a:rPr sz="3200" spc="-20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lab</a:t>
            </a:r>
            <a:r>
              <a:rPr sz="3200" spc="-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73323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Σύνδεσμος μεταξύ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εργαστηρίου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έξω </a:t>
            </a:r>
            <a:r>
              <a:rPr sz="1800" spc="-5" dirty="0">
                <a:latin typeface="Times New Roman"/>
                <a:cs typeface="Times New Roman"/>
              </a:rPr>
              <a:t>κόσμου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Ενδιάμεσο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μεταξύ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πειράματος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τελικής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αναφοράς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Αρχείο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ΙΔΙΟΤΗΤΕΣ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Δεμένο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Αριθμημένες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σελίδες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Πινάκας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Περιεχόμενων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Όχι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blanco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όχι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μουντζούρες.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σκίζουμε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φύλλα.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Γράψτε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 όνομά σας,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στοιχεία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επικοινωνίας,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ημερομηνία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συνεργάτες.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Ξεκινήστε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μια </a:t>
            </a:r>
            <a:r>
              <a:rPr sz="1800" dirty="0">
                <a:latin typeface="Times New Roman"/>
                <a:cs typeface="Times New Roman"/>
              </a:rPr>
              <a:t>νέα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σελίδα</a:t>
            </a:r>
            <a:r>
              <a:rPr sz="1800" dirty="0">
                <a:latin typeface="Times New Roman"/>
                <a:cs typeface="Times New Roman"/>
              </a:rPr>
              <a:t> για κάθε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πείραμα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Καταγράψτε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όλες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τις </a:t>
            </a:r>
            <a:r>
              <a:rPr sz="1800" dirty="0">
                <a:latin typeface="Times New Roman"/>
                <a:cs typeface="Times New Roman"/>
              </a:rPr>
              <a:t>πληροφορίες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πραγματικό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χρόνο.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Μην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αφήνετε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κενά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τετράδιο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5084064"/>
            <a:ext cx="1418844" cy="14203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5080" indent="-6350">
              <a:lnSpc>
                <a:spcPts val="1680"/>
              </a:lnSpc>
              <a:spcBef>
                <a:spcPts val="25"/>
              </a:spcBef>
            </a:pPr>
            <a:r>
              <a:rPr spc="-660" dirty="0"/>
              <a:t>Τ</a:t>
            </a:r>
            <a:r>
              <a:rPr spc="-600" dirty="0"/>
              <a:t>μ</a:t>
            </a:r>
            <a:r>
              <a:rPr spc="-615" dirty="0"/>
              <a:t>ή</a:t>
            </a:r>
            <a:r>
              <a:rPr spc="-620" dirty="0"/>
              <a:t>μ</a:t>
            </a:r>
            <a:r>
              <a:rPr spc="-590" dirty="0"/>
              <a:t>α</a:t>
            </a:r>
            <a:r>
              <a:rPr spc="5" dirty="0"/>
              <a:t> </a:t>
            </a:r>
            <a:r>
              <a:rPr spc="-560" dirty="0"/>
              <a:t>Χη</a:t>
            </a:r>
            <a:r>
              <a:rPr spc="-570" dirty="0"/>
              <a:t>μ</a:t>
            </a:r>
            <a:r>
              <a:rPr spc="-795" dirty="0"/>
              <a:t>είας</a:t>
            </a:r>
            <a:r>
              <a:rPr dirty="0"/>
              <a:t> </a:t>
            </a:r>
            <a:r>
              <a:rPr spc="-535" dirty="0"/>
              <a:t>Ε</a:t>
            </a:r>
            <a:r>
              <a:rPr spc="-530" dirty="0"/>
              <a:t>ρ</a:t>
            </a:r>
            <a:r>
              <a:rPr spc="-700" dirty="0"/>
              <a:t>γ</a:t>
            </a:r>
            <a:r>
              <a:rPr spc="-590" dirty="0"/>
              <a:t>α</a:t>
            </a:r>
            <a:r>
              <a:rPr spc="-695" dirty="0"/>
              <a:t>στ</a:t>
            </a:r>
            <a:r>
              <a:rPr spc="-620" dirty="0"/>
              <a:t>ή</a:t>
            </a:r>
            <a:r>
              <a:rPr spc="-615" dirty="0"/>
              <a:t>ρ</a:t>
            </a:r>
            <a:r>
              <a:rPr spc="-545" dirty="0"/>
              <a:t>ια  </a:t>
            </a:r>
            <a:r>
              <a:rPr spc="-285" dirty="0"/>
              <a:t>Φ</a:t>
            </a:r>
            <a:r>
              <a:rPr spc="-740" dirty="0"/>
              <a:t>υσι</a:t>
            </a:r>
            <a:r>
              <a:rPr spc="-750" dirty="0"/>
              <a:t>κ</a:t>
            </a:r>
            <a:r>
              <a:rPr spc="-660" dirty="0"/>
              <a:t>ο</a:t>
            </a:r>
            <a:r>
              <a:rPr spc="-675" dirty="0"/>
              <a:t>χ</a:t>
            </a:r>
            <a:r>
              <a:rPr spc="-615" dirty="0"/>
              <a:t>η</a:t>
            </a:r>
            <a:r>
              <a:rPr spc="-620" dirty="0"/>
              <a:t>μ</a:t>
            </a:r>
            <a:r>
              <a:rPr spc="-795" dirty="0"/>
              <a:t>είας</a:t>
            </a:r>
            <a:r>
              <a:rPr spc="-20" dirty="0"/>
              <a:t> </a:t>
            </a:r>
            <a:r>
              <a:rPr spc="-1010" dirty="0"/>
              <a:t>Ι</a:t>
            </a:r>
            <a:r>
              <a:rPr spc="-15" dirty="0"/>
              <a:t> </a:t>
            </a:r>
            <a:r>
              <a:rPr dirty="0"/>
              <a:t>[</a:t>
            </a:r>
            <a:r>
              <a:rPr spc="-425" dirty="0"/>
              <a:t>Χ</a:t>
            </a:r>
            <a:r>
              <a:rPr spc="-434" dirty="0"/>
              <a:t>Η</a:t>
            </a:r>
            <a:r>
              <a:rPr spc="-240" dirty="0"/>
              <a:t>Μ</a:t>
            </a:r>
            <a:r>
              <a:rPr dirty="0"/>
              <a:t>-3</a:t>
            </a:r>
            <a:r>
              <a:rPr spc="-110" dirty="0"/>
              <a:t>1</a:t>
            </a:r>
            <a:r>
              <a:rPr spc="-5" dirty="0"/>
              <a:t>1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5313</Words>
  <Application>Microsoft Office PowerPoint</Application>
  <PresentationFormat>Προβολή στην οθόνη (4:3)</PresentationFormat>
  <Paragraphs>800</Paragraphs>
  <Slides>67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72" baseType="lpstr">
      <vt:lpstr>Arial MT</vt:lpstr>
      <vt:lpstr>Calibri</vt:lpstr>
      <vt:lpstr>Symbol</vt:lpstr>
      <vt:lpstr>Times New Roman</vt:lpstr>
      <vt:lpstr>Office Theme</vt:lpstr>
      <vt:lpstr>ΕΡΓΑΣΤΗΡΙΟ  ΦΥΣΙΚΟΧΗΜΕΙΑΣ Ι</vt:lpstr>
      <vt:lpstr>Υλικό του μαθήματος</vt:lpstr>
      <vt:lpstr>1.Εισαγωγή</vt:lpstr>
      <vt:lpstr>Τι κάνουμε</vt:lpstr>
      <vt:lpstr>Παρουσίαση του PowerPoint</vt:lpstr>
      <vt:lpstr>Απαιτήσεις Εργαστηρίων</vt:lpstr>
      <vt:lpstr>2.Κατά τη διάρκεια του πειράματος. Κίνδυνοι και Μέτρα</vt:lpstr>
      <vt:lpstr>Το εργαστηριακό τετράδιο  The lab book</vt:lpstr>
      <vt:lpstr>2.Το εργαστηριακό τετράδιο ΙΙ  The lab book</vt:lpstr>
      <vt:lpstr>Writing the laboratory notebook / Howard M.  Kanare.</vt:lpstr>
      <vt:lpstr>Παρουσίαση του PowerPoint</vt:lpstr>
      <vt:lpstr>Το εργαστηριακό τετράδιο ΙΙΙ</vt:lpstr>
      <vt:lpstr>3.Η αναφορά: (Πρωτότυπο κείμενο το οποίο περιγράφει και  αναλύει το πείραμα και τα αποτελέσματα του με επιστημονικό  τρόπο ).</vt:lpstr>
      <vt:lpstr>Πειραματικό σφάλμα-Αβεβαιότητα</vt:lpstr>
      <vt:lpstr>Σφαλμα και αβεβαιοτητα</vt:lpstr>
      <vt:lpstr>Κατηγορίες σφαλμάτων: 1.Συστηματικα  σφάλματα Μονοπροσημα (Είτε θετικά, είτε  αρνητικά)</vt:lpstr>
      <vt:lpstr>2.Τυχαία σφάλματα</vt:lpstr>
      <vt:lpstr>B.Ακρίβεια μέτρησης και ακρίβεια τιμής</vt:lpstr>
      <vt:lpstr>Παρουσίαση του PowerPoint</vt:lpstr>
      <vt:lpstr>Παρουσίαση του PowerPoint</vt:lpstr>
      <vt:lpstr>Ανάγνωση οργάνου Αναλογικά και  ψηφιακά όργανα</vt:lpstr>
      <vt:lpstr>Παρουσίαση του PowerPoint</vt:lpstr>
      <vt:lpstr>Η κανονική κατανομή (Ιδιοτητες)</vt:lpstr>
      <vt:lpstr>Παράδειγμα Μετράμε δέκα φορές ένα βάρος (g) 2,54 2,56 2,57, 2,56 2,55 2,55 2,58 2,54 2,53 2,55</vt:lpstr>
      <vt:lpstr>Σύνοψη</vt:lpstr>
      <vt:lpstr>B2.Διάδοση ή μετάδοση σφάλματος (error  propagation)SOS</vt:lpstr>
      <vt:lpstr>Διαφορικό συνάρτησης</vt:lpstr>
      <vt:lpstr>Διάδοση σφάλματος (Διαφορικό  συναρτησης)</vt:lpstr>
      <vt:lpstr>Παρουσίαση του PowerPoint</vt:lpstr>
      <vt:lpstr>Επεξεργασία Αποτελεσμάτων  Σημαντικά ψηφία</vt:lpstr>
      <vt:lpstr>Πράξεις με Σημαντικά Ψηφία I</vt:lpstr>
      <vt:lpstr>Πράξεις με σημαντικά ψηφία ΙΙ</vt:lpstr>
      <vt:lpstr>Φυσική σημασία των σημαντικών ψηφίων. Σημαντικά ψηφία στο αποτέλεσμα  διάφορων μεθόδων προσδιορισμού της ταχύτητας του φωτός Μπορείτε να  συσχετίσετε τον αριθμό των σημαντικών ψηφίων με την ακρίβεια του  αποτελέσματος;</vt:lpstr>
      <vt:lpstr>Παρουσίαση του PowerPoint</vt:lpstr>
      <vt:lpstr>Αβεβαιότητες σε παραμετρους που προκυπτουν από  διαγράμματα. Μέθοδος ελάχιστων τετραγώνων με στατιστικό  βάρος το αντίστροφο της αβεβαιότητας κάθε πειραματικου  σημειου</vt:lpstr>
      <vt:lpstr>Αβεβαιότητες σε παραμετρους που προκυπτουν από  διαγράμματα. ΙΙ Ελάχιστα τετράγωνα με αποτύπωση του  σφάλματος σε κάθε πειραματικό σημείο</vt:lpstr>
      <vt:lpstr>Αποτύπωση του σφάλματος στα διαγράμματα Μέθοδος που χρησιμοποιήθηκε  παλαιότερα όταν τα διάγραμμα γίνονταν χειρόγραφα για τον προσδιορισμό  του σφάλματος στην κλίση Β και την τεταγμένη επι την αρχη Α.</vt:lpstr>
      <vt:lpstr>Εισαγωγή στη χρήση του Λογισμικου Επεξεργασιας  αποτελεσματων</vt:lpstr>
      <vt:lpstr>Σύγκριση αποτελεσμάτων του πειράματος με αντιστοιχών τιμών</vt:lpstr>
      <vt:lpstr>Παρουσίαση του PowerPoint</vt:lpstr>
      <vt:lpstr>Σύγκριση πειραματικών αποτελεσμάτων με τιμές βιβλιογραφίας Ι Προσδιορισμός πυκνότητας κράματος</vt:lpstr>
      <vt:lpstr>Σύγκριση πειραματικών τιμών  ΙΙ Ανακάλυψη Αργού ως συστατικού του ατμοσφαιρικού αέρα).Σύγκριση καθορισμένου όγκου αέρα κατόπιν απομάκρυνσης Οξυγόνου μέσω αντίδρασης με Cu, μέτρηση πυκνότητας  και σύγκριση με καθαρό Ν2 (Reileigh )</vt:lpstr>
      <vt:lpstr>Προσοχή στις μονάδες…!!!  Tο διαστημόπλοιο Mars Climate Orbiter χάθηκε λόγω ασυμφωνίας των μονάδων.</vt:lpstr>
      <vt:lpstr>Παρουσίαση του PowerPoint</vt:lpstr>
      <vt:lpstr>Βιβλιογραφία-Αναζήτηση</vt:lpstr>
      <vt:lpstr>Βιβλιογραφία-Πηγές</vt:lpstr>
      <vt:lpstr>Τρόπος εισαγωγής βιβλιογραφίας</vt:lpstr>
      <vt:lpstr>Περίγραμμα μαθήματος</vt:lpstr>
      <vt:lpstr>Γενική Βιβλιογραφία</vt:lpstr>
      <vt:lpstr>Α5. Κατανομή ταχυτήτων Maxwell-Boltzmann</vt:lpstr>
      <vt:lpstr>Α5.Α) Πειραματική συσκευή Β) Διάγραμμα κατανομής σε διαφορετικές θερμοκρασίες Γ)  Πειραματικά αποτελέσματα-Προσομοίωση με τη θεωρητική  καμπύλη.</vt:lpstr>
      <vt:lpstr>Α6.Πολωσιμετρία</vt:lpstr>
      <vt:lpstr>Α6.Πειραματική συσκευή</vt:lpstr>
      <vt:lpstr>Πόλωση φωτός. Πορεία μιας δέσμης σε  πολωσίμετρο</vt:lpstr>
      <vt:lpstr>Α7.Διαθλασιμετρία</vt:lpstr>
      <vt:lpstr>Παρουσίαση του PowerPoint</vt:lpstr>
      <vt:lpstr>Πειραματική συσκευή Δεικτης διάθλασης νερού ως συνάρτηση του μήκους  κύματος. Φαινόμενο οπτικής διασποράς(dispersion)</vt:lpstr>
      <vt:lpstr>Β15. Ατομικά φάσματα εκπομπής</vt:lpstr>
      <vt:lpstr>Πρόχειρο σχήμα πειραματικής διάταξης-b)διπλή γραμμή</vt:lpstr>
      <vt:lpstr>Β15.Πειραματική συσκευή</vt:lpstr>
      <vt:lpstr>B16.Φάσμα απορρόφησης  χρωστικών</vt:lpstr>
      <vt:lpstr>Β16.Πειραματική διάταξη</vt:lpstr>
      <vt:lpstr>B19.Αρχές λειτουργίας laser Νόμος  Malus</vt:lpstr>
      <vt:lpstr>Εισαγωγή στη στερεά κατάσταση Ημιαγωγοί</vt:lpstr>
      <vt:lpstr>Β19.Α)Πειραματική διάταξη Β)Διάγραμμα έντασης φωτεινής  πηγής laser με ένα πολωτή</vt:lpstr>
      <vt:lpstr>Παρουσίαση του PowerPoint</vt:lpstr>
      <vt:lpstr>Επίλογος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ΦΥΣΙΚΟΧΗΜΕΙΑΣ Ι</dc:title>
  <dc:creator>Nikos</dc:creator>
  <cp:lastModifiedBy>user</cp:lastModifiedBy>
  <cp:revision>32</cp:revision>
  <dcterms:created xsi:type="dcterms:W3CDTF">2023-09-27T08:09:20Z</dcterms:created>
  <dcterms:modified xsi:type="dcterms:W3CDTF">2024-09-25T09:36:16Z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2023-09-27T00:00:00Z</vt:filetime>
  </property>
</Properties>
</file>