
<file path=[Content_Types].xml><?xml version="1.0" encoding="utf-8"?>
<Types xmlns="http://schemas.openxmlformats.org/package/2006/content-types">
  <Default Extension="png" ContentType="image/png"/>
  <Default Extension="jfif" ContentType="image/jpeg"/>
  <Default Extension="bin" ContentType="application/vnd.openxmlformats-officedocument.oleObject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434" r:id="rId2"/>
    <p:sldId id="432" r:id="rId3"/>
    <p:sldId id="452" r:id="rId4"/>
    <p:sldId id="453" r:id="rId5"/>
    <p:sldId id="425" r:id="rId6"/>
    <p:sldId id="426" r:id="rId7"/>
    <p:sldId id="418" r:id="rId8"/>
    <p:sldId id="422" r:id="rId9"/>
    <p:sldId id="423" r:id="rId10"/>
    <p:sldId id="427" r:id="rId11"/>
    <p:sldId id="428" r:id="rId12"/>
    <p:sldId id="433" r:id="rId13"/>
    <p:sldId id="454" r:id="rId14"/>
    <p:sldId id="424" r:id="rId15"/>
    <p:sldId id="430" r:id="rId16"/>
    <p:sldId id="431" r:id="rId17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99"/>
    <a:srgbClr val="FF0066"/>
    <a:srgbClr val="FFFFFF"/>
    <a:srgbClr val="CC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28" autoAdjust="0"/>
    <p:restoredTop sz="95116" autoAdjust="0"/>
  </p:normalViewPr>
  <p:slideViewPr>
    <p:cSldViewPr snapToGrid="0">
      <p:cViewPr>
        <p:scale>
          <a:sx n="60" d="100"/>
          <a:sy n="60" d="100"/>
        </p:scale>
        <p:origin x="1550" y="4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image" Target="../media/image3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image" Target="../media/image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image" Target="../media/image13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B1F67-55ED-450D-9015-AEAD6350F7F4}" type="datetimeFigureOut">
              <a:rPr lang="el-GR" smtClean="0"/>
              <a:t>6/5/2020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17EB7-9C1D-4687-BFAB-77EB2D37BBA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291085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B1F67-55ED-450D-9015-AEAD6350F7F4}" type="datetimeFigureOut">
              <a:rPr lang="el-GR" smtClean="0"/>
              <a:t>6/5/2020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17EB7-9C1D-4687-BFAB-77EB2D37BBA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854605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B1F67-55ED-450D-9015-AEAD6350F7F4}" type="datetimeFigureOut">
              <a:rPr lang="el-GR" smtClean="0"/>
              <a:t>6/5/2020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17EB7-9C1D-4687-BFAB-77EB2D37BBA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44318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B1F67-55ED-450D-9015-AEAD6350F7F4}" type="datetimeFigureOut">
              <a:rPr lang="el-GR" smtClean="0"/>
              <a:t>6/5/2020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17EB7-9C1D-4687-BFAB-77EB2D37BBA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676890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B1F67-55ED-450D-9015-AEAD6350F7F4}" type="datetimeFigureOut">
              <a:rPr lang="el-GR" smtClean="0"/>
              <a:t>6/5/2020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17EB7-9C1D-4687-BFAB-77EB2D37BBA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485726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B1F67-55ED-450D-9015-AEAD6350F7F4}" type="datetimeFigureOut">
              <a:rPr lang="el-GR" smtClean="0"/>
              <a:t>6/5/2020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17EB7-9C1D-4687-BFAB-77EB2D37BBA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422805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B1F67-55ED-450D-9015-AEAD6350F7F4}" type="datetimeFigureOut">
              <a:rPr lang="el-GR" smtClean="0"/>
              <a:t>6/5/2020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17EB7-9C1D-4687-BFAB-77EB2D37BBA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809250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B1F67-55ED-450D-9015-AEAD6350F7F4}" type="datetimeFigureOut">
              <a:rPr lang="el-GR" smtClean="0"/>
              <a:t>6/5/2020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17EB7-9C1D-4687-BFAB-77EB2D37BBA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876532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B1F67-55ED-450D-9015-AEAD6350F7F4}" type="datetimeFigureOut">
              <a:rPr lang="el-GR" smtClean="0"/>
              <a:t>6/5/2020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17EB7-9C1D-4687-BFAB-77EB2D37BBA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634467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B1F67-55ED-450D-9015-AEAD6350F7F4}" type="datetimeFigureOut">
              <a:rPr lang="el-GR" smtClean="0"/>
              <a:t>6/5/2020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17EB7-9C1D-4687-BFAB-77EB2D37BBA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790815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B1F67-55ED-450D-9015-AEAD6350F7F4}" type="datetimeFigureOut">
              <a:rPr lang="el-GR" smtClean="0"/>
              <a:t>6/5/2020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17EB7-9C1D-4687-BFAB-77EB2D37BBA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206031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0B1F67-55ED-450D-9015-AEAD6350F7F4}" type="datetimeFigureOut">
              <a:rPr lang="el-GR" smtClean="0"/>
              <a:t>6/5/2020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917EB7-9C1D-4687-BFAB-77EB2D37BBA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595640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f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22.emf"/><Relationship Id="rId4" Type="http://schemas.openxmlformats.org/officeDocument/2006/relationships/oleObject" Target="../embeddings/oleObject13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24.emf"/><Relationship Id="rId4" Type="http://schemas.openxmlformats.org/officeDocument/2006/relationships/oleObject" Target="../embeddings/oleObject14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26.emf"/><Relationship Id="rId4" Type="http://schemas.openxmlformats.org/officeDocument/2006/relationships/oleObject" Target="../embeddings/oleObject15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28.emf"/><Relationship Id="rId4" Type="http://schemas.openxmlformats.org/officeDocument/2006/relationships/oleObject" Target="../embeddings/oleObject16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30.emf"/><Relationship Id="rId4" Type="http://schemas.openxmlformats.org/officeDocument/2006/relationships/oleObject" Target="../embeddings/oleObject17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32.emf"/><Relationship Id="rId4" Type="http://schemas.openxmlformats.org/officeDocument/2006/relationships/oleObject" Target="../embeddings/oleObject18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5.vml"/><Relationship Id="rId5" Type="http://schemas.openxmlformats.org/officeDocument/2006/relationships/image" Target="../media/image34.emf"/><Relationship Id="rId4" Type="http://schemas.openxmlformats.org/officeDocument/2006/relationships/oleObject" Target="../embeddings/oleObject19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4.e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3.emf"/><Relationship Id="rId4" Type="http://schemas.openxmlformats.org/officeDocument/2006/relationships/oleObject" Target="../embeddings/oleObject1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7.e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6.emf"/><Relationship Id="rId4" Type="http://schemas.openxmlformats.org/officeDocument/2006/relationships/oleObject" Target="../embeddings/oleObject3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9.emf"/><Relationship Id="rId4" Type="http://schemas.openxmlformats.org/officeDocument/2006/relationships/oleObject" Target="../embeddings/oleObject5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1.emf"/><Relationship Id="rId4" Type="http://schemas.openxmlformats.org/officeDocument/2006/relationships/oleObject" Target="../embeddings/oleObject6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emf"/><Relationship Id="rId3" Type="http://schemas.openxmlformats.org/officeDocument/2006/relationships/oleObject" Target="../embeddings/oleObject7.bin"/><Relationship Id="rId7" Type="http://schemas.openxmlformats.org/officeDocument/2006/relationships/oleObject" Target="../embeddings/oleObject9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4.e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13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6.emf"/><Relationship Id="rId4" Type="http://schemas.openxmlformats.org/officeDocument/2006/relationships/oleObject" Target="../embeddings/oleObject10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18.emf"/><Relationship Id="rId4" Type="http://schemas.openxmlformats.org/officeDocument/2006/relationships/oleObject" Target="../embeddings/oleObject11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20.emf"/><Relationship Id="rId4" Type="http://schemas.openxmlformats.org/officeDocument/2006/relationships/oleObject" Target="../embeddings/oleObject12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1560576" y="328289"/>
            <a:ext cx="9144000" cy="905255"/>
          </a:xfrm>
        </p:spPr>
        <p:txBody>
          <a:bodyPr>
            <a:normAutofit fontScale="90000"/>
          </a:bodyPr>
          <a:lstStyle/>
          <a:p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Πυρηνικός Μαγνητικός Συντονισμός</a:t>
            </a:r>
            <a:b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l-GR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459992" y="5054455"/>
            <a:ext cx="9144000" cy="1328057"/>
          </a:xfrm>
        </p:spPr>
        <p:txBody>
          <a:bodyPr>
            <a:normAutofit lnSpcReduction="10000"/>
          </a:bodyPr>
          <a:lstStyle/>
          <a:p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Ανάλυση και επεξεργασία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φασμάτων</a:t>
            </a:r>
            <a:endParaRPr lang="el-G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l-G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Δρ. Μάριος Κυδωνάκης</a:t>
            </a:r>
            <a:endParaRPr lang="el-G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122" y="226628"/>
            <a:ext cx="1905000" cy="1905000"/>
          </a:xfrm>
          <a:prstGeom prst="rect">
            <a:avLst/>
          </a:prstGeom>
        </p:spPr>
      </p:pic>
      <p:pic>
        <p:nvPicPr>
          <p:cNvPr id="8" name="Θέση περιεχομένου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5275" y="1179128"/>
            <a:ext cx="3028950" cy="3281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7353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Ορθογώνιο 9"/>
          <p:cNvSpPr/>
          <p:nvPr/>
        </p:nvSpPr>
        <p:spPr>
          <a:xfrm>
            <a:off x="173780" y="937195"/>
            <a:ext cx="699378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 NMR </a:t>
            </a: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(500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 MHz, CDCl</a:t>
            </a:r>
            <a:r>
              <a:rPr lang="pt-BR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): </a:t>
            </a:r>
            <a:endParaRPr lang="pt-B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δ </a:t>
            </a: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</a:t>
            </a: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J = 7.2 Hz,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3.34 (s, 2H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26</a:t>
            </a: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J = 7.2 Hz, 6H).</a:t>
            </a:r>
            <a:endParaRPr lang="el-G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Ορθογώνιο 10"/>
          <p:cNvSpPr/>
          <p:nvPr/>
        </p:nvSpPr>
        <p:spPr>
          <a:xfrm>
            <a:off x="4517180" y="252491"/>
            <a:ext cx="217889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HOMEWORK</a:t>
            </a:r>
            <a:r>
              <a:rPr lang="el-GR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el-GR" sz="2000" b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90000"/>
              </a:lnSpc>
            </a:pPr>
            <a:endParaRPr lang="el-GR" sz="2000" b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90000"/>
              </a:lnSpc>
            </a:pP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Μ.Τ. :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l-GR" sz="20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0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l-GR" sz="20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</a:t>
            </a:r>
            <a:r>
              <a:rPr lang="el-GR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8962" y="252491"/>
            <a:ext cx="5019675" cy="6524625"/>
          </a:xfrm>
          <a:prstGeom prst="rect">
            <a:avLst/>
          </a:prstGeom>
        </p:spPr>
      </p:pic>
      <p:graphicFrame>
        <p:nvGraphicFramePr>
          <p:cNvPr id="2" name="Αντικείμενο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17168187"/>
              </p:ext>
            </p:extLst>
          </p:nvPr>
        </p:nvGraphicFramePr>
        <p:xfrm>
          <a:off x="639763" y="2124075"/>
          <a:ext cx="4564062" cy="2409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795" name="CS ChemDraw Drawing" r:id="rId4" imgW="2787431" imgH="1470668" progId="ChemDraw.Document.6.0">
                  <p:embed/>
                </p:oleObj>
              </mc:Choice>
              <mc:Fallback>
                <p:oleObj name="CS ChemDraw Drawing" r:id="rId4" imgW="2787431" imgH="1470668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39763" y="2124075"/>
                        <a:ext cx="4564062" cy="2409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13987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Ορθογώνιο 9"/>
          <p:cNvSpPr/>
          <p:nvPr/>
        </p:nvSpPr>
        <p:spPr>
          <a:xfrm>
            <a:off x="154730" y="2080195"/>
            <a:ext cx="316949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 NMR </a:t>
            </a: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(500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 MHz, CDCl</a:t>
            </a:r>
            <a:r>
              <a:rPr lang="pt-BR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): </a:t>
            </a:r>
            <a:endParaRPr lang="pt-B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91</a:t>
            </a: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ppm (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H) </a:t>
            </a:r>
          </a:p>
          <a:p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2.19 ppm (s, 1H) </a:t>
            </a:r>
          </a:p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64 ppm</a:t>
            </a: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4H).</a:t>
            </a:r>
            <a:endParaRPr lang="el-G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Ορθογώνιο 10"/>
          <p:cNvSpPr/>
          <p:nvPr/>
        </p:nvSpPr>
        <p:spPr>
          <a:xfrm>
            <a:off x="4517180" y="252491"/>
            <a:ext cx="217889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HOMEWORK</a:t>
            </a:r>
            <a:r>
              <a:rPr lang="el-GR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el-GR" sz="2000" b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90000"/>
              </a:lnSpc>
            </a:pPr>
            <a:endParaRPr lang="el-GR" sz="2000" b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90000"/>
              </a:lnSpc>
            </a:pP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Μ.Τ. :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0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0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endParaRPr lang="el-GR" sz="20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Εικόνα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5971" y="1042987"/>
            <a:ext cx="5028854" cy="5595938"/>
          </a:xfrm>
          <a:prstGeom prst="rect">
            <a:avLst/>
          </a:prstGeom>
        </p:spPr>
      </p:pic>
      <p:sp>
        <p:nvSpPr>
          <p:cNvPr id="2" name="Ορθογώνιο 1"/>
          <p:cNvSpPr/>
          <p:nvPr/>
        </p:nvSpPr>
        <p:spPr>
          <a:xfrm>
            <a:off x="7257990" y="3840956"/>
            <a:ext cx="8002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CDCl</a:t>
            </a:r>
            <a:r>
              <a:rPr lang="pt-BR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l-GR" dirty="0"/>
          </a:p>
        </p:txBody>
      </p:sp>
      <p:graphicFrame>
        <p:nvGraphicFramePr>
          <p:cNvPr id="3" name="Αντικείμενο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5188186"/>
              </p:ext>
            </p:extLst>
          </p:nvPr>
        </p:nvGraphicFramePr>
        <p:xfrm>
          <a:off x="3490913" y="2519363"/>
          <a:ext cx="3697287" cy="955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18" name="CS ChemDraw Drawing" r:id="rId4" imgW="1586378" imgH="409774" progId="ChemDraw.Document.6.0">
                  <p:embed/>
                </p:oleObj>
              </mc:Choice>
              <mc:Fallback>
                <p:oleObj name="CS ChemDraw Drawing" r:id="rId4" imgW="1586378" imgH="409774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490913" y="2519363"/>
                        <a:ext cx="3697287" cy="955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61053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Ορθογώνιο 9"/>
          <p:cNvSpPr/>
          <p:nvPr/>
        </p:nvSpPr>
        <p:spPr>
          <a:xfrm>
            <a:off x="154730" y="2080195"/>
            <a:ext cx="344572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 NMR </a:t>
            </a: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00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 MHz, CDCl</a:t>
            </a:r>
            <a:r>
              <a:rPr lang="pt-BR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): </a:t>
            </a:r>
            <a:endParaRPr lang="pt-B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ppm (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H) </a:t>
            </a:r>
          </a:p>
          <a:p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7.40 ppm (d, J = </a:t>
            </a: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8.2</a:t>
            </a: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Hz, 2H)</a:t>
            </a:r>
          </a:p>
          <a:p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7.07 ppm (d, J = </a:t>
            </a: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8.2</a:t>
            </a: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Hz, 2H)</a:t>
            </a:r>
          </a:p>
          <a:p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2.91 ppm (t, J = </a:t>
            </a: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7.5</a:t>
            </a: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Hz, 2H)</a:t>
            </a:r>
          </a:p>
          <a:p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2.77 ppm (t, J = </a:t>
            </a: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7.5</a:t>
            </a: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Hz, 2H)</a:t>
            </a:r>
          </a:p>
          <a:p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l-G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Ορθογώνιο 10"/>
          <p:cNvSpPr/>
          <p:nvPr/>
        </p:nvSpPr>
        <p:spPr>
          <a:xfrm>
            <a:off x="821480" y="129201"/>
            <a:ext cx="217889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HOMEWORK</a:t>
            </a:r>
            <a:r>
              <a:rPr lang="el-GR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endParaRPr lang="el-GR" sz="2000" b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90000"/>
              </a:lnSpc>
            </a:pPr>
            <a:endParaRPr lang="el-GR" sz="2000" b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90000"/>
              </a:lnSpc>
            </a:pP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Μ.Τ. :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l-GR" sz="20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l-GR" sz="20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Br</a:t>
            </a: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</a:t>
            </a:r>
            <a:endParaRPr lang="el-GR" sz="20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9651" y="32176"/>
            <a:ext cx="7253346" cy="6742915"/>
          </a:xfrm>
          <a:prstGeom prst="rect">
            <a:avLst/>
          </a:prstGeom>
        </p:spPr>
      </p:pic>
      <p:sp>
        <p:nvSpPr>
          <p:cNvPr id="7" name="Ορθογώνιο 6"/>
          <p:cNvSpPr/>
          <p:nvPr/>
        </p:nvSpPr>
        <p:spPr>
          <a:xfrm>
            <a:off x="7408040" y="3403633"/>
            <a:ext cx="103828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endParaRPr lang="el-GR" sz="1600" dirty="0"/>
          </a:p>
        </p:txBody>
      </p:sp>
      <p:sp>
        <p:nvSpPr>
          <p:cNvPr id="8" name="Ορθογώνιο 7"/>
          <p:cNvSpPr/>
          <p:nvPr/>
        </p:nvSpPr>
        <p:spPr>
          <a:xfrm>
            <a:off x="7848540" y="5393531"/>
            <a:ext cx="9733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CDCl</a:t>
            </a:r>
            <a:r>
              <a:rPr lang="pt-BR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l-GR" dirty="0"/>
          </a:p>
        </p:txBody>
      </p:sp>
      <p:graphicFrame>
        <p:nvGraphicFramePr>
          <p:cNvPr id="2" name="Αντικείμενο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6033350"/>
              </p:ext>
            </p:extLst>
          </p:nvPr>
        </p:nvGraphicFramePr>
        <p:xfrm>
          <a:off x="3662363" y="387350"/>
          <a:ext cx="3044825" cy="2771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841" name="CS ChemDraw Drawing" r:id="rId4" imgW="2177973" imgH="1981074" progId="ChemDraw.Document.6.0">
                  <p:embed/>
                </p:oleObj>
              </mc:Choice>
              <mc:Fallback>
                <p:oleObj name="CS ChemDraw Drawing" r:id="rId4" imgW="2177973" imgH="1981074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662363" y="387350"/>
                        <a:ext cx="3044825" cy="2771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15916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Ορθογώνιο 9"/>
          <p:cNvSpPr/>
          <p:nvPr/>
        </p:nvSpPr>
        <p:spPr>
          <a:xfrm>
            <a:off x="230930" y="1565845"/>
            <a:ext cx="374728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 NMR </a:t>
            </a: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00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 MHz, CDCl</a:t>
            </a:r>
            <a:r>
              <a:rPr lang="pt-BR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): </a:t>
            </a:r>
            <a:endParaRPr lang="pt-B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25-7.21</a:t>
            </a: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ppm (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H) </a:t>
            </a:r>
          </a:p>
          <a:p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7.15-7.11 ppm (m, 2H)</a:t>
            </a:r>
          </a:p>
          <a:p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2.91 ppm (t, J =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Hz, 4H)</a:t>
            </a:r>
          </a:p>
          <a:p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2.06 ppm (quin, J = </a:t>
            </a: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7.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Hz, 2H)</a:t>
            </a:r>
          </a:p>
          <a:p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quin: </a:t>
            </a: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πενταπλή</a:t>
            </a:r>
            <a:endParaRPr lang="pt-B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0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NMR: 144.1, 125.9, 124.3, 32.8, 25.3.</a:t>
            </a:r>
            <a:endParaRPr lang="el-G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Ορθογώνιο 10"/>
          <p:cNvSpPr/>
          <p:nvPr/>
        </p:nvSpPr>
        <p:spPr>
          <a:xfrm>
            <a:off x="821480" y="129201"/>
            <a:ext cx="217889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HOMEWORK</a:t>
            </a:r>
            <a:r>
              <a:rPr lang="el-GR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endParaRPr lang="el-GR" sz="2000" b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90000"/>
              </a:lnSpc>
            </a:pPr>
            <a:endParaRPr lang="el-GR" sz="2000" b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90000"/>
              </a:lnSpc>
            </a:pP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Μ.Τ. :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l-GR" sz="20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0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el-GR" sz="20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2175" y="814387"/>
            <a:ext cx="4895850" cy="5438775"/>
          </a:xfrm>
          <a:prstGeom prst="rect">
            <a:avLst/>
          </a:prstGeom>
        </p:spPr>
      </p:pic>
      <p:graphicFrame>
        <p:nvGraphicFramePr>
          <p:cNvPr id="3" name="Αντικείμενο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7609832"/>
              </p:ext>
            </p:extLst>
          </p:nvPr>
        </p:nvGraphicFramePr>
        <p:xfrm>
          <a:off x="6515100" y="904875"/>
          <a:ext cx="2219325" cy="2441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862" name="CS ChemDraw Drawing" r:id="rId4" imgW="1729705" imgH="1901762" progId="ChemDraw.Document.6.0">
                  <p:embed/>
                </p:oleObj>
              </mc:Choice>
              <mc:Fallback>
                <p:oleObj name="CS ChemDraw Drawing" r:id="rId4" imgW="1729705" imgH="1901762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515100" y="904875"/>
                        <a:ext cx="2219325" cy="2441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1368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Ορθογώνιο 6"/>
          <p:cNvSpPr/>
          <p:nvPr/>
        </p:nvSpPr>
        <p:spPr>
          <a:xfrm>
            <a:off x="740517" y="71438"/>
            <a:ext cx="981794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HOMEWORK</a:t>
            </a:r>
            <a:r>
              <a:rPr lang="el-GR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endParaRPr lang="el-GR" sz="20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90000"/>
              </a:lnSpc>
            </a:pPr>
            <a:endParaRPr lang="el-G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90000"/>
              </a:lnSpc>
            </a:pP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Σε ποια από τις ακόλουθες ενώσεις ανήκουν τα ακόλουθα φάσματα </a:t>
            </a:r>
            <a:r>
              <a:rPr lang="el-GR" sz="20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Η και </a:t>
            </a:r>
            <a:r>
              <a:rPr lang="en-US" sz="20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 </a:t>
            </a: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NMR? </a:t>
            </a: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Εξηγείστε. </a:t>
            </a:r>
          </a:p>
        </p:txBody>
      </p:sp>
      <p:pic>
        <p:nvPicPr>
          <p:cNvPr id="13" name="Εικόνα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1137" y="1438275"/>
            <a:ext cx="8639175" cy="5419725"/>
          </a:xfrm>
          <a:prstGeom prst="rect">
            <a:avLst/>
          </a:prstGeom>
        </p:spPr>
      </p:pic>
      <p:graphicFrame>
        <p:nvGraphicFramePr>
          <p:cNvPr id="14" name="Αντικείμενο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2231520"/>
              </p:ext>
            </p:extLst>
          </p:nvPr>
        </p:nvGraphicFramePr>
        <p:xfrm>
          <a:off x="4145333" y="1077913"/>
          <a:ext cx="2493962" cy="223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420" name="CS ChemDraw Drawing" r:id="rId4" imgW="1633586" imgH="1462993" progId="ChemDraw.Document.6.0">
                  <p:embed/>
                </p:oleObj>
              </mc:Choice>
              <mc:Fallback>
                <p:oleObj name="CS ChemDraw Drawing" r:id="rId4" imgW="1633586" imgH="1462993" progId="ChemDraw.Document.6.0">
                  <p:embed/>
                  <p:pic>
                    <p:nvPicPr>
                      <p:cNvPr id="4" name="Αντικείμενο 3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145333" y="1077913"/>
                        <a:ext cx="2493962" cy="2235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13464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Ορθογώνιο 6"/>
          <p:cNvSpPr/>
          <p:nvPr/>
        </p:nvSpPr>
        <p:spPr>
          <a:xfrm>
            <a:off x="740517" y="71438"/>
            <a:ext cx="981794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HOMEWORK</a:t>
            </a:r>
            <a:r>
              <a:rPr lang="el-GR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endParaRPr lang="el-GR" sz="20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90000"/>
              </a:lnSpc>
            </a:pPr>
            <a:endParaRPr lang="el-G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90000"/>
              </a:lnSpc>
            </a:pP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Σε ποιο από τα παρακάτω ισομερή, με ΜΤ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</a:t>
            </a:r>
            <a:r>
              <a:rPr lang="en-US" sz="20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0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ανήκει το φάσμα </a:t>
            </a:r>
            <a:r>
              <a:rPr lang="en-US" sz="20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 – NMR? </a:t>
            </a: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Εξηγείστε.</a:t>
            </a:r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2075" y="1390650"/>
            <a:ext cx="6896100" cy="5334000"/>
          </a:xfrm>
          <a:prstGeom prst="rect">
            <a:avLst/>
          </a:prstGeom>
        </p:spPr>
      </p:pic>
      <p:graphicFrame>
        <p:nvGraphicFramePr>
          <p:cNvPr id="5" name="Αντικείμενο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6446727"/>
              </p:ext>
            </p:extLst>
          </p:nvPr>
        </p:nvGraphicFramePr>
        <p:xfrm>
          <a:off x="740517" y="1390650"/>
          <a:ext cx="3189609" cy="2792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448" name="CS ChemDraw Drawing" r:id="rId4" imgW="2523744" imgH="2210053" progId="ChemDraw.Document.6.0">
                  <p:embed/>
                </p:oleObj>
              </mc:Choice>
              <mc:Fallback>
                <p:oleObj name="CS ChemDraw Drawing" r:id="rId4" imgW="2523744" imgH="2210053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40517" y="1390650"/>
                        <a:ext cx="3189609" cy="27924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50247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0" y="1309093"/>
            <a:ext cx="8810625" cy="5263157"/>
          </a:xfrm>
          <a:prstGeom prst="rect">
            <a:avLst/>
          </a:prstGeom>
        </p:spPr>
      </p:pic>
      <p:sp>
        <p:nvSpPr>
          <p:cNvPr id="4" name="Ορθογώνιο 3"/>
          <p:cNvSpPr/>
          <p:nvPr/>
        </p:nvSpPr>
        <p:spPr>
          <a:xfrm>
            <a:off x="0" y="0"/>
            <a:ext cx="1171575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HOMEWORK</a:t>
            </a:r>
            <a:r>
              <a:rPr lang="el-GR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endParaRPr lang="el-GR" sz="20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90000"/>
              </a:lnSpc>
            </a:pP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Σας δίνετε το φάσμα του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(1-fluoropropyl)benzene</a:t>
            </a: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Αντιστοιχείστε τις απορροφήσεις του φάσματος με τα πρωτόνια στα οποία αντιστοιχούν και σχολιάστε  την πολλαπλή κορυφή στην περιοχή 5.426 – 5.305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ppm</a:t>
            </a: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aphicFrame>
        <p:nvGraphicFramePr>
          <p:cNvPr id="5" name="Αντικείμενο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5128117"/>
              </p:ext>
            </p:extLst>
          </p:nvPr>
        </p:nvGraphicFramePr>
        <p:xfrm>
          <a:off x="6053138" y="2263775"/>
          <a:ext cx="3009900" cy="1133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71" name="CS ChemDraw Drawing" r:id="rId4" imgW="1858146" imgH="699303" progId="ChemDraw.Document.6.0">
                  <p:embed/>
                </p:oleObj>
              </mc:Choice>
              <mc:Fallback>
                <p:oleObj name="CS ChemDraw Drawing" r:id="rId4" imgW="1858146" imgH="699303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053138" y="2263775"/>
                        <a:ext cx="3009900" cy="11334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93993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Ορθογώνιο 8"/>
          <p:cNvSpPr/>
          <p:nvPr/>
        </p:nvSpPr>
        <p:spPr>
          <a:xfrm>
            <a:off x="0" y="0"/>
            <a:ext cx="317182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HOMEWORK</a:t>
            </a:r>
            <a:r>
              <a:rPr lang="el-GR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l-GR" sz="20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90000"/>
              </a:lnSpc>
            </a:pPr>
            <a:endParaRPr lang="el-GR" sz="2000" b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90000"/>
              </a:lnSpc>
            </a:pP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Μ.Τ. :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l-GR" sz="20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0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l-GR" sz="20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</a:t>
            </a:r>
            <a:endParaRPr lang="el-GR" sz="20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90000"/>
              </a:lnSpc>
            </a:pPr>
            <a:endParaRPr lang="el-G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6624" y="123825"/>
            <a:ext cx="3857625" cy="6584567"/>
          </a:xfrm>
          <a:prstGeom prst="rect">
            <a:avLst/>
          </a:prstGeom>
        </p:spPr>
      </p:pic>
      <p:sp>
        <p:nvSpPr>
          <p:cNvPr id="7" name="Ορθογώνιο 6"/>
          <p:cNvSpPr/>
          <p:nvPr/>
        </p:nvSpPr>
        <p:spPr>
          <a:xfrm>
            <a:off x="7889059" y="5561520"/>
            <a:ext cx="4539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l-GR" dirty="0"/>
          </a:p>
        </p:txBody>
      </p:sp>
      <p:sp>
        <p:nvSpPr>
          <p:cNvPr id="14" name="Ορθογώνιο 13"/>
          <p:cNvSpPr/>
          <p:nvPr/>
        </p:nvSpPr>
        <p:spPr>
          <a:xfrm>
            <a:off x="9753929" y="5561520"/>
            <a:ext cx="4539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l-GR" dirty="0"/>
          </a:p>
        </p:txBody>
      </p:sp>
      <p:sp>
        <p:nvSpPr>
          <p:cNvPr id="16" name="Ορθογώνιο 15"/>
          <p:cNvSpPr/>
          <p:nvPr/>
        </p:nvSpPr>
        <p:spPr>
          <a:xfrm>
            <a:off x="10125404" y="5561520"/>
            <a:ext cx="4539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(1)</a:t>
            </a:r>
            <a:endParaRPr lang="el-GR" dirty="0"/>
          </a:p>
        </p:txBody>
      </p:sp>
      <p:sp>
        <p:nvSpPr>
          <p:cNvPr id="17" name="Ορθογώνιο 16"/>
          <p:cNvSpPr/>
          <p:nvPr/>
        </p:nvSpPr>
        <p:spPr>
          <a:xfrm>
            <a:off x="10579374" y="5561520"/>
            <a:ext cx="4539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(7)</a:t>
            </a:r>
            <a:endParaRPr lang="el-GR" dirty="0"/>
          </a:p>
        </p:txBody>
      </p:sp>
      <p:sp>
        <p:nvSpPr>
          <p:cNvPr id="18" name="Ορθογώνιο 17"/>
          <p:cNvSpPr/>
          <p:nvPr/>
        </p:nvSpPr>
        <p:spPr>
          <a:xfrm>
            <a:off x="1" y="1028879"/>
            <a:ext cx="542925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</a:pPr>
            <a:r>
              <a:rPr lang="en-US" sz="20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 – NMR : 3.64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(t, J =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6.5 Hz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2H) </a:t>
            </a:r>
          </a:p>
          <a:p>
            <a:pPr algn="just">
              <a:lnSpc>
                <a:spcPct val="9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2.20 (td, J</a:t>
            </a:r>
            <a:r>
              <a:rPr lang="en-US" sz="20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6.8 Hz, J</a:t>
            </a:r>
            <a:r>
              <a:rPr lang="en-US" sz="20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2.6 Hz, 2H) </a:t>
            </a:r>
          </a:p>
          <a:p>
            <a:pPr algn="just">
              <a:lnSpc>
                <a:spcPct val="9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1.93 (t, J = 2.6 Hz, 1H)</a:t>
            </a:r>
          </a:p>
          <a:p>
            <a:pPr algn="just">
              <a:lnSpc>
                <a:spcPct val="9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1.62 – 1.42 (m, 7H).</a:t>
            </a:r>
            <a:endParaRPr lang="el-G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90000"/>
              </a:lnSpc>
            </a:pP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90000"/>
              </a:lnSpc>
            </a:pPr>
            <a:r>
              <a:rPr lang="en-US" sz="20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 – NMR: 85.2, 68.4, 62.9, 32.3, 28.3, 25.0, 18.5. </a:t>
            </a:r>
          </a:p>
          <a:p>
            <a:pPr algn="just">
              <a:lnSpc>
                <a:spcPct val="90000"/>
              </a:lnSpc>
            </a:pPr>
            <a:endParaRPr lang="en-US" sz="2000" baseline="30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Αντικείμενο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6870401"/>
              </p:ext>
            </p:extLst>
          </p:nvPr>
        </p:nvGraphicFramePr>
        <p:xfrm>
          <a:off x="2461306" y="3728025"/>
          <a:ext cx="1715407" cy="872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62" name="CS ChemDraw Drawing" r:id="rId4" imgW="1191697" imgH="606347" progId="ChemDraw.Document.6.0">
                  <p:embed/>
                </p:oleObj>
              </mc:Choice>
              <mc:Fallback>
                <p:oleObj name="CS ChemDraw Drawing" r:id="rId4" imgW="1191697" imgH="606347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461306" y="3728025"/>
                        <a:ext cx="1715407" cy="872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Αντικείμενο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8492472"/>
              </p:ext>
            </p:extLst>
          </p:nvPr>
        </p:nvGraphicFramePr>
        <p:xfrm>
          <a:off x="4054475" y="3728025"/>
          <a:ext cx="3722688" cy="793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63" name="CS ChemDraw Drawing" r:id="rId6" imgW="2744901" imgH="585453" progId="ChemDraw.Document.6.0">
                  <p:embed/>
                </p:oleObj>
              </mc:Choice>
              <mc:Fallback>
                <p:oleObj name="CS ChemDraw Drawing" r:id="rId6" imgW="2744901" imgH="585453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054475" y="3728025"/>
                        <a:ext cx="3722688" cy="793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34674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Ορθογώνιο 8"/>
          <p:cNvSpPr/>
          <p:nvPr/>
        </p:nvSpPr>
        <p:spPr>
          <a:xfrm>
            <a:off x="0" y="0"/>
            <a:ext cx="317182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HOMEWORK</a:t>
            </a:r>
            <a:r>
              <a:rPr lang="el-GR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l-GR" sz="20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90000"/>
              </a:lnSpc>
            </a:pPr>
            <a:endParaRPr lang="el-GR" sz="2000" b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90000"/>
              </a:lnSpc>
            </a:pP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Μ.Τ. :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l-GR" sz="20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0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l-GR" sz="20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Ι</a:t>
            </a:r>
            <a:endParaRPr lang="el-GR" sz="20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90000"/>
              </a:lnSpc>
            </a:pPr>
            <a:endParaRPr lang="el-G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Ορθογώνιο 17"/>
          <p:cNvSpPr/>
          <p:nvPr/>
        </p:nvSpPr>
        <p:spPr>
          <a:xfrm>
            <a:off x="114300" y="1076504"/>
            <a:ext cx="723899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</a:pPr>
            <a:r>
              <a:rPr lang="en-US" sz="20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 – NMR : 3.</a:t>
            </a: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(t, J = </a:t>
            </a: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Hz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2H) </a:t>
            </a:r>
          </a:p>
          <a:p>
            <a:pPr algn="just">
              <a:lnSpc>
                <a:spcPct val="9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</a:t>
            </a: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88-1.80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5H) </a:t>
            </a:r>
          </a:p>
          <a:p>
            <a:pPr algn="just">
              <a:lnSpc>
                <a:spcPct val="90000"/>
              </a:lnSpc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1.61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1.54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(m,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4H).</a:t>
            </a:r>
          </a:p>
          <a:p>
            <a:pPr algn="just">
              <a:lnSpc>
                <a:spcPct val="9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1.12-1.07 (m, 2H)</a:t>
            </a:r>
          </a:p>
          <a:p>
            <a:pPr algn="just">
              <a:lnSpc>
                <a:spcPct val="9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</a:t>
            </a:r>
          </a:p>
          <a:p>
            <a:pPr algn="just">
              <a:lnSpc>
                <a:spcPct val="90000"/>
              </a:lnSpc>
            </a:pPr>
            <a:r>
              <a:rPr lang="en-US" sz="20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Πόσα σήματα περιμένετε στο φάσμα </a:t>
            </a:r>
            <a:r>
              <a:rPr lang="en-US" sz="20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 – NMR?</a:t>
            </a:r>
          </a:p>
          <a:p>
            <a:pPr algn="just">
              <a:lnSpc>
                <a:spcPct val="90000"/>
              </a:lnSpc>
            </a:pPr>
            <a:endParaRPr lang="en-US" sz="2000" baseline="30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5662" y="304800"/>
            <a:ext cx="4295775" cy="6248400"/>
          </a:xfrm>
          <a:prstGeom prst="rect">
            <a:avLst/>
          </a:prstGeom>
        </p:spPr>
      </p:pic>
      <p:graphicFrame>
        <p:nvGraphicFramePr>
          <p:cNvPr id="2" name="Αντικείμενο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7399740"/>
              </p:ext>
            </p:extLst>
          </p:nvPr>
        </p:nvGraphicFramePr>
        <p:xfrm>
          <a:off x="1323976" y="3698874"/>
          <a:ext cx="1485420" cy="758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84" name="CS ChemDraw Drawing" r:id="rId4" imgW="804672" imgH="411480" progId="ChemDraw.Document.6.0">
                  <p:embed/>
                </p:oleObj>
              </mc:Choice>
              <mc:Fallback>
                <p:oleObj name="CS ChemDraw Drawing" r:id="rId4" imgW="804672" imgH="41148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323976" y="3698874"/>
                        <a:ext cx="1485420" cy="758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Αντικείμενο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034793"/>
              </p:ext>
            </p:extLst>
          </p:nvPr>
        </p:nvGraphicFramePr>
        <p:xfrm>
          <a:off x="2662238" y="3689350"/>
          <a:ext cx="3108325" cy="981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85" name="CS ChemDraw Drawing" r:id="rId6" imgW="2130765" imgH="672013" progId="ChemDraw.Document.6.0">
                  <p:embed/>
                </p:oleObj>
              </mc:Choice>
              <mc:Fallback>
                <p:oleObj name="CS ChemDraw Drawing" r:id="rId6" imgW="2130765" imgH="672013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662238" y="3689350"/>
                        <a:ext cx="3108325" cy="981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89704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Ορθογώνιο 8"/>
          <p:cNvSpPr/>
          <p:nvPr/>
        </p:nvSpPr>
        <p:spPr>
          <a:xfrm>
            <a:off x="0" y="0"/>
            <a:ext cx="317182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HOMEWORK</a:t>
            </a:r>
            <a:r>
              <a:rPr lang="el-GR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l-GR" sz="20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90000"/>
              </a:lnSpc>
            </a:pPr>
            <a:endParaRPr lang="el-GR" sz="2000" b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90000"/>
              </a:lnSpc>
            </a:pP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Μ.Τ. :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0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0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l-GR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l-G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Ορθογώνιο 17"/>
          <p:cNvSpPr/>
          <p:nvPr/>
        </p:nvSpPr>
        <p:spPr>
          <a:xfrm>
            <a:off x="114300" y="1076504"/>
            <a:ext cx="7238999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</a:pPr>
            <a:r>
              <a:rPr lang="en-US" sz="20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 – NMR : </a:t>
            </a: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(q,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 = </a:t>
            </a: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.1 Hz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4H) </a:t>
            </a:r>
          </a:p>
          <a:p>
            <a:pPr algn="just">
              <a:lnSpc>
                <a:spcPct val="9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2.61 (s, 4H) </a:t>
            </a:r>
          </a:p>
          <a:p>
            <a:pPr algn="just">
              <a:lnSpc>
                <a:spcPct val="90000"/>
              </a:lnSpc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1.25 (t,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J = </a:t>
            </a:r>
            <a:r>
              <a:rPr 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.1 Hz,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6H).</a:t>
            </a:r>
          </a:p>
          <a:p>
            <a:pPr algn="just">
              <a:lnSpc>
                <a:spcPct val="9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</a:t>
            </a:r>
          </a:p>
          <a:p>
            <a:pPr algn="just">
              <a:lnSpc>
                <a:spcPct val="90000"/>
              </a:lnSpc>
            </a:pPr>
            <a:r>
              <a:rPr lang="en-US" sz="20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Πόσα σήματα περιμένετε στο φάσμα </a:t>
            </a:r>
            <a:r>
              <a:rPr lang="en-US" sz="20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 – NMR?</a:t>
            </a:r>
          </a:p>
          <a:p>
            <a:pPr algn="just">
              <a:lnSpc>
                <a:spcPct val="90000"/>
              </a:lnSpc>
            </a:pPr>
            <a:endParaRPr lang="en-US" sz="2000" baseline="30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7599" y="57150"/>
            <a:ext cx="3714750" cy="6696075"/>
          </a:xfrm>
          <a:prstGeom prst="rect">
            <a:avLst/>
          </a:prstGeom>
        </p:spPr>
      </p:pic>
      <p:graphicFrame>
        <p:nvGraphicFramePr>
          <p:cNvPr id="2" name="Αντικείμενο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6128230"/>
              </p:ext>
            </p:extLst>
          </p:nvPr>
        </p:nvGraphicFramePr>
        <p:xfrm>
          <a:off x="1915385" y="3405187"/>
          <a:ext cx="2512879" cy="1039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681" name="CS ChemDraw Drawing" r:id="rId4" imgW="1473673" imgH="609758" progId="ChemDraw.Document.6.0">
                  <p:embed/>
                </p:oleObj>
              </mc:Choice>
              <mc:Fallback>
                <p:oleObj name="CS ChemDraw Drawing" r:id="rId4" imgW="1473673" imgH="609758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915385" y="3405187"/>
                        <a:ext cx="2512879" cy="10398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10816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Ορθογώνιο 6"/>
          <p:cNvSpPr/>
          <p:nvPr/>
        </p:nvSpPr>
        <p:spPr>
          <a:xfrm>
            <a:off x="164255" y="408267"/>
            <a:ext cx="217889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HOMEWORK</a:t>
            </a:r>
            <a:r>
              <a:rPr lang="el-GR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l-GR" sz="2000" b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90000"/>
              </a:lnSpc>
            </a:pPr>
            <a:endParaRPr lang="el-GR" sz="2000" b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90000"/>
              </a:lnSpc>
            </a:pP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Μ.Τ. :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0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0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Br</a:t>
            </a:r>
            <a:endParaRPr lang="el-GR" sz="20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90000"/>
              </a:lnSpc>
            </a:pPr>
            <a:endParaRPr lang="el-G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2175" y="0"/>
            <a:ext cx="6333087" cy="6867525"/>
          </a:xfrm>
          <a:prstGeom prst="rect">
            <a:avLst/>
          </a:prstGeom>
        </p:spPr>
      </p:pic>
      <p:sp>
        <p:nvSpPr>
          <p:cNvPr id="9" name="Ορθογώνιο 8"/>
          <p:cNvSpPr/>
          <p:nvPr/>
        </p:nvSpPr>
        <p:spPr>
          <a:xfrm>
            <a:off x="8953499" y="6055555"/>
            <a:ext cx="49530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pt-B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l-G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l-GR" sz="1600" dirty="0"/>
          </a:p>
        </p:txBody>
      </p:sp>
      <p:sp>
        <p:nvSpPr>
          <p:cNvPr id="10" name="Ορθογώνιο 9"/>
          <p:cNvSpPr/>
          <p:nvPr/>
        </p:nvSpPr>
        <p:spPr>
          <a:xfrm>
            <a:off x="10289380" y="6055555"/>
            <a:ext cx="49530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pt-B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l-G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l-GR" sz="1600" dirty="0"/>
          </a:p>
        </p:txBody>
      </p:sp>
      <p:sp>
        <p:nvSpPr>
          <p:cNvPr id="11" name="Ορθογώνιο 10"/>
          <p:cNvSpPr/>
          <p:nvPr/>
        </p:nvSpPr>
        <p:spPr>
          <a:xfrm>
            <a:off x="10807299" y="6055555"/>
            <a:ext cx="59412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(8)</a:t>
            </a:r>
            <a:endParaRPr lang="el-GR" sz="1600" dirty="0"/>
          </a:p>
        </p:txBody>
      </p:sp>
      <p:sp>
        <p:nvSpPr>
          <p:cNvPr id="12" name="Ορθογώνιο 11"/>
          <p:cNvSpPr/>
          <p:nvPr/>
        </p:nvSpPr>
        <p:spPr>
          <a:xfrm>
            <a:off x="11176392" y="6055555"/>
            <a:ext cx="49530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(3)</a:t>
            </a:r>
            <a:endParaRPr lang="el-GR" sz="1600" dirty="0"/>
          </a:p>
        </p:txBody>
      </p:sp>
      <p:sp>
        <p:nvSpPr>
          <p:cNvPr id="13" name="Ορθογώνιο 12"/>
          <p:cNvSpPr/>
          <p:nvPr/>
        </p:nvSpPr>
        <p:spPr>
          <a:xfrm>
            <a:off x="423811" y="1530919"/>
            <a:ext cx="613891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 NMR (300 MHz, CDCl</a:t>
            </a:r>
            <a:r>
              <a:rPr lang="pt-BR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): </a:t>
            </a:r>
            <a:endParaRPr lang="pt-B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 ppm (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H)</a:t>
            </a:r>
          </a:p>
          <a:p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1.88 ppm (m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2H)</a:t>
            </a:r>
          </a:p>
          <a:p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1.46 - 1.15 ppm (m, 8H)</a:t>
            </a:r>
          </a:p>
          <a:p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0.88 ppm (t, 3H). </a:t>
            </a:r>
            <a:endParaRPr lang="el-G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Πόσα σήματα περιμένετε στο φάσμα </a:t>
            </a:r>
            <a:r>
              <a:rPr lang="en-US" sz="20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 – NMR?</a:t>
            </a:r>
            <a:endParaRPr lang="el-G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Αντικείμενο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468314"/>
              </p:ext>
            </p:extLst>
          </p:nvPr>
        </p:nvGraphicFramePr>
        <p:xfrm>
          <a:off x="4503738" y="1008431"/>
          <a:ext cx="3578238" cy="5681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04" name="CS ChemDraw Drawing" r:id="rId4" imgW="1240182" imgH="196572" progId="ChemDraw.Document.6.0">
                  <p:embed/>
                </p:oleObj>
              </mc:Choice>
              <mc:Fallback>
                <p:oleObj name="CS ChemDraw Drawing" r:id="rId4" imgW="1240182" imgH="196572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503738" y="1008431"/>
                        <a:ext cx="3578238" cy="5681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35573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Ορθογώνιο 6"/>
          <p:cNvSpPr/>
          <p:nvPr/>
        </p:nvSpPr>
        <p:spPr>
          <a:xfrm>
            <a:off x="164255" y="408267"/>
            <a:ext cx="217889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HOMEWORK</a:t>
            </a:r>
            <a:r>
              <a:rPr lang="el-GR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l-GR" sz="2000" b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90000"/>
              </a:lnSpc>
            </a:pPr>
            <a:endParaRPr lang="el-GR" sz="2000" b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90000"/>
              </a:lnSpc>
            </a:pP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Μ.Τ. :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0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0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20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l-GR" sz="20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90000"/>
              </a:lnSpc>
            </a:pPr>
            <a:endParaRPr lang="el-G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Ορθογώνιο 12"/>
          <p:cNvSpPr/>
          <p:nvPr/>
        </p:nvSpPr>
        <p:spPr>
          <a:xfrm>
            <a:off x="0" y="1476911"/>
            <a:ext cx="398506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 NMR (300 MHz, CDCl</a:t>
            </a:r>
            <a:r>
              <a:rPr lang="pt-BR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): </a:t>
            </a:r>
            <a:endParaRPr lang="pt-B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82</a:t>
            </a: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J = 7.0 Hz, </a:t>
            </a: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H)</a:t>
            </a:r>
          </a:p>
          <a:p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3.08 (t, J 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7.0 Hz, </a:t>
            </a: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1H)</a:t>
            </a:r>
          </a:p>
          <a:p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2.19 (s, 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H).</a:t>
            </a:r>
            <a:endParaRPr lang="el-G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Αντικείμενο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1718471"/>
              </p:ext>
            </p:extLst>
          </p:nvPr>
        </p:nvGraphicFramePr>
        <p:xfrm>
          <a:off x="2886075" y="408266"/>
          <a:ext cx="9146396" cy="41042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463" name="CS ChemDraw Drawing" r:id="rId3" imgW="5759444" imgH="2584862" progId="ChemDraw.Document.6.0">
                  <p:embed/>
                </p:oleObj>
              </mc:Choice>
              <mc:Fallback>
                <p:oleObj name="CS ChemDraw Drawing" r:id="rId3" imgW="5759444" imgH="2584862" progId="ChemDraw.Document.6.0">
                  <p:embed/>
                  <p:pic>
                    <p:nvPicPr>
                      <p:cNvPr id="2" name="Αντικείμενο 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886075" y="408266"/>
                        <a:ext cx="9146396" cy="410428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Ορθογώνιο 3"/>
          <p:cNvSpPr/>
          <p:nvPr/>
        </p:nvSpPr>
        <p:spPr>
          <a:xfrm>
            <a:off x="3221809" y="2615684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l-GR" dirty="0"/>
          </a:p>
        </p:txBody>
      </p:sp>
      <p:sp>
        <p:nvSpPr>
          <p:cNvPr id="14" name="Ορθογώνιο 13"/>
          <p:cNvSpPr/>
          <p:nvPr/>
        </p:nvSpPr>
        <p:spPr>
          <a:xfrm>
            <a:off x="5841184" y="2985016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l-GR" dirty="0"/>
          </a:p>
        </p:txBody>
      </p:sp>
      <p:sp>
        <p:nvSpPr>
          <p:cNvPr id="15" name="Ορθογώνιο 14"/>
          <p:cNvSpPr/>
          <p:nvPr/>
        </p:nvSpPr>
        <p:spPr>
          <a:xfrm>
            <a:off x="7717609" y="823765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l-GR" dirty="0"/>
          </a:p>
        </p:txBody>
      </p:sp>
      <p:graphicFrame>
        <p:nvGraphicFramePr>
          <p:cNvPr id="3" name="Αντικείμενο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5932483"/>
              </p:ext>
            </p:extLst>
          </p:nvPr>
        </p:nvGraphicFramePr>
        <p:xfrm>
          <a:off x="3578243" y="640354"/>
          <a:ext cx="3902075" cy="2279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464" name="CS ChemDraw Drawing" r:id="rId5" imgW="2049957" imgH="1197769" progId="ChemDraw.Document.6.0">
                  <p:embed/>
                </p:oleObj>
              </mc:Choice>
              <mc:Fallback>
                <p:oleObj name="CS ChemDraw Drawing" r:id="rId5" imgW="2049957" imgH="1197769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578243" y="640354"/>
                        <a:ext cx="3902075" cy="22796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Ορθογώνιο 8"/>
          <p:cNvSpPr/>
          <p:nvPr/>
        </p:nvSpPr>
        <p:spPr>
          <a:xfrm>
            <a:off x="164255" y="5297377"/>
            <a:ext cx="1190625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 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NMR (300 MHz, CDCl</a:t>
            </a:r>
            <a:r>
              <a:rPr lang="pt-BR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):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170.2, 78.7, 76.4, 55.3, 19.8.</a:t>
            </a:r>
          </a:p>
          <a:p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177.6, 104.0, 52.0, 17.3</a:t>
            </a:r>
            <a:endParaRPr lang="pt-BR" sz="20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Αντικείμενο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7225307"/>
              </p:ext>
            </p:extLst>
          </p:nvPr>
        </p:nvGraphicFramePr>
        <p:xfrm>
          <a:off x="6931025" y="3100388"/>
          <a:ext cx="5170488" cy="430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465" name="CS ChemDraw Drawing" r:id="rId7" imgW="2293655" imgH="1909438" progId="ChemDraw.Document.6.0">
                  <p:embed/>
                </p:oleObj>
              </mc:Choice>
              <mc:Fallback>
                <p:oleObj name="CS ChemDraw Drawing" r:id="rId7" imgW="2293655" imgH="1909438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931025" y="3100388"/>
                        <a:ext cx="5170488" cy="4305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51571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Ορθογώνιο 6"/>
          <p:cNvSpPr/>
          <p:nvPr/>
        </p:nvSpPr>
        <p:spPr>
          <a:xfrm>
            <a:off x="164255" y="408267"/>
            <a:ext cx="217889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HOMEWORK</a:t>
            </a:r>
            <a:r>
              <a:rPr lang="el-GR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el-GR" sz="2000" b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90000"/>
              </a:lnSpc>
            </a:pPr>
            <a:endParaRPr lang="el-GR" sz="2000" b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90000"/>
              </a:lnSpc>
            </a:pP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Μ.Τ. :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l-GR" sz="20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l-GR" sz="20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Ο</a:t>
            </a:r>
            <a:endParaRPr lang="el-GR" sz="20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90000"/>
              </a:lnSpc>
            </a:pPr>
            <a:endParaRPr lang="el-G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3702" y="2128837"/>
            <a:ext cx="9591675" cy="3686175"/>
          </a:xfrm>
          <a:prstGeom prst="rect">
            <a:avLst/>
          </a:prstGeom>
        </p:spPr>
      </p:pic>
      <p:sp>
        <p:nvSpPr>
          <p:cNvPr id="5" name="Ορθογώνιο 4"/>
          <p:cNvSpPr/>
          <p:nvPr/>
        </p:nvSpPr>
        <p:spPr>
          <a:xfrm>
            <a:off x="2533650" y="408267"/>
            <a:ext cx="5798395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 </a:t>
            </a: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NMR 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(300 MHz, CDCl</a:t>
            </a:r>
            <a:r>
              <a:rPr lang="pt-BR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): </a:t>
            </a:r>
            <a:endParaRPr lang="pt-B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6.25 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(m, 1H</a:t>
            </a: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5.98 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(m, 1H</a:t>
            </a: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2.15 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(t, </a:t>
            </a:r>
            <a:r>
              <a:rPr lang="pt-BR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 = 6.9 </a:t>
            </a: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Hz, 2H)</a:t>
            </a:r>
          </a:p>
          <a:p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1.57 (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m, 2H</a:t>
            </a: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1.41 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(m, 2H</a:t>
            </a: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pt-BR" sz="20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 – NMR: 199.6, 150.6, 129.9, 38.2, 25.8, 22.8.</a:t>
            </a:r>
            <a:endParaRPr lang="el-G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Αντικείμενο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0402737"/>
              </p:ext>
            </p:extLst>
          </p:nvPr>
        </p:nvGraphicFramePr>
        <p:xfrm>
          <a:off x="8694417" y="1119188"/>
          <a:ext cx="668657" cy="11903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25" name="CS ChemDraw Drawing" r:id="rId4" imgW="368737" imgH="655383" progId="ChemDraw.Document.6.0">
                  <p:embed/>
                </p:oleObj>
              </mc:Choice>
              <mc:Fallback>
                <p:oleObj name="CS ChemDraw Drawing" r:id="rId4" imgW="368737" imgH="655383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694417" y="1119188"/>
                        <a:ext cx="668657" cy="119032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81915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Ορθογώνιο 6"/>
          <p:cNvSpPr/>
          <p:nvPr/>
        </p:nvSpPr>
        <p:spPr>
          <a:xfrm>
            <a:off x="164255" y="408267"/>
            <a:ext cx="217889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HOMEWORK</a:t>
            </a:r>
            <a:r>
              <a:rPr lang="el-GR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el-GR" sz="2000" b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90000"/>
              </a:lnSpc>
            </a:pPr>
            <a:endParaRPr lang="el-GR" sz="2000" b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90000"/>
              </a:lnSpc>
            </a:pP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Μ.Τ. :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l-GR" sz="20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0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l-GR" sz="20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l-GR" sz="20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2987" y="47625"/>
            <a:ext cx="7115175" cy="6686550"/>
          </a:xfrm>
          <a:prstGeom prst="rect">
            <a:avLst/>
          </a:prstGeom>
        </p:spPr>
      </p:pic>
      <p:sp>
        <p:nvSpPr>
          <p:cNvPr id="19" name="Ορθογώνιο 18"/>
          <p:cNvSpPr/>
          <p:nvPr/>
        </p:nvSpPr>
        <p:spPr>
          <a:xfrm>
            <a:off x="0" y="1549969"/>
            <a:ext cx="899641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 NMR </a:t>
            </a: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(500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 MHz, CDCl</a:t>
            </a:r>
            <a:r>
              <a:rPr lang="pt-BR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): </a:t>
            </a:r>
            <a:endParaRPr lang="pt-B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δ </a:t>
            </a: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79</a:t>
            </a: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4.74 (s, 1H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2.15 (sept, J = 5 Hz, 1H), 1.62 (s, 3H), 0.96 (d, J = 5 Hz, 6H). </a:t>
            </a:r>
            <a:endParaRPr lang="el-G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Sept</a:t>
            </a: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επταπλή</a:t>
            </a:r>
            <a:endParaRPr lang="el-G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Αντικείμενο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4051387"/>
              </p:ext>
            </p:extLst>
          </p:nvPr>
        </p:nvGraphicFramePr>
        <p:xfrm>
          <a:off x="4371975" y="3114675"/>
          <a:ext cx="4032250" cy="1235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48" name="CS ChemDraw Drawing" r:id="rId4" imgW="1865376" imgH="571382" progId="ChemDraw.Document.6.0">
                  <p:embed/>
                </p:oleObj>
              </mc:Choice>
              <mc:Fallback>
                <p:oleObj name="CS ChemDraw Drawing" r:id="rId4" imgW="1865376" imgH="571382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371975" y="3114675"/>
                        <a:ext cx="4032250" cy="1235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29584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Ορθογώνιο 6"/>
          <p:cNvSpPr/>
          <p:nvPr/>
        </p:nvSpPr>
        <p:spPr>
          <a:xfrm>
            <a:off x="164255" y="408267"/>
            <a:ext cx="217889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HOMEWORK</a:t>
            </a:r>
            <a:r>
              <a:rPr lang="el-GR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el-GR" sz="2000" b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90000"/>
              </a:lnSpc>
            </a:pPr>
            <a:endParaRPr lang="el-GR" sz="2000" b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90000"/>
              </a:lnSpc>
            </a:pP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Μ.Τ. :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l-GR" sz="20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0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l-GR" sz="20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l-GR" sz="20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Εικόνα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0063" y="285750"/>
            <a:ext cx="7881937" cy="6446456"/>
          </a:xfrm>
          <a:prstGeom prst="rect">
            <a:avLst/>
          </a:prstGeom>
        </p:spPr>
      </p:pic>
      <p:sp>
        <p:nvSpPr>
          <p:cNvPr id="6" name="Ορθογώνιο 5"/>
          <p:cNvSpPr/>
          <p:nvPr/>
        </p:nvSpPr>
        <p:spPr>
          <a:xfrm>
            <a:off x="164255" y="1530919"/>
            <a:ext cx="899641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 NMR </a:t>
            </a: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(500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 MHz, CDCl</a:t>
            </a:r>
            <a:r>
              <a:rPr lang="pt-BR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): </a:t>
            </a:r>
            <a:endParaRPr lang="pt-B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δ </a:t>
            </a: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80</a:t>
            </a: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4.7</a:t>
            </a: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(s, 1H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90</a:t>
            </a: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J = 7.5 Hz, 2H), 1.61 (s, 3H), 1.38 (m, 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H), 0.84 (t, J = 7.5 Hz, 3H). </a:t>
            </a:r>
            <a:endParaRPr lang="el-G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Αντικείμενο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7552550"/>
              </p:ext>
            </p:extLst>
          </p:nvPr>
        </p:nvGraphicFramePr>
        <p:xfrm>
          <a:off x="5867399" y="3022600"/>
          <a:ext cx="638175" cy="10354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771" name="CS ChemDraw Drawing" r:id="rId4" imgW="324506" imgH="525756" progId="ChemDraw.Document.6.0">
                  <p:embed/>
                </p:oleObj>
              </mc:Choice>
              <mc:Fallback>
                <p:oleObj name="CS ChemDraw Drawing" r:id="rId4" imgW="324506" imgH="525756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867399" y="3022600"/>
                        <a:ext cx="638175" cy="103547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04861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8629</TotalTime>
  <Words>432</Words>
  <Application>Microsoft Office PowerPoint</Application>
  <PresentationFormat>Ευρεία οθόνη</PresentationFormat>
  <Paragraphs>124</Paragraphs>
  <Slides>16</Slides>
  <Notes>0</Notes>
  <HiddenSlides>0</HiddenSlides>
  <MMClips>0</MMClips>
  <ScaleCrop>false</ScaleCrop>
  <HeadingPairs>
    <vt:vector size="8" baseType="variant">
      <vt:variant>
        <vt:lpstr>Γραμματοσειρές που χρησιμοποιούνται</vt:lpstr>
      </vt:variant>
      <vt:variant>
        <vt:i4>4</vt:i4>
      </vt:variant>
      <vt:variant>
        <vt:lpstr>Θέμα</vt:lpstr>
      </vt:variant>
      <vt:variant>
        <vt:i4>1</vt:i4>
      </vt:variant>
      <vt:variant>
        <vt:lpstr>Ενσωματωμένοι διακομιστές OLE</vt:lpstr>
      </vt:variant>
      <vt:variant>
        <vt:i4>1</vt:i4>
      </vt:variant>
      <vt:variant>
        <vt:lpstr>Τίτλοι διαφανειών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Times New Roman</vt:lpstr>
      <vt:lpstr>Θέμα του Office</vt:lpstr>
      <vt:lpstr>CS ChemDraw Drawing</vt:lpstr>
      <vt:lpstr>Πυρηνικός Μαγνητικός Συντονισμός 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ΕΡΓΑΣΤΗΡΙΑΚΗ ΚΑΙ ΧΗΜΙΚΗ ΑΣΦΑΛΕΙΑ</dc:title>
  <dc:creator>marios kidonakis</dc:creator>
  <cp:lastModifiedBy>marios kidonakis</cp:lastModifiedBy>
  <cp:revision>1153</cp:revision>
  <dcterms:created xsi:type="dcterms:W3CDTF">2019-11-09T19:19:36Z</dcterms:created>
  <dcterms:modified xsi:type="dcterms:W3CDTF">2020-05-06T11:46:15Z</dcterms:modified>
</cp:coreProperties>
</file>