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411" r:id="rId3"/>
    <p:sldId id="396" r:id="rId4"/>
    <p:sldId id="404" r:id="rId5"/>
    <p:sldId id="405" r:id="rId6"/>
    <p:sldId id="406" r:id="rId7"/>
    <p:sldId id="414" r:id="rId8"/>
    <p:sldId id="409" r:id="rId9"/>
    <p:sldId id="407" r:id="rId10"/>
    <p:sldId id="415" r:id="rId11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99"/>
    <a:srgbClr val="FF0066"/>
    <a:srgbClr val="FFFFFF"/>
    <a:srgbClr val="CC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8" autoAdjust="0"/>
    <p:restoredTop sz="95116" autoAdjust="0"/>
  </p:normalViewPr>
  <p:slideViewPr>
    <p:cSldViewPr snapToGrid="0">
      <p:cViewPr varScale="1">
        <p:scale>
          <a:sx n="80" d="100"/>
          <a:sy n="80" d="100"/>
        </p:scale>
        <p:origin x="78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22/5/2020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29108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22/5/2020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85460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22/5/2020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4431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22/5/2020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67689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22/5/2020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48572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22/5/2020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2280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22/5/2020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80925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22/5/2020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7653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22/5/2020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63446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22/5/2020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79081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22/5/2020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20603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0B1F67-55ED-450D-9015-AEAD6350F7F4}" type="datetimeFigureOut">
              <a:rPr lang="el-GR" smtClean="0"/>
              <a:t>22/5/2020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9564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19.emf"/><Relationship Id="rId4" Type="http://schemas.openxmlformats.org/officeDocument/2006/relationships/oleObject" Target="../embeddings/oleObject9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3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4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1.emf"/><Relationship Id="rId4" Type="http://schemas.openxmlformats.org/officeDocument/2006/relationships/oleObject" Target="../embeddings/oleObject5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3.emf"/><Relationship Id="rId4" Type="http://schemas.openxmlformats.org/officeDocument/2006/relationships/oleObject" Target="../embeddings/oleObject6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5.emf"/><Relationship Id="rId4" Type="http://schemas.openxmlformats.org/officeDocument/2006/relationships/oleObject" Target="../embeddings/oleObject7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17.emf"/><Relationship Id="rId4" Type="http://schemas.openxmlformats.org/officeDocument/2006/relationships/oleObject" Target="../embeddings/oleObject8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60576" y="328289"/>
            <a:ext cx="9144000" cy="905255"/>
          </a:xfrm>
        </p:spPr>
        <p:txBody>
          <a:bodyPr>
            <a:normAutofit fontScale="90000"/>
          </a:bodyPr>
          <a:lstStyle/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Πυρηνικός Μαγνητικός Συντονισμός</a:t>
            </a:r>
            <a:b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459992" y="5054455"/>
            <a:ext cx="9144000" cy="1328057"/>
          </a:xfrm>
        </p:spPr>
        <p:txBody>
          <a:bodyPr>
            <a:normAutofit lnSpcReduction="10000"/>
          </a:bodyPr>
          <a:lstStyle/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Χειρομορφία και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NMR</a:t>
            </a: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Δρ. Μάριος Κυδωνάκης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22" y="226628"/>
            <a:ext cx="1905000" cy="1905000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6423" y="971549"/>
            <a:ext cx="1965852" cy="3624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760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63344" y="190500"/>
            <a:ext cx="8904606" cy="630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Αντικείμενο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0614271"/>
              </p:ext>
            </p:extLst>
          </p:nvPr>
        </p:nvGraphicFramePr>
        <p:xfrm>
          <a:off x="3394075" y="2014538"/>
          <a:ext cx="3063875" cy="15624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08" name="CS ChemDraw Drawing" r:id="rId4" imgW="1991691" imgH="1016121" progId="ChemDraw.Document.6.0">
                  <p:embed/>
                </p:oleObj>
              </mc:Choice>
              <mc:Fallback>
                <p:oleObj name="CS ChemDraw Drawing" r:id="rId4" imgW="1991691" imgH="1016121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394075" y="2014538"/>
                        <a:ext cx="3063875" cy="15624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92493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Ορθογώνιο 4"/>
          <p:cNvSpPr/>
          <p:nvPr/>
        </p:nvSpPr>
        <p:spPr>
          <a:xfrm>
            <a:off x="0" y="0"/>
            <a:ext cx="2438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  <a:r>
              <a:rPr lang="el-GR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Ορθογώνιο 1"/>
          <p:cNvSpPr/>
          <p:nvPr/>
        </p:nvSpPr>
        <p:spPr>
          <a:xfrm>
            <a:off x="162983" y="1158989"/>
            <a:ext cx="4214283" cy="2336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ΜΤ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H-NMR (400 MHz, CDCl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90000"/>
              </a:lnSpc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3.72 (dd,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.67 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dd,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1H)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.74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1H)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2.19 (s,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H)</a:t>
            </a: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1.52 (s, 1H)</a:t>
            </a: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(d, J = 7.3 Hz,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H)</a:t>
            </a:r>
          </a:p>
        </p:txBody>
      </p:sp>
      <p:sp>
        <p:nvSpPr>
          <p:cNvPr id="23" name="Ορθογώνιο 22"/>
          <p:cNvSpPr/>
          <p:nvPr/>
        </p:nvSpPr>
        <p:spPr>
          <a:xfrm>
            <a:off x="162983" y="4079625"/>
            <a:ext cx="6855884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spcAft>
                <a:spcPts val="0"/>
              </a:spcAft>
            </a:pPr>
            <a:r>
              <a:rPr lang="en-US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13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C-NMR: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213.0, 64.3, 48.9, 29.0, 13.3.</a:t>
            </a:r>
            <a:endParaRPr lang="el-GR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2629" y="184666"/>
            <a:ext cx="7184571" cy="6581918"/>
          </a:xfrm>
          <a:prstGeom prst="rect">
            <a:avLst/>
          </a:prstGeom>
        </p:spPr>
      </p:pic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2739362"/>
              </p:ext>
            </p:extLst>
          </p:nvPr>
        </p:nvGraphicFramePr>
        <p:xfrm>
          <a:off x="3921125" y="617538"/>
          <a:ext cx="4291013" cy="1487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49" name="CS ChemDraw Drawing" r:id="rId4" imgW="1842410" imgH="638753" progId="ChemDraw.Document.6.0">
                  <p:embed/>
                </p:oleObj>
              </mc:Choice>
              <mc:Fallback>
                <p:oleObj name="CS ChemDraw Drawing" r:id="rId4" imgW="1842410" imgH="638753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921125" y="617538"/>
                        <a:ext cx="4291013" cy="14874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37364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Ορθογώνιο 4"/>
          <p:cNvSpPr/>
          <p:nvPr/>
        </p:nvSpPr>
        <p:spPr>
          <a:xfrm>
            <a:off x="0" y="0"/>
            <a:ext cx="1171575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l-GR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ΜΤ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C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</a:p>
          <a:p>
            <a:pPr algn="just">
              <a:lnSpc>
                <a:spcPct val="90000"/>
              </a:lnSpc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H-NMR (400 MHz, CDCl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7.34-7.30 (m, 2H)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7.25-7.20 (m, 3H)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4.01 (m, 1H)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2.78 (dd, J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13.6 Hz, J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4.2 Hz, 1H)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2.70 (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dd, J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13.6 Hz, J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4.2 Hz, 1H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1.76 (s, 1H)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1.24 (d, J = 6.4 Hz, 3H)</a:t>
            </a: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Εικόνα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7875" y="1293359"/>
            <a:ext cx="5457825" cy="4924425"/>
          </a:xfrm>
          <a:prstGeom prst="rect">
            <a:avLst/>
          </a:prstGeom>
        </p:spPr>
      </p:pic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4794125"/>
              </p:ext>
            </p:extLst>
          </p:nvPr>
        </p:nvGraphicFramePr>
        <p:xfrm>
          <a:off x="4281488" y="1195388"/>
          <a:ext cx="6280150" cy="1957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71" name="CS ChemDraw Drawing" r:id="rId4" imgW="2130765" imgH="663058" progId="ChemDraw.Document.6.0">
                  <p:embed/>
                </p:oleObj>
              </mc:Choice>
              <mc:Fallback>
                <p:oleObj name="CS ChemDraw Drawing" r:id="rId4" imgW="2130765" imgH="663058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281488" y="1195388"/>
                        <a:ext cx="6280150" cy="19573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2881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/>
          <p:nvPr/>
        </p:nvSpPr>
        <p:spPr>
          <a:xfrm>
            <a:off x="890441" y="171931"/>
            <a:ext cx="26052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HOMEWORK 3</a:t>
            </a:r>
          </a:p>
          <a:p>
            <a:pPr algn="ctr">
              <a:lnSpc>
                <a:spcPct val="90000"/>
              </a:lnSpc>
            </a:pP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Ορθογώνιο 7"/>
          <p:cNvSpPr/>
          <p:nvPr/>
        </p:nvSpPr>
        <p:spPr>
          <a:xfrm>
            <a:off x="364830" y="1129168"/>
            <a:ext cx="55111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7.33-7.19 ppm (m, 10H)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4.40-433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(m, 1H)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3.22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 (dd, J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14.0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Hz, J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5.6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Hz,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3.14 ppm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(dd, J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14.4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Hz, J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8.4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Hz, 2H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3075" y="38100"/>
            <a:ext cx="6324600" cy="6819900"/>
          </a:xfrm>
          <a:prstGeom prst="rect">
            <a:avLst/>
          </a:prstGeom>
        </p:spPr>
      </p:pic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5210501"/>
              </p:ext>
            </p:extLst>
          </p:nvPr>
        </p:nvGraphicFramePr>
        <p:xfrm>
          <a:off x="3389313" y="2541111"/>
          <a:ext cx="7261225" cy="1368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594" name="CS ChemDraw Drawing" r:id="rId4" imgW="3423258" imgH="646002" progId="ChemDraw.Document.6.0">
                  <p:embed/>
                </p:oleObj>
              </mc:Choice>
              <mc:Fallback>
                <p:oleObj name="CS ChemDraw Drawing" r:id="rId4" imgW="3423258" imgH="646002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389313" y="2541111"/>
                        <a:ext cx="7261225" cy="1368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71388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/>
          <p:nvPr/>
        </p:nvSpPr>
        <p:spPr>
          <a:xfrm>
            <a:off x="890441" y="171931"/>
            <a:ext cx="26052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HOMEWORK 4</a:t>
            </a:r>
          </a:p>
          <a:p>
            <a:pPr algn="ctr">
              <a:lnSpc>
                <a:spcPct val="90000"/>
              </a:lnSpc>
            </a:pP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l-GR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Ορθογώνιο 7"/>
          <p:cNvSpPr/>
          <p:nvPr/>
        </p:nvSpPr>
        <p:spPr>
          <a:xfrm>
            <a:off x="364830" y="1129168"/>
            <a:ext cx="551116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7.26-7.19 ppm (m, 4H)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4.78-473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(m, 1H)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3.50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 (dd, J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16.8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Hz, J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6.4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Hz,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3.33 ppm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(dd, J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16.8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Hz, J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4.0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Hz, 2H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90000"/>
              </a:lnSpc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– NMR: 140.5, 126.9, 124.5, 49.6, 44.6.</a:t>
            </a:r>
            <a:endParaRPr lang="en-US" sz="2000" baseline="30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0712" y="85725"/>
            <a:ext cx="5953125" cy="6553200"/>
          </a:xfrm>
          <a:prstGeom prst="rect">
            <a:avLst/>
          </a:prstGeom>
        </p:spPr>
      </p:pic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7203368"/>
              </p:ext>
            </p:extLst>
          </p:nvPr>
        </p:nvGraphicFramePr>
        <p:xfrm>
          <a:off x="5127625" y="1568450"/>
          <a:ext cx="4741863" cy="166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18" name="CS ChemDraw Drawing" r:id="rId4" imgW="2136719" imgH="749618" progId="ChemDraw.Document.6.0">
                  <p:embed/>
                </p:oleObj>
              </mc:Choice>
              <mc:Fallback>
                <p:oleObj name="CS ChemDraw Drawing" r:id="rId4" imgW="2136719" imgH="749618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127625" y="1568450"/>
                        <a:ext cx="4741863" cy="1663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46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/>
          <p:nvPr/>
        </p:nvSpPr>
        <p:spPr>
          <a:xfrm>
            <a:off x="0" y="305096"/>
            <a:ext cx="26052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HOMEWORK 5</a:t>
            </a:r>
          </a:p>
          <a:p>
            <a:pPr algn="ctr">
              <a:lnSpc>
                <a:spcPct val="90000"/>
              </a:lnSpc>
            </a:pP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baseline="-25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en-US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9562" y="66675"/>
            <a:ext cx="7991475" cy="6762750"/>
          </a:xfrm>
          <a:prstGeom prst="rect">
            <a:avLst/>
          </a:prstGeom>
        </p:spPr>
      </p:pic>
      <p:sp>
        <p:nvSpPr>
          <p:cNvPr id="15" name="Ορθογώνιο 14"/>
          <p:cNvSpPr/>
          <p:nvPr/>
        </p:nvSpPr>
        <p:spPr>
          <a:xfrm>
            <a:off x="126706" y="1443493"/>
            <a:ext cx="524539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32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-7.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28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ppm (m,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H)</a:t>
            </a:r>
          </a:p>
          <a:p>
            <a:pPr algn="just">
              <a:lnSpc>
                <a:spcPct val="90000"/>
              </a:lnSpc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7.16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(m,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H)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-3.26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(m, 1H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2.76 ppm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(dd, J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16.8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Hz, J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6.4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Hz,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1H)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2.66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 (dd, J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16.8 Hz, J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8.0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Hz, 1H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2.06 (s, 3H)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1.26 (d, J = 7.2 Hz, 3H)</a:t>
            </a:r>
          </a:p>
          <a:p>
            <a:pPr algn="just">
              <a:lnSpc>
                <a:spcPct val="90000"/>
              </a:lnSpc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– NMR: 207.9, 146.1, 128.5, 126.7, 126.3, 51.9, 35.4, 30.6, 22.0.</a:t>
            </a:r>
            <a:endParaRPr lang="en-US" sz="2000" baseline="30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6638640"/>
              </p:ext>
            </p:extLst>
          </p:nvPr>
        </p:nvGraphicFramePr>
        <p:xfrm>
          <a:off x="5626695" y="1023938"/>
          <a:ext cx="1942790" cy="127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40" name="CS ChemDraw Drawing" r:id="rId4" imgW="1001162" imgH="655383" progId="ChemDraw.Document.6.0">
                  <p:embed/>
                </p:oleObj>
              </mc:Choice>
              <mc:Fallback>
                <p:oleObj name="CS ChemDraw Drawing" r:id="rId4" imgW="1001162" imgH="655383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626695" y="1023938"/>
                        <a:ext cx="1942790" cy="127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33330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/>
          <p:nvPr/>
        </p:nvSpPr>
        <p:spPr>
          <a:xfrm>
            <a:off x="0" y="305096"/>
            <a:ext cx="26052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HOMEWORK 6</a:t>
            </a:r>
          </a:p>
          <a:p>
            <a:pPr algn="ctr">
              <a:lnSpc>
                <a:spcPct val="90000"/>
              </a:lnSpc>
            </a:pPr>
            <a:endParaRPr lang="el-GR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Ορθογώνιο 14"/>
          <p:cNvSpPr/>
          <p:nvPr/>
        </p:nvSpPr>
        <p:spPr>
          <a:xfrm>
            <a:off x="126706" y="1443493"/>
            <a:ext cx="632222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68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ppm (m,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H)</a:t>
            </a:r>
          </a:p>
          <a:p>
            <a:pPr algn="just">
              <a:lnSpc>
                <a:spcPct val="90000"/>
              </a:lnSpc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 (dd, J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Hz, J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Hz, 1H)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09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(d, J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Hz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48-3.40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ppm (m, 2H)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2.19-2.14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(m,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1.90-1.84 (m,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H)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0.93 (d, J = 6.5 Hz, 3H)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0.86 (d,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 = 6.5 Hz, 3H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90000"/>
              </a:lnSpc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– NMR: 137.6, 117.9, 52.2, 37.0, 29.9, 20.7, 28.6.</a:t>
            </a:r>
            <a:endParaRPr lang="en-US" sz="2000" baseline="30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8926" y="466725"/>
            <a:ext cx="5095875" cy="5886450"/>
          </a:xfrm>
          <a:prstGeom prst="rect">
            <a:avLst/>
          </a:prstGeom>
        </p:spPr>
      </p:pic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5131030"/>
              </p:ext>
            </p:extLst>
          </p:nvPr>
        </p:nvGraphicFramePr>
        <p:xfrm>
          <a:off x="6448926" y="1687512"/>
          <a:ext cx="1755775" cy="15313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63" name="CS ChemDraw Drawing" r:id="rId4" imgW="844225" imgH="735974" progId="ChemDraw.Document.6.0">
                  <p:embed/>
                </p:oleObj>
              </mc:Choice>
              <mc:Fallback>
                <p:oleObj name="CS ChemDraw Drawing" r:id="rId4" imgW="844225" imgH="735974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448926" y="1687512"/>
                        <a:ext cx="1755775" cy="153135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5314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/>
          <p:nvPr/>
        </p:nvSpPr>
        <p:spPr>
          <a:xfrm>
            <a:off x="0" y="343196"/>
            <a:ext cx="48768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  <a:p>
            <a:pPr algn="ctr">
              <a:lnSpc>
                <a:spcPct val="90000"/>
              </a:lnSpc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: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  <a:p>
            <a:pPr algn="ctr">
              <a:lnSpc>
                <a:spcPct val="90000"/>
              </a:lnSpc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 – NMR: 7.48-7.36 (m, 5H)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7.30-7.22 (m, 3H)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6.98 (m, 2H)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4.09 (d, J = 12.6 Hz, 1H)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3.99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(d, J = 12.6 Hz, 1H)</a:t>
            </a:r>
          </a:p>
          <a:p>
            <a:pPr algn="just">
              <a:lnSpc>
                <a:spcPct val="90000"/>
              </a:lnSpc>
            </a:pPr>
            <a:endParaRPr lang="el-GR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2725" y="195262"/>
            <a:ext cx="5143500" cy="6467475"/>
          </a:xfrm>
          <a:prstGeom prst="rect">
            <a:avLst/>
          </a:prstGeom>
        </p:spPr>
      </p:pic>
      <p:graphicFrame>
        <p:nvGraphicFramePr>
          <p:cNvPr id="4" name="Αντικείμενο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9089876"/>
              </p:ext>
            </p:extLst>
          </p:nvPr>
        </p:nvGraphicFramePr>
        <p:xfrm>
          <a:off x="5441949" y="2135188"/>
          <a:ext cx="4316721" cy="10703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685" name="CS ChemDraw Drawing" r:id="rId4" imgW="3290564" imgH="815711" progId="ChemDraw.Document.6.0">
                  <p:embed/>
                </p:oleObj>
              </mc:Choice>
              <mc:Fallback>
                <p:oleObj name="CS ChemDraw Drawing" r:id="rId4" imgW="3290564" imgH="815711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441949" y="2135188"/>
                        <a:ext cx="4316721" cy="10703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18530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/>
          <p:nvPr/>
        </p:nvSpPr>
        <p:spPr>
          <a:xfrm>
            <a:off x="0" y="343196"/>
            <a:ext cx="4876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u="sng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HOMEWORK 8</a:t>
            </a:r>
            <a:endParaRPr lang="en-US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en-US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αντίδραση του οξειδίου του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αλλυλοστυρενίου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με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LiAlH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μπορεί να δώσει δύο προϊόντα. Ποιο σχηματίστηκε τελικά;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Εξηγείστε. 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0384" y="0"/>
            <a:ext cx="6903140" cy="6858000"/>
          </a:xfrm>
          <a:prstGeom prst="rect">
            <a:avLst/>
          </a:prstGeom>
        </p:spPr>
      </p:pic>
      <p:graphicFrame>
        <p:nvGraphicFramePr>
          <p:cNvPr id="6" name="Αντικείμενο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6883193"/>
              </p:ext>
            </p:extLst>
          </p:nvPr>
        </p:nvGraphicFramePr>
        <p:xfrm>
          <a:off x="593725" y="2643188"/>
          <a:ext cx="9429750" cy="1227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79" name="CS ChemDraw Drawing" r:id="rId4" imgW="4919472" imgH="640033" progId="ChemDraw.Document.6.0">
                  <p:embed/>
                </p:oleObj>
              </mc:Choice>
              <mc:Fallback>
                <p:oleObj name="CS ChemDraw Drawing" r:id="rId4" imgW="4919472" imgH="640033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93725" y="2643188"/>
                        <a:ext cx="9429750" cy="12271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37010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8763</TotalTime>
  <Words>608</Words>
  <Application>Microsoft Office PowerPoint</Application>
  <PresentationFormat>Ευρεία οθόνη</PresentationFormat>
  <Paragraphs>81</Paragraphs>
  <Slides>10</Slides>
  <Notes>0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Θέμα του Office</vt:lpstr>
      <vt:lpstr>CS ChemDraw Drawing</vt:lpstr>
      <vt:lpstr>Πυρηνικός Μαγνητικός Συντονισμός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ΕΡΓΑΣΤΗΡΙΑΚΗ ΚΑΙ ΧΗΜΙΚΗ ΑΣΦΑΛΕΙΑ</dc:title>
  <dc:creator>marios kidonakis</dc:creator>
  <cp:lastModifiedBy>marios kidonakis</cp:lastModifiedBy>
  <cp:revision>1162</cp:revision>
  <dcterms:created xsi:type="dcterms:W3CDTF">2019-11-09T19:19:36Z</dcterms:created>
  <dcterms:modified xsi:type="dcterms:W3CDTF">2020-05-22T13:11:25Z</dcterms:modified>
</cp:coreProperties>
</file>