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6" r:id="rId2"/>
    <p:sldId id="257" r:id="rId3"/>
    <p:sldId id="264" r:id="rId4"/>
    <p:sldId id="275" r:id="rId5"/>
    <p:sldId id="266" r:id="rId6"/>
    <p:sldId id="267" r:id="rId7"/>
    <p:sldId id="261" r:id="rId8"/>
    <p:sldId id="271" r:id="rId9"/>
    <p:sldId id="274" r:id="rId10"/>
    <p:sldId id="269" r:id="rId11"/>
    <p:sldId id="262" r:id="rId12"/>
    <p:sldId id="272" r:id="rId13"/>
    <p:sldId id="277" r:id="rId14"/>
    <p:sldId id="278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CB8"/>
    <a:srgbClr val="FCF842"/>
    <a:srgbClr val="FCF932"/>
    <a:srgbClr val="FBF747"/>
    <a:srgbClr val="66FF66"/>
    <a:srgbClr val="A82DD9"/>
    <a:srgbClr val="CD22E4"/>
    <a:srgbClr val="F3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36" autoAdjust="0"/>
    <p:restoredTop sz="94660"/>
  </p:normalViewPr>
  <p:slideViewPr>
    <p:cSldViewPr>
      <p:cViewPr varScale="1">
        <p:scale>
          <a:sx n="63" d="100"/>
          <a:sy n="63" d="100"/>
        </p:scale>
        <p:origin x="1149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FD233-E2C6-4948-A9F7-80E1C851F50C}" type="datetimeFigureOut">
              <a:rPr lang="el-GR" smtClean="0"/>
              <a:pPr/>
              <a:t>23/9/2022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C7620-C81D-4B7E-A449-50B0AFA3388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C7620-C81D-4B7E-A449-50B0AFA3388B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C7620-C81D-4B7E-A449-50B0AFA3388B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1705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0F3B-2656-4F2A-A4D5-3AEB455B3B62}" type="datetime1">
              <a:rPr lang="el-GR" smtClean="0"/>
              <a:pPr/>
              <a:t>23/9/2022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8BB2-A7DD-4139-BDF3-A01C05CC8F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D395-896B-446E-91DA-599E707E2B67}" type="datetime1">
              <a:rPr lang="el-GR" smtClean="0"/>
              <a:pPr/>
              <a:t>23/9/2022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8BB2-A7DD-4139-BDF3-A01C05CC8F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3BD6-E4A7-4A3E-8646-41E59816939B}" type="datetime1">
              <a:rPr lang="el-GR" smtClean="0"/>
              <a:pPr/>
              <a:t>23/9/2022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8BB2-A7DD-4139-BDF3-A01C05CC8F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D96B-CD1D-4732-9D8A-0A5E12BBCBFF}" type="datetime1">
              <a:rPr lang="el-GR" smtClean="0"/>
              <a:pPr/>
              <a:t>23/9/2022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8BB2-A7DD-4139-BDF3-A01C05CC8F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5829D-D52B-41F5-9689-D231CB61E563}" type="datetime1">
              <a:rPr lang="el-GR" smtClean="0"/>
              <a:pPr/>
              <a:t>23/9/2022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8BB2-A7DD-4139-BDF3-A01C05CC8F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B852-07BB-427D-BB0F-AE563C80D864}" type="datetime1">
              <a:rPr lang="el-GR" smtClean="0"/>
              <a:pPr/>
              <a:t>23/9/2022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8BB2-A7DD-4139-BDF3-A01C05CC8F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3F0F3-31EA-4120-A12F-212539105D79}" type="datetime1">
              <a:rPr lang="el-GR" smtClean="0"/>
              <a:pPr/>
              <a:t>23/9/2022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8BB2-A7DD-4139-BDF3-A01C05CC8F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20A5-CDA7-40FF-9E34-D5713A00C40E}" type="datetime1">
              <a:rPr lang="el-GR" smtClean="0"/>
              <a:pPr/>
              <a:t>23/9/2022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8BB2-A7DD-4139-BDF3-A01C05CC8F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669D-53DB-469D-BBC3-B48E083E7509}" type="datetime1">
              <a:rPr lang="el-GR" smtClean="0"/>
              <a:pPr/>
              <a:t>23/9/2022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8BB2-A7DD-4139-BDF3-A01C05CC8F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354A-0903-433D-B314-509740E47113}" type="datetime1">
              <a:rPr lang="el-GR" smtClean="0"/>
              <a:pPr/>
              <a:t>23/9/2022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8BB2-A7DD-4139-BDF3-A01C05CC8F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450BB-A3CC-4843-9F00-F56A42D18F69}" type="datetime1">
              <a:rPr lang="el-GR" smtClean="0"/>
              <a:pPr/>
              <a:t>23/9/2022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8BB2-A7DD-4139-BDF3-A01C05CC8F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E483C-C6B9-4DE5-9009-C1EE6092DCAC}" type="datetime1">
              <a:rPr lang="el-GR" smtClean="0"/>
              <a:pPr/>
              <a:t>23/9/2022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C8BB2-A7DD-4139-BDF3-A01C05CC8F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6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6.jpeg"/><Relationship Id="rId7" Type="http://schemas.openxmlformats.org/officeDocument/2006/relationships/image" Target="../media/image40.png"/><Relationship Id="rId12" Type="http://schemas.openxmlformats.org/officeDocument/2006/relationships/image" Target="../media/image45.sv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png"/><Relationship Id="rId5" Type="http://schemas.openxmlformats.org/officeDocument/2006/relationships/image" Target="../media/image38.jpeg"/><Relationship Id="rId10" Type="http://schemas.openxmlformats.org/officeDocument/2006/relationships/image" Target="../media/image43.png"/><Relationship Id="rId4" Type="http://schemas.openxmlformats.org/officeDocument/2006/relationships/hyperlink" Target="https://www.youtube.com/watch?v=h4RiczDeLQY" TargetMode="External"/><Relationship Id="rId9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MkF1hezdT90" TargetMode="External"/><Relationship Id="rId3" Type="http://schemas.openxmlformats.org/officeDocument/2006/relationships/image" Target="../media/image6.jpeg"/><Relationship Id="rId7" Type="http://schemas.openxmlformats.org/officeDocument/2006/relationships/hyperlink" Target="http://www.fulviofrisone.com/attachments/article/446/Herzberg%20-%20Atomic%20spectra%20and%20atomic%20structure%20(Dover%201944).pdf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hyperlink" Target="https://refractiveindex.info/?shelf=glass&amp;book=SCHOTT-F&amp;page=F2" TargetMode="External"/><Relationship Id="rId4" Type="http://schemas.openxmlformats.org/officeDocument/2006/relationships/image" Target="../media/image49.jpeg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6.jpe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6.jpe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AE6DB5B-45B4-4E76-913E-77CEBB25143E}"/>
              </a:ext>
            </a:extLst>
          </p:cNvPr>
          <p:cNvSpPr/>
          <p:nvPr/>
        </p:nvSpPr>
        <p:spPr>
          <a:xfrm>
            <a:off x="1115616" y="1196752"/>
            <a:ext cx="6984776" cy="14401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A78BD5-57F7-4EDB-854B-CAFCA9040B42}"/>
              </a:ext>
            </a:extLst>
          </p:cNvPr>
          <p:cNvSpPr txBox="1"/>
          <p:nvPr/>
        </p:nvSpPr>
        <p:spPr>
          <a:xfrm>
            <a:off x="4990969" y="209936"/>
            <a:ext cx="407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Εργαστήριο Φυσικοχημείας Ι (ΧΗΜ-311)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FF64A6-67AD-4038-84D3-AF4DD2A74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764"/>
            <a:ext cx="3131839" cy="7456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595ADF-BEF2-4F87-AA9C-4636171B38FA}"/>
              </a:ext>
            </a:extLst>
          </p:cNvPr>
          <p:cNvSpPr txBox="1"/>
          <p:nvPr/>
        </p:nvSpPr>
        <p:spPr>
          <a:xfrm>
            <a:off x="6532499" y="3945407"/>
            <a:ext cx="2726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Υπεύθυνοι Εργαστηρίου</a:t>
            </a:r>
          </a:p>
          <a:p>
            <a:r>
              <a:rPr lang="el-GR" dirty="0"/>
              <a:t>Νικόλαος Στρατηγάκης</a:t>
            </a:r>
          </a:p>
          <a:p>
            <a:r>
              <a:rPr lang="el-GR" dirty="0"/>
              <a:t>Βασίλειος Παπαδημητρίου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59253A-3A00-43FC-A0C0-7379B3C7A02A}"/>
              </a:ext>
            </a:extLst>
          </p:cNvPr>
          <p:cNvSpPr txBox="1"/>
          <p:nvPr/>
        </p:nvSpPr>
        <p:spPr>
          <a:xfrm>
            <a:off x="1" y="3976184"/>
            <a:ext cx="2411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Μεταπτυχιακοί Βοηθοί</a:t>
            </a:r>
            <a:endParaRPr lang="el-GR" dirty="0"/>
          </a:p>
          <a:p>
            <a:r>
              <a:rPr lang="el-GR" dirty="0"/>
              <a:t>Ιωάννα Ευαγγέλου </a:t>
            </a:r>
          </a:p>
          <a:p>
            <a:r>
              <a:rPr lang="el-GR" dirty="0"/>
              <a:t>Δημήτρης Χατζηγιάννης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3F9150-E9A5-460E-B969-61C51EAB052E}"/>
              </a:ext>
            </a:extLst>
          </p:cNvPr>
          <p:cNvSpPr/>
          <p:nvPr/>
        </p:nvSpPr>
        <p:spPr>
          <a:xfrm>
            <a:off x="0" y="0"/>
            <a:ext cx="9144000" cy="868240"/>
          </a:xfrm>
          <a:prstGeom prst="rect">
            <a:avLst/>
          </a:prstGeom>
          <a:solidFill>
            <a:schemeClr val="accent4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F1B278-E21F-489C-8F52-61E44062ADF5}"/>
              </a:ext>
            </a:extLst>
          </p:cNvPr>
          <p:cNvSpPr/>
          <p:nvPr/>
        </p:nvSpPr>
        <p:spPr>
          <a:xfrm>
            <a:off x="1429569" y="1278563"/>
            <a:ext cx="62848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Α07</a:t>
            </a:r>
            <a:r>
              <a:rPr lang="el-GR" sz="5400" b="1" cap="none" spc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. </a:t>
            </a:r>
            <a:r>
              <a:rPr lang="el-GR" sz="5400" b="1" cap="none" spc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Διαθλασιμετρία</a:t>
            </a:r>
            <a:endParaRPr lang="en-US" sz="5400" b="1" cap="none" spc="0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777B03-D045-479B-A48E-A801D9C336A0}"/>
              </a:ext>
            </a:extLst>
          </p:cNvPr>
          <p:cNvSpPr txBox="1"/>
          <p:nvPr/>
        </p:nvSpPr>
        <p:spPr>
          <a:xfrm>
            <a:off x="6516216" y="6388385"/>
            <a:ext cx="2739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i="1" dirty="0"/>
              <a:t>Ηράκλειο, 4 Δεκεμβρίου 2020</a:t>
            </a:r>
            <a:endParaRPr lang="en-US" sz="1600" i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FFC8270-F4F1-44A2-8337-537D48055D0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3627" y="3070434"/>
            <a:ext cx="3636743" cy="2734830"/>
          </a:xfrm>
          <a:prstGeom prst="round2DiagRect">
            <a:avLst>
              <a:gd name="adj1" fmla="val 41729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1" name="object 6">
            <a:extLst>
              <a:ext uri="{FF2B5EF4-FFF2-40B4-BE49-F238E27FC236}">
                <a16:creationId xmlns:a16="http://schemas.microsoft.com/office/drawing/2014/main" id="{71706433-CEC3-4E50-9D15-8179468E9CCE}"/>
              </a:ext>
            </a:extLst>
          </p:cNvPr>
          <p:cNvGrpSpPr/>
          <p:nvPr/>
        </p:nvGrpSpPr>
        <p:grpSpPr>
          <a:xfrm>
            <a:off x="3208541" y="6320312"/>
            <a:ext cx="2726913" cy="474699"/>
            <a:chOff x="2081208" y="5591163"/>
            <a:chExt cx="5819750" cy="1027097"/>
          </a:xfrm>
        </p:grpSpPr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DCCF0703-A24F-4E5E-89A1-E58A2C8B9B90}"/>
                </a:ext>
              </a:extLst>
            </p:cNvPr>
            <p:cNvSpPr/>
            <p:nvPr/>
          </p:nvSpPr>
          <p:spPr>
            <a:xfrm>
              <a:off x="2081208" y="5827700"/>
              <a:ext cx="1581134" cy="5540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9" name="object 8">
              <a:extLst>
                <a:ext uri="{FF2B5EF4-FFF2-40B4-BE49-F238E27FC236}">
                  <a16:creationId xmlns:a16="http://schemas.microsoft.com/office/drawing/2014/main" id="{16959BD6-93C6-4D01-9413-264B20404E7D}"/>
                </a:ext>
              </a:extLst>
            </p:cNvPr>
            <p:cNvSpPr/>
            <p:nvPr/>
          </p:nvSpPr>
          <p:spPr>
            <a:xfrm>
              <a:off x="3590917" y="5591163"/>
              <a:ext cx="4310041" cy="102709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73F1BB0-2ADF-4DDB-B70C-F5E5697BCB5B}"/>
              </a:ext>
            </a:extLst>
          </p:cNvPr>
          <p:cNvSpPr txBox="1"/>
          <p:nvPr/>
        </p:nvSpPr>
        <p:spPr>
          <a:xfrm>
            <a:off x="14094" y="6388385"/>
            <a:ext cx="24799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i="1" dirty="0"/>
              <a:t>Χειμερινό Εξάμηνο 2020-21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322946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ine 6">
            <a:extLst>
              <a:ext uri="{FF2B5EF4-FFF2-40B4-BE49-F238E27FC236}">
                <a16:creationId xmlns:a16="http://schemas.microsoft.com/office/drawing/2014/main" id="{0C481900-634A-455F-9206-E38291B1DF1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8156" y="4749176"/>
            <a:ext cx="885390" cy="142363"/>
          </a:xfrm>
          <a:prstGeom prst="line">
            <a:avLst/>
          </a:prstGeom>
          <a:noFill/>
          <a:ln w="25400">
            <a:solidFill>
              <a:srgbClr val="6D6F71"/>
            </a:solidFill>
            <a:round/>
            <a:headEnd/>
            <a:tailEnd type="stealth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" name="Cylinder 4">
            <a:extLst>
              <a:ext uri="{FF2B5EF4-FFF2-40B4-BE49-F238E27FC236}">
                <a16:creationId xmlns:a16="http://schemas.microsoft.com/office/drawing/2014/main" id="{C5289FE8-F486-4426-8ADC-DB05AE3655EF}"/>
              </a:ext>
            </a:extLst>
          </p:cNvPr>
          <p:cNvSpPr/>
          <p:nvPr/>
        </p:nvSpPr>
        <p:spPr>
          <a:xfrm rot="14689304">
            <a:off x="5879955" y="4395332"/>
            <a:ext cx="71755" cy="1218789"/>
          </a:xfrm>
          <a:prstGeom prst="can">
            <a:avLst/>
          </a:prstGeom>
          <a:pattFill prst="wave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28 - Στρογγυλεμένο ορθογώνιο"/>
          <p:cNvSpPr/>
          <p:nvPr/>
        </p:nvSpPr>
        <p:spPr>
          <a:xfrm>
            <a:off x="2714612" y="1142984"/>
            <a:ext cx="3571900" cy="321471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6685FD-2A28-44C6-A6FF-13F3F3C2D33A}"/>
              </a:ext>
            </a:extLst>
          </p:cNvPr>
          <p:cNvSpPr txBox="1"/>
          <p:nvPr/>
        </p:nvSpPr>
        <p:spPr>
          <a:xfrm>
            <a:off x="2684098" y="1142984"/>
            <a:ext cx="36486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Μικρότερο λ </a:t>
            </a:r>
            <a:endParaRPr lang="en-US" b="1" dirty="0"/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 </a:t>
            </a:r>
          </a:p>
          <a:p>
            <a:pPr algn="ctr"/>
            <a:r>
              <a:rPr lang="el-GR" dirty="0">
                <a:sym typeface="Wingdings" pitchFamily="2" charset="2"/>
              </a:rPr>
              <a:t>Μεγαλύτερη </a:t>
            </a:r>
            <a:r>
              <a:rPr lang="en-US" dirty="0">
                <a:sym typeface="Wingdings" pitchFamily="2" charset="2"/>
              </a:rPr>
              <a:t>E</a:t>
            </a: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pPr algn="ctr"/>
            <a:r>
              <a:rPr lang="el-GR" dirty="0">
                <a:sym typeface="Wingdings" pitchFamily="2" charset="2"/>
              </a:rPr>
              <a:t>Ισχυρότερη Αλληλεπίδραση</a:t>
            </a:r>
            <a:r>
              <a:rPr lang="en-US" dirty="0">
                <a:sym typeface="Wingdings" pitchFamily="2" charset="2"/>
              </a:rPr>
              <a:t> </a:t>
            </a:r>
            <a:r>
              <a:rPr lang="el-GR" dirty="0">
                <a:sym typeface="Wingdings" pitchFamily="2" charset="2"/>
              </a:rPr>
              <a:t>με Υλικό</a:t>
            </a:r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pPr algn="ctr"/>
            <a:endParaRPr lang="el-GR" dirty="0">
              <a:sym typeface="Wingdings" pitchFamily="2" charset="2"/>
            </a:endParaRPr>
          </a:p>
          <a:p>
            <a:pPr algn="ctr"/>
            <a:r>
              <a:rPr lang="el-GR" dirty="0">
                <a:sym typeface="Wingdings" pitchFamily="2" charset="2"/>
              </a:rPr>
              <a:t> </a:t>
            </a:r>
            <a:r>
              <a:rPr lang="el-GR" b="1" dirty="0">
                <a:sym typeface="Wingdings" pitchFamily="2" charset="2"/>
              </a:rPr>
              <a:t>Μεγαλύτερο </a:t>
            </a:r>
            <a:r>
              <a:rPr lang="en-US" b="1" dirty="0">
                <a:sym typeface="Wingdings" pitchFamily="2" charset="2"/>
              </a:rPr>
              <a:t>n</a:t>
            </a:r>
            <a:endParaRPr lang="en-US" dirty="0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7E2E91D9-E25B-4E7F-9976-B46B72EAD5D9}"/>
              </a:ext>
            </a:extLst>
          </p:cNvPr>
          <p:cNvSpPr/>
          <p:nvPr/>
        </p:nvSpPr>
        <p:spPr>
          <a:xfrm>
            <a:off x="9053" y="0"/>
            <a:ext cx="9134947" cy="8926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ΦΩΣ!">
            <a:extLst>
              <a:ext uri="{FF2B5EF4-FFF2-40B4-BE49-F238E27FC236}">
                <a16:creationId xmlns:a16="http://schemas.microsoft.com/office/drawing/2014/main" id="{9C840A5D-6DD0-4F1D-9152-808AFF34C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49954" cy="883880"/>
          </a:xfrm>
          <a:prstGeom prst="rect">
            <a:avLst/>
          </a:prstGeom>
          <a:noFill/>
        </p:spPr>
      </p:pic>
      <p:sp>
        <p:nvSpPr>
          <p:cNvPr id="14" name="1 - Τίτλος">
            <a:extLst>
              <a:ext uri="{FF2B5EF4-FFF2-40B4-BE49-F238E27FC236}">
                <a16:creationId xmlns:a16="http://schemas.microsoft.com/office/drawing/2014/main" id="{8B4F4027-20B2-41DB-8D85-79826F99A245}"/>
              </a:ext>
            </a:extLst>
          </p:cNvPr>
          <p:cNvSpPr txBox="1">
            <a:spLocks/>
          </p:cNvSpPr>
          <p:nvPr/>
        </p:nvSpPr>
        <p:spPr>
          <a:xfrm>
            <a:off x="806896" y="71414"/>
            <a:ext cx="8229600" cy="5111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Διασπορά Φωτός</a:t>
            </a:r>
          </a:p>
        </p:txBody>
      </p:sp>
      <p:sp>
        <p:nvSpPr>
          <p:cNvPr id="25604" name="AutoShape 4" descr="The Rise of the Photon The Death of Classical Phys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5606" name="AutoShape 6" descr="The Rise of the Photon The Death of Classical Phys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5608" name="AutoShape 8" descr="The Rise of the Photon The Death of Classical Phys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3" name="22 - Εικόνα" descr="αρχείο λήψης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214554"/>
            <a:ext cx="1737186" cy="795338"/>
          </a:xfrm>
          <a:prstGeom prst="rect">
            <a:avLst/>
          </a:prstGeom>
        </p:spPr>
      </p:pic>
      <p:cxnSp>
        <p:nvCxnSpPr>
          <p:cNvPr id="25" name="24 - Ευθύγραμμο βέλος σύνδεσης"/>
          <p:cNvCxnSpPr/>
          <p:nvPr/>
        </p:nvCxnSpPr>
        <p:spPr>
          <a:xfrm>
            <a:off x="2071670" y="2571744"/>
            <a:ext cx="571504" cy="1588"/>
          </a:xfrm>
          <a:prstGeom prst="straightConnector1">
            <a:avLst/>
          </a:prstGeom>
          <a:ln w="15875" cmpd="dbl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- Βέλος προς τα κάτω"/>
          <p:cNvSpPr/>
          <p:nvPr/>
        </p:nvSpPr>
        <p:spPr>
          <a:xfrm>
            <a:off x="4357686" y="1643050"/>
            <a:ext cx="28575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27 - Βέλος προς τα κάτω"/>
          <p:cNvSpPr/>
          <p:nvPr/>
        </p:nvSpPr>
        <p:spPr>
          <a:xfrm>
            <a:off x="4357686" y="3429000"/>
            <a:ext cx="28575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29 - Βέλος προς τα κάτω"/>
          <p:cNvSpPr/>
          <p:nvPr/>
        </p:nvSpPr>
        <p:spPr>
          <a:xfrm>
            <a:off x="4357686" y="2428868"/>
            <a:ext cx="28575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2" name="31 - Ευθεία γραμμή σύνδεσης"/>
          <p:cNvCxnSpPr>
            <a:cxnSpLocks/>
          </p:cNvCxnSpPr>
          <p:nvPr/>
        </p:nvCxnSpPr>
        <p:spPr>
          <a:xfrm>
            <a:off x="5656388" y="6453336"/>
            <a:ext cx="914400" cy="0"/>
          </a:xfrm>
          <a:prstGeom prst="line">
            <a:avLst/>
          </a:prstGeom>
          <a:ln w="19050" cap="sq">
            <a:prstDash val="solid"/>
            <a:round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6 - TextBox"/>
          <p:cNvSpPr txBox="1"/>
          <p:nvPr/>
        </p:nvSpPr>
        <p:spPr>
          <a:xfrm>
            <a:off x="428596" y="4143380"/>
            <a:ext cx="2242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Άρα</a:t>
            </a:r>
            <a:r>
              <a:rPr lang="el-GR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Διαφορετικό λ…</a:t>
            </a:r>
          </a:p>
        </p:txBody>
      </p:sp>
      <p:sp>
        <p:nvSpPr>
          <p:cNvPr id="38" name="37 - TextBox"/>
          <p:cNvSpPr txBox="1"/>
          <p:nvPr/>
        </p:nvSpPr>
        <p:spPr>
          <a:xfrm>
            <a:off x="6506216" y="3542324"/>
            <a:ext cx="2465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…Διαφορετική εκτροπή</a:t>
            </a:r>
          </a:p>
        </p:txBody>
      </p:sp>
      <p:sp>
        <p:nvSpPr>
          <p:cNvPr id="42" name="41 - Έλλειψη"/>
          <p:cNvSpPr/>
          <p:nvPr/>
        </p:nvSpPr>
        <p:spPr>
          <a:xfrm>
            <a:off x="285720" y="1142984"/>
            <a:ext cx="2071702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i="1" dirty="0"/>
              <a:t>Φως </a:t>
            </a:r>
          </a:p>
          <a:p>
            <a:pPr algn="ctr"/>
            <a:r>
              <a:rPr lang="el-GR" b="1" i="1" dirty="0"/>
              <a:t>=</a:t>
            </a:r>
          </a:p>
          <a:p>
            <a:pPr algn="ctr"/>
            <a:r>
              <a:rPr lang="el-GR" b="1" i="1" dirty="0"/>
              <a:t> Ενέργεια</a:t>
            </a:r>
          </a:p>
        </p:txBody>
      </p:sp>
      <p:sp>
        <p:nvSpPr>
          <p:cNvPr id="45" name="44 - TextBox"/>
          <p:cNvSpPr txBox="1"/>
          <p:nvPr/>
        </p:nvSpPr>
        <p:spPr>
          <a:xfrm>
            <a:off x="4672681" y="5549083"/>
            <a:ext cx="11302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Λευκό</a:t>
            </a:r>
            <a:r>
              <a:rPr lang="en-GB" sz="1600" dirty="0"/>
              <a:t> </a:t>
            </a:r>
            <a:r>
              <a:rPr lang="el-GR" sz="1600" dirty="0"/>
              <a:t>Φως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6428156" y="4772515"/>
            <a:ext cx="1176828" cy="700625"/>
          </a:xfrm>
          <a:prstGeom prst="line">
            <a:avLst/>
          </a:prstGeom>
          <a:noFill/>
          <a:ln w="25400">
            <a:solidFill>
              <a:srgbClr val="6D6F71"/>
            </a:solidFill>
            <a:round/>
            <a:headEnd/>
            <a:tailEnd type="stealth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9" name="Line 13"/>
          <p:cNvSpPr>
            <a:spLocks noChangeShapeType="1"/>
          </p:cNvSpPr>
          <p:nvPr/>
        </p:nvSpPr>
        <p:spPr bwMode="auto">
          <a:xfrm flipV="1">
            <a:off x="4888871" y="3969093"/>
            <a:ext cx="3296638" cy="1499201"/>
          </a:xfrm>
          <a:prstGeom prst="line">
            <a:avLst/>
          </a:prstGeom>
          <a:noFill/>
          <a:ln w="11671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2" name="Line 16"/>
          <p:cNvSpPr>
            <a:spLocks noChangeShapeType="1"/>
          </p:cNvSpPr>
          <p:nvPr/>
        </p:nvSpPr>
        <p:spPr bwMode="auto">
          <a:xfrm>
            <a:off x="7604985" y="5473140"/>
            <a:ext cx="1112346" cy="932307"/>
          </a:xfrm>
          <a:prstGeom prst="line">
            <a:avLst/>
          </a:prstGeom>
          <a:noFill/>
          <a:ln w="25400">
            <a:solidFill>
              <a:srgbClr val="CD22E4"/>
            </a:solidFill>
            <a:round/>
            <a:headEnd/>
            <a:tailEnd type="stealth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3" name="Line 17"/>
          <p:cNvSpPr>
            <a:spLocks noChangeShapeType="1"/>
          </p:cNvSpPr>
          <p:nvPr/>
        </p:nvSpPr>
        <p:spPr bwMode="auto">
          <a:xfrm>
            <a:off x="8776354" y="4593210"/>
            <a:ext cx="0" cy="2010105"/>
          </a:xfrm>
          <a:prstGeom prst="line">
            <a:avLst/>
          </a:prstGeom>
          <a:noFill/>
          <a:ln w="32410">
            <a:solidFill>
              <a:srgbClr val="939598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4" name="Rectangle 18"/>
          <p:cNvSpPr>
            <a:spLocks noChangeArrowheads="1"/>
          </p:cNvSpPr>
          <p:nvPr/>
        </p:nvSpPr>
        <p:spPr bwMode="auto">
          <a:xfrm>
            <a:off x="8805865" y="4593210"/>
            <a:ext cx="175932" cy="2010105"/>
          </a:xfrm>
          <a:prstGeom prst="rect">
            <a:avLst/>
          </a:prstGeom>
          <a:solidFill>
            <a:srgbClr val="6D6F7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6" name="Line 20"/>
          <p:cNvSpPr>
            <a:spLocks noChangeShapeType="1"/>
          </p:cNvSpPr>
          <p:nvPr/>
        </p:nvSpPr>
        <p:spPr bwMode="auto">
          <a:xfrm>
            <a:off x="7255391" y="4879536"/>
            <a:ext cx="1495992" cy="2828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3" name="Freeform 27"/>
          <p:cNvSpPr>
            <a:spLocks/>
          </p:cNvSpPr>
          <p:nvPr/>
        </p:nvSpPr>
        <p:spPr bwMode="auto">
          <a:xfrm rot="418356">
            <a:off x="7791884" y="4126758"/>
            <a:ext cx="201803" cy="14856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" y="84"/>
              </a:cxn>
              <a:cxn ang="0">
                <a:pos x="48" y="168"/>
              </a:cxn>
              <a:cxn ang="0">
                <a:pos x="60" y="250"/>
              </a:cxn>
              <a:cxn ang="0">
                <a:pos x="66" y="331"/>
              </a:cxn>
              <a:cxn ang="0">
                <a:pos x="65" y="411"/>
              </a:cxn>
              <a:cxn ang="0">
                <a:pos x="57" y="489"/>
              </a:cxn>
              <a:cxn ang="0">
                <a:pos x="42" y="565"/>
              </a:cxn>
              <a:cxn ang="0">
                <a:pos x="21" y="639"/>
              </a:cxn>
            </a:cxnLst>
            <a:rect l="0" t="0" r="r" b="b"/>
            <a:pathLst>
              <a:path w="67" h="639">
                <a:moveTo>
                  <a:pt x="0" y="0"/>
                </a:moveTo>
                <a:lnTo>
                  <a:pt x="28" y="84"/>
                </a:lnTo>
                <a:lnTo>
                  <a:pt x="48" y="168"/>
                </a:lnTo>
                <a:lnTo>
                  <a:pt x="60" y="250"/>
                </a:lnTo>
                <a:lnTo>
                  <a:pt x="66" y="331"/>
                </a:lnTo>
                <a:lnTo>
                  <a:pt x="65" y="411"/>
                </a:lnTo>
                <a:lnTo>
                  <a:pt x="57" y="489"/>
                </a:lnTo>
                <a:lnTo>
                  <a:pt x="42" y="565"/>
                </a:lnTo>
                <a:lnTo>
                  <a:pt x="21" y="639"/>
                </a:lnTo>
              </a:path>
            </a:pathLst>
          </a:custGeom>
          <a:noFill/>
          <a:ln w="15875">
            <a:solidFill>
              <a:srgbClr val="A82DD9"/>
            </a:solidFill>
            <a:prstDash val="sysDash"/>
            <a:round/>
            <a:headEnd type="stealth" w="lg" len="lg"/>
            <a:tailEnd type="stealth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9" name="Text Box 33"/>
          <p:cNvSpPr txBox="1">
            <a:spLocks noChangeArrowheads="1"/>
          </p:cNvSpPr>
          <p:nvPr/>
        </p:nvSpPr>
        <p:spPr bwMode="auto">
          <a:xfrm>
            <a:off x="8166163" y="5779063"/>
            <a:ext cx="511527" cy="26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88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>
                <a:ln>
                  <a:noFill/>
                </a:ln>
                <a:solidFill>
                  <a:srgbClr val="A82DD9"/>
                </a:solidFill>
                <a:effectLst/>
                <a:latin typeface="Calibri" pitchFamily="34" charset="0"/>
                <a:cs typeface="Arial" pitchFamily="34" charset="0"/>
              </a:rPr>
              <a:t>Ιώδες</a:t>
            </a:r>
            <a:endParaRPr kumimoji="0" lang="el-GR" sz="1600" b="0" i="0" u="none" strike="noStrike" cap="none" normalizeH="0" baseline="0" dirty="0">
              <a:ln>
                <a:noFill/>
              </a:ln>
              <a:solidFill>
                <a:srgbClr val="A82DD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Freeform 4"/>
          <p:cNvSpPr>
            <a:spLocks/>
          </p:cNvSpPr>
          <p:nvPr/>
        </p:nvSpPr>
        <p:spPr bwMode="auto">
          <a:xfrm>
            <a:off x="5639084" y="4068278"/>
            <a:ext cx="2340467" cy="2078777"/>
          </a:xfrm>
          <a:custGeom>
            <a:avLst/>
            <a:gdLst/>
            <a:ahLst/>
            <a:cxnLst>
              <a:cxn ang="0">
                <a:pos x="1031" y="0"/>
              </a:cxn>
              <a:cxn ang="0">
                <a:pos x="0" y="1786"/>
              </a:cxn>
              <a:cxn ang="0">
                <a:pos x="2062" y="1786"/>
              </a:cxn>
              <a:cxn ang="0">
                <a:pos x="1031" y="0"/>
              </a:cxn>
            </a:cxnLst>
            <a:rect l="0" t="0" r="r" b="b"/>
            <a:pathLst>
              <a:path w="2062" h="1786">
                <a:moveTo>
                  <a:pt x="1031" y="0"/>
                </a:moveTo>
                <a:lnTo>
                  <a:pt x="0" y="1786"/>
                </a:lnTo>
                <a:lnTo>
                  <a:pt x="2062" y="1786"/>
                </a:lnTo>
                <a:lnTo>
                  <a:pt x="1031" y="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60000"/>
                  <a:lumOff val="40000"/>
                  <a:alpha val="60000"/>
                </a:schemeClr>
              </a:gs>
              <a:gs pos="82000">
                <a:srgbClr val="C9E6EE">
                  <a:alpha val="60000"/>
                </a:srgbClr>
              </a:gs>
              <a:gs pos="44000">
                <a:schemeClr val="bg1">
                  <a:alpha val="60000"/>
                </a:schemeClr>
              </a:gs>
            </a:gsLst>
            <a:lin ang="0" scaled="1"/>
            <a:tileRect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81" name="80 - TextBox"/>
          <p:cNvSpPr txBox="1"/>
          <p:nvPr/>
        </p:nvSpPr>
        <p:spPr>
          <a:xfrm>
            <a:off x="7944138" y="4753250"/>
            <a:ext cx="8322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>
                <a:solidFill>
                  <a:srgbClr val="FF0000"/>
                </a:solidFill>
              </a:rPr>
              <a:t>Κόκκινο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F25E3A-5B14-4410-B301-FEA6A25282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7" y="4590181"/>
            <a:ext cx="3850734" cy="2117904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93C009B6-7813-4FF3-9047-0501BF21F4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">
            <a:off x="4893762" y="3954776"/>
            <a:ext cx="3925880" cy="233567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0508D61-6648-44BF-8F58-98F394D82E9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8" t="21197" r="32399" b="51749"/>
          <a:stretch/>
        </p:blipFill>
        <p:spPr>
          <a:xfrm>
            <a:off x="5153908" y="5111344"/>
            <a:ext cx="222111" cy="338554"/>
          </a:xfrm>
          <a:prstGeom prst="ellipse">
            <a:avLst/>
          </a:prstGeom>
          <a:ln w="0" cap="rnd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8" name="Freeform 27">
            <a:extLst>
              <a:ext uri="{FF2B5EF4-FFF2-40B4-BE49-F238E27FC236}">
                <a16:creationId xmlns:a16="http://schemas.microsoft.com/office/drawing/2014/main" id="{A4E36FE6-95C2-43F6-861B-6CE337929C0A}"/>
              </a:ext>
            </a:extLst>
          </p:cNvPr>
          <p:cNvSpPr>
            <a:spLocks/>
          </p:cNvSpPr>
          <p:nvPr/>
        </p:nvSpPr>
        <p:spPr bwMode="auto">
          <a:xfrm rot="292985">
            <a:off x="7591227" y="4239451"/>
            <a:ext cx="118545" cy="69304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" y="84"/>
              </a:cxn>
              <a:cxn ang="0">
                <a:pos x="48" y="168"/>
              </a:cxn>
              <a:cxn ang="0">
                <a:pos x="60" y="250"/>
              </a:cxn>
              <a:cxn ang="0">
                <a:pos x="66" y="331"/>
              </a:cxn>
              <a:cxn ang="0">
                <a:pos x="65" y="411"/>
              </a:cxn>
              <a:cxn ang="0">
                <a:pos x="57" y="489"/>
              </a:cxn>
              <a:cxn ang="0">
                <a:pos x="42" y="565"/>
              </a:cxn>
              <a:cxn ang="0">
                <a:pos x="21" y="639"/>
              </a:cxn>
            </a:cxnLst>
            <a:rect l="0" t="0" r="r" b="b"/>
            <a:pathLst>
              <a:path w="67" h="639">
                <a:moveTo>
                  <a:pt x="0" y="0"/>
                </a:moveTo>
                <a:lnTo>
                  <a:pt x="28" y="84"/>
                </a:lnTo>
                <a:lnTo>
                  <a:pt x="48" y="168"/>
                </a:lnTo>
                <a:lnTo>
                  <a:pt x="60" y="250"/>
                </a:lnTo>
                <a:lnTo>
                  <a:pt x="66" y="331"/>
                </a:lnTo>
                <a:lnTo>
                  <a:pt x="65" y="411"/>
                </a:lnTo>
                <a:lnTo>
                  <a:pt x="57" y="489"/>
                </a:lnTo>
                <a:lnTo>
                  <a:pt x="42" y="565"/>
                </a:lnTo>
                <a:lnTo>
                  <a:pt x="21" y="639"/>
                </a:lnTo>
              </a:path>
            </a:pathLst>
          </a:custGeom>
          <a:noFill/>
          <a:ln w="15875">
            <a:solidFill>
              <a:srgbClr val="FF0000"/>
            </a:solidFill>
            <a:prstDash val="sysDash"/>
            <a:round/>
            <a:headEnd type="stealth" w="lg" len="lg"/>
            <a:tailEnd type="stealth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cxnSp>
        <p:nvCxnSpPr>
          <p:cNvPr id="69" name="31 - Ευθεία γραμμή σύνδεσης">
            <a:extLst>
              <a:ext uri="{FF2B5EF4-FFF2-40B4-BE49-F238E27FC236}">
                <a16:creationId xmlns:a16="http://schemas.microsoft.com/office/drawing/2014/main" id="{850674C0-E614-4164-BA23-E9E2B08B834E}"/>
              </a:ext>
            </a:extLst>
          </p:cNvPr>
          <p:cNvCxnSpPr>
            <a:cxnSpLocks/>
          </p:cNvCxnSpPr>
          <p:nvPr/>
        </p:nvCxnSpPr>
        <p:spPr>
          <a:xfrm flipH="1">
            <a:off x="7164287" y="6453336"/>
            <a:ext cx="914400" cy="0"/>
          </a:xfrm>
          <a:prstGeom prst="line">
            <a:avLst/>
          </a:prstGeom>
          <a:ln w="19050" cap="sq">
            <a:prstDash val="solid"/>
            <a:round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7D1CC35-90B3-48F0-9415-94C2732ACD1F}"/>
              </a:ext>
            </a:extLst>
          </p:cNvPr>
          <p:cNvSpPr txBox="1"/>
          <p:nvPr/>
        </p:nvSpPr>
        <p:spPr>
          <a:xfrm>
            <a:off x="6716802" y="626867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9CB18AD-BFCF-48CD-80D2-89590848E97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10177" r="11650" b="4695"/>
          <a:stretch/>
        </p:blipFill>
        <p:spPr>
          <a:xfrm>
            <a:off x="6350859" y="1349815"/>
            <a:ext cx="2828254" cy="2060703"/>
          </a:xfrm>
          <a:prstGeom prst="rect">
            <a:avLst/>
          </a:prstGeom>
        </p:spPr>
      </p:pic>
      <p:sp>
        <p:nvSpPr>
          <p:cNvPr id="44" name="43 - Δεξιό βέλος"/>
          <p:cNvSpPr/>
          <p:nvPr/>
        </p:nvSpPr>
        <p:spPr>
          <a:xfrm>
            <a:off x="5897848" y="1444170"/>
            <a:ext cx="978408" cy="48463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C2610BC-B0B1-461D-BDB4-20F9E8D9977C}"/>
              </a:ext>
            </a:extLst>
          </p:cNvPr>
          <p:cNvCxnSpPr/>
          <p:nvPr/>
        </p:nvCxnSpPr>
        <p:spPr>
          <a:xfrm flipV="1">
            <a:off x="7024900" y="1643050"/>
            <a:ext cx="0" cy="521330"/>
          </a:xfrm>
          <a:prstGeom prst="straightConnector1">
            <a:avLst/>
          </a:prstGeom>
          <a:ln w="15875">
            <a:solidFill>
              <a:schemeClr val="accent4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81ED94C-ACAE-4B1D-8070-B498808B7112}"/>
              </a:ext>
            </a:extLst>
          </p:cNvPr>
          <p:cNvCxnSpPr>
            <a:cxnSpLocks/>
          </p:cNvCxnSpPr>
          <p:nvPr/>
        </p:nvCxnSpPr>
        <p:spPr>
          <a:xfrm>
            <a:off x="8900786" y="2250276"/>
            <a:ext cx="0" cy="521330"/>
          </a:xfrm>
          <a:prstGeom prst="straightConnector1">
            <a:avLst/>
          </a:prstGeom>
          <a:ln w="15875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9B50685-549B-420D-B15A-EE29C6923711}"/>
              </a:ext>
            </a:extLst>
          </p:cNvPr>
          <p:cNvSpPr txBox="1"/>
          <p:nvPr/>
        </p:nvSpPr>
        <p:spPr>
          <a:xfrm>
            <a:off x="6881709" y="216438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7030A0"/>
                </a:solidFill>
              </a:rPr>
              <a:t>Ιώδες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0DC4D5C-39E9-4AD0-B78B-0B48F914A0CF}"/>
              </a:ext>
            </a:extLst>
          </p:cNvPr>
          <p:cNvSpPr txBox="1"/>
          <p:nvPr/>
        </p:nvSpPr>
        <p:spPr>
          <a:xfrm>
            <a:off x="8135834" y="1908565"/>
            <a:ext cx="912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Κόκκινο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90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" grpId="0" animBg="1"/>
      <p:bldP spid="5" grpId="1" animBg="1"/>
      <p:bldP spid="29" grpId="0" animBg="1"/>
      <p:bldP spid="8" grpId="0"/>
      <p:bldP spid="27" grpId="0" animBg="1"/>
      <p:bldP spid="28" grpId="0" animBg="1"/>
      <p:bldP spid="30" grpId="0" animBg="1"/>
      <p:bldP spid="37" grpId="0"/>
      <p:bldP spid="38" grpId="0"/>
      <p:bldP spid="42" grpId="0" animBg="1"/>
      <p:bldP spid="45" grpId="0"/>
      <p:bldP spid="45" grpId="1"/>
      <p:bldP spid="52" grpId="0" animBg="1"/>
      <p:bldP spid="59" grpId="0" animBg="1"/>
      <p:bldP spid="59" grpId="1" animBg="1"/>
      <p:bldP spid="62" grpId="0" animBg="1"/>
      <p:bldP spid="63" grpId="0" animBg="1"/>
      <p:bldP spid="64" grpId="0" animBg="1"/>
      <p:bldP spid="66" grpId="0" animBg="1"/>
      <p:bldP spid="73" grpId="0" animBg="1"/>
      <p:bldP spid="79" grpId="0"/>
      <p:bldP spid="50" grpId="0" animBg="1"/>
      <p:bldP spid="81" grpId="0"/>
      <p:bldP spid="68" grpId="0" animBg="1"/>
      <p:bldP spid="10" grpId="0"/>
      <p:bldP spid="10" grpId="1"/>
      <p:bldP spid="44" grpId="0" animBg="1"/>
      <p:bldP spid="20" grpId="0"/>
      <p:bldP spid="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95904" y="295365"/>
            <a:ext cx="8229600" cy="500042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92D050"/>
                </a:solidFill>
              </a:rPr>
              <a:t>Πείραμα διάθλασης</a:t>
            </a:r>
          </a:p>
        </p:txBody>
      </p:sp>
      <p:pic>
        <p:nvPicPr>
          <p:cNvPr id="19458" name="Picture 2" descr="Introduction to Optical Prisms | Edmund Opti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142984"/>
            <a:ext cx="2180830" cy="1000132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107" name="Rectangle 35"/>
          <p:cNvSpPr>
            <a:spLocks noChangeArrowheads="1"/>
          </p:cNvSpPr>
          <p:nvPr/>
        </p:nvSpPr>
        <p:spPr bwMode="auto">
          <a:xfrm>
            <a:off x="66289" y="154001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E2E91D9-E25B-4E7F-9976-B46B72EAD5D9}"/>
              </a:ext>
            </a:extLst>
          </p:cNvPr>
          <p:cNvSpPr/>
          <p:nvPr/>
        </p:nvSpPr>
        <p:spPr>
          <a:xfrm>
            <a:off x="9053" y="0"/>
            <a:ext cx="9134947" cy="8926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3" name="Picture 2" descr="ΦΩΣ!">
            <a:extLst>
              <a:ext uri="{FF2B5EF4-FFF2-40B4-BE49-F238E27FC236}">
                <a16:creationId xmlns:a16="http://schemas.microsoft.com/office/drawing/2014/main" id="{9C840A5D-6DD0-4F1D-9152-808AFF34C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49954" cy="883880"/>
          </a:xfrm>
          <a:prstGeom prst="rect">
            <a:avLst/>
          </a:prstGeom>
          <a:noFill/>
        </p:spPr>
      </p:pic>
      <p:sp>
        <p:nvSpPr>
          <p:cNvPr id="54" name="1 - Τίτλος">
            <a:extLst>
              <a:ext uri="{FF2B5EF4-FFF2-40B4-BE49-F238E27FC236}">
                <a16:creationId xmlns:a16="http://schemas.microsoft.com/office/drawing/2014/main" id="{8B4F4027-20B2-41DB-8D85-79826F99A245}"/>
              </a:ext>
            </a:extLst>
          </p:cNvPr>
          <p:cNvSpPr txBox="1">
            <a:spLocks/>
          </p:cNvSpPr>
          <p:nvPr/>
        </p:nvSpPr>
        <p:spPr>
          <a:xfrm>
            <a:off x="806896" y="71414"/>
            <a:ext cx="8229600" cy="5111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sz="4000" b="1" dirty="0">
              <a:ln w="22225">
                <a:solidFill>
                  <a:srgbClr val="FFFF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7" name="1 - Τίτλος">
            <a:extLst>
              <a:ext uri="{FF2B5EF4-FFF2-40B4-BE49-F238E27FC236}">
                <a16:creationId xmlns:a16="http://schemas.microsoft.com/office/drawing/2014/main" id="{8B4F4027-20B2-41DB-8D85-79826F99A245}"/>
              </a:ext>
            </a:extLst>
          </p:cNvPr>
          <p:cNvSpPr txBox="1">
            <a:spLocks/>
          </p:cNvSpPr>
          <p:nvPr/>
        </p:nvSpPr>
        <p:spPr>
          <a:xfrm>
            <a:off x="785786" y="71414"/>
            <a:ext cx="8229600" cy="5111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Γωνία Ελάχιστης Εκτροπής</a:t>
            </a:r>
          </a:p>
        </p:txBody>
      </p:sp>
      <p:sp>
        <p:nvSpPr>
          <p:cNvPr id="63" name="62 - Στρογγυλεμένο ορθογώνιο"/>
          <p:cNvSpPr/>
          <p:nvPr/>
        </p:nvSpPr>
        <p:spPr>
          <a:xfrm>
            <a:off x="2428860" y="1071546"/>
            <a:ext cx="5643602" cy="92869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i="1" dirty="0"/>
              <a:t>Παρατηρώ </a:t>
            </a:r>
            <a:r>
              <a:rPr lang="el-GR" b="1" i="1" dirty="0"/>
              <a:t>Ελάχιστη</a:t>
            </a:r>
            <a:r>
              <a:rPr lang="el-GR" i="1" dirty="0"/>
              <a:t> </a:t>
            </a:r>
            <a:r>
              <a:rPr lang="el-GR" b="1" i="1" dirty="0"/>
              <a:t>Εκτροπή</a:t>
            </a:r>
            <a:r>
              <a:rPr lang="el-GR" i="1" dirty="0"/>
              <a:t> στρέφοντας την Τράπεζα</a:t>
            </a:r>
            <a:r>
              <a:rPr lang="en-US" i="1" dirty="0"/>
              <a:t>, </a:t>
            </a:r>
            <a:r>
              <a:rPr lang="el-GR" i="1" dirty="0"/>
              <a:t>όταν </a:t>
            </a:r>
            <a:r>
              <a:rPr lang="el-GR" b="1" i="1" dirty="0"/>
              <a:t>σταματάει</a:t>
            </a:r>
            <a:r>
              <a:rPr lang="el-GR" i="1" dirty="0"/>
              <a:t> να κινείται το </a:t>
            </a:r>
            <a:r>
              <a:rPr lang="el-GR" b="1" i="1" dirty="0"/>
              <a:t>Φάσμα</a:t>
            </a:r>
            <a:r>
              <a:rPr lang="el-GR" i="1" dirty="0"/>
              <a:t>.</a:t>
            </a:r>
          </a:p>
        </p:txBody>
      </p:sp>
      <p:sp>
        <p:nvSpPr>
          <p:cNvPr id="64" name="63 - Στρογγυλεμένο ορθογώνιο"/>
          <p:cNvSpPr/>
          <p:nvPr/>
        </p:nvSpPr>
        <p:spPr>
          <a:xfrm>
            <a:off x="1285852" y="2357430"/>
            <a:ext cx="7715304" cy="5715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i="1" dirty="0"/>
              <a:t>Σε</a:t>
            </a:r>
            <a:r>
              <a:rPr lang="el-GR" b="1" i="1" dirty="0"/>
              <a:t> </a:t>
            </a:r>
            <a:r>
              <a:rPr lang="el-GR" i="1" dirty="0"/>
              <a:t>αυτή</a:t>
            </a:r>
            <a:r>
              <a:rPr lang="el-GR" b="1" i="1" dirty="0"/>
              <a:t> </a:t>
            </a:r>
            <a:r>
              <a:rPr lang="el-GR" i="1" dirty="0"/>
              <a:t>τη</a:t>
            </a:r>
            <a:r>
              <a:rPr lang="el-GR" b="1" i="1" dirty="0"/>
              <a:t> Θέση </a:t>
            </a:r>
            <a:r>
              <a:rPr lang="el-GR" i="1" dirty="0"/>
              <a:t>παίρνω</a:t>
            </a:r>
            <a:r>
              <a:rPr lang="el-GR" b="1" i="1" dirty="0"/>
              <a:t> </a:t>
            </a:r>
            <a:r>
              <a:rPr lang="el-GR" i="1" dirty="0"/>
              <a:t>τις</a:t>
            </a:r>
            <a:r>
              <a:rPr lang="el-GR" b="1" i="1" dirty="0"/>
              <a:t> Μετρήσεις των </a:t>
            </a:r>
            <a:r>
              <a:rPr lang="el-GR" b="1" i="1" dirty="0">
                <a:solidFill>
                  <a:schemeClr val="bg1"/>
                </a:solidFill>
              </a:rPr>
              <a:t>θ</a:t>
            </a:r>
            <a:r>
              <a:rPr lang="el-GR" b="1" i="1" dirty="0"/>
              <a:t> </a:t>
            </a:r>
            <a:r>
              <a:rPr lang="el-GR" i="1" dirty="0"/>
              <a:t>για να βρω το </a:t>
            </a:r>
            <a:r>
              <a:rPr lang="en-US" b="1" i="1" dirty="0"/>
              <a:t>n</a:t>
            </a:r>
            <a:r>
              <a:rPr lang="en-US" i="1" dirty="0"/>
              <a:t> </a:t>
            </a:r>
            <a:r>
              <a:rPr lang="el-GR" i="1" dirty="0"/>
              <a:t>των Πρισμάτων.</a:t>
            </a:r>
          </a:p>
        </p:txBody>
      </p:sp>
      <p:sp>
        <p:nvSpPr>
          <p:cNvPr id="21" name="20 - Αριστερό άγκιστρο"/>
          <p:cNvSpPr/>
          <p:nvPr/>
        </p:nvSpPr>
        <p:spPr>
          <a:xfrm rot="5400000">
            <a:off x="4231651" y="1341598"/>
            <a:ext cx="383962" cy="4846799"/>
          </a:xfrm>
          <a:prstGeom prst="leftBrace">
            <a:avLst>
              <a:gd name="adj1" fmla="val 58041"/>
              <a:gd name="adj2" fmla="val 49761"/>
            </a:avLst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24 - TextBox"/>
          <p:cNvSpPr txBox="1"/>
          <p:nvPr/>
        </p:nvSpPr>
        <p:spPr>
          <a:xfrm>
            <a:off x="6228184" y="3956979"/>
            <a:ext cx="1445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i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Πρίσματα</a:t>
            </a:r>
          </a:p>
        </p:txBody>
      </p:sp>
      <p:sp>
        <p:nvSpPr>
          <p:cNvPr id="26" name="25 - Βέλος προς τα κάτω"/>
          <p:cNvSpPr/>
          <p:nvPr/>
        </p:nvSpPr>
        <p:spPr>
          <a:xfrm>
            <a:off x="4929190" y="1928802"/>
            <a:ext cx="428628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43FE69C-18D5-434B-A974-70DDD3FAF1BC}"/>
              </a:ext>
            </a:extLst>
          </p:cNvPr>
          <p:cNvGrpSpPr/>
          <p:nvPr/>
        </p:nvGrpSpPr>
        <p:grpSpPr>
          <a:xfrm>
            <a:off x="18107" y="2204864"/>
            <a:ext cx="1241086" cy="892697"/>
            <a:chOff x="18107" y="2204864"/>
            <a:chExt cx="1241086" cy="89269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AFDDE3D-4C0E-4949-925C-473D9F2799F4}"/>
                </a:ext>
              </a:extLst>
            </p:cNvPr>
            <p:cNvSpPr/>
            <p:nvPr/>
          </p:nvSpPr>
          <p:spPr>
            <a:xfrm>
              <a:off x="18107" y="2204864"/>
              <a:ext cx="1241086" cy="892697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ction Button: Get Information 28">
              <a:hlinkClick r:id="rId4" highlightClick="1"/>
              <a:extLst>
                <a:ext uri="{FF2B5EF4-FFF2-40B4-BE49-F238E27FC236}">
                  <a16:creationId xmlns:a16="http://schemas.microsoft.com/office/drawing/2014/main" id="{6FA4C845-DFBB-4941-8011-D1502EBDF9E9}"/>
                </a:ext>
              </a:extLst>
            </p:cNvPr>
            <p:cNvSpPr/>
            <p:nvPr/>
          </p:nvSpPr>
          <p:spPr>
            <a:xfrm>
              <a:off x="401144" y="2234505"/>
              <a:ext cx="475013" cy="461665"/>
            </a:xfrm>
            <a:prstGeom prst="actionButtonInformation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1D65BBC-0EDE-4CEC-8511-7AB6E5F83D8E}"/>
                </a:ext>
              </a:extLst>
            </p:cNvPr>
            <p:cNvSpPr txBox="1"/>
            <p:nvPr/>
          </p:nvSpPr>
          <p:spPr>
            <a:xfrm>
              <a:off x="35761" y="2717824"/>
              <a:ext cx="1205779" cy="261610"/>
            </a:xfrm>
            <a:prstGeom prst="rect">
              <a:avLst/>
            </a:prstGeom>
            <a:solidFill>
              <a:srgbClr val="7030A0"/>
            </a:solidFill>
          </p:spPr>
          <p:txBody>
            <a:bodyPr wrap="none" rtlCol="0">
              <a:spAutoFit/>
            </a:bodyPr>
            <a:lstStyle/>
            <a:p>
              <a:r>
                <a:rPr lang="el-GR" sz="1100" b="1" dirty="0">
                  <a:solidFill>
                    <a:schemeClr val="bg1"/>
                  </a:solidFill>
                </a:rPr>
                <a:t>6’50</a:t>
              </a:r>
              <a:r>
                <a:rPr lang="en-US" sz="1100" b="1" dirty="0">
                  <a:solidFill>
                    <a:schemeClr val="bg1"/>
                  </a:solidFill>
                </a:rPr>
                <a:t>” – 7’10” min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0E83A9E-8AC2-4547-82DB-45B0D5BA1C5D}"/>
              </a:ext>
            </a:extLst>
          </p:cNvPr>
          <p:cNvSpPr txBox="1"/>
          <p:nvPr/>
        </p:nvSpPr>
        <p:spPr>
          <a:xfrm>
            <a:off x="2254192" y="3122453"/>
            <a:ext cx="4338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7030A0"/>
                </a:solidFill>
              </a:rPr>
              <a:t>Στοιχεία Διασποράς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l-GR" sz="2400" b="1" dirty="0">
                <a:solidFill>
                  <a:srgbClr val="7030A0"/>
                </a:solidFill>
              </a:rPr>
              <a:t>Πειράματος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30" name="24 - TextBox">
            <a:extLst>
              <a:ext uri="{FF2B5EF4-FFF2-40B4-BE49-F238E27FC236}">
                <a16:creationId xmlns:a16="http://schemas.microsoft.com/office/drawing/2014/main" id="{B04B4B76-B7AD-47B5-B228-DF9573807D80}"/>
              </a:ext>
            </a:extLst>
          </p:cNvPr>
          <p:cNvSpPr txBox="1"/>
          <p:nvPr/>
        </p:nvSpPr>
        <p:spPr>
          <a:xfrm>
            <a:off x="656020" y="3956979"/>
            <a:ext cx="2873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i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Φράγμα Περίθλασης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47F3FBF-2720-4F89-93C2-D6F62973BCEA}"/>
              </a:ext>
            </a:extLst>
          </p:cNvPr>
          <p:cNvSpPr/>
          <p:nvPr/>
        </p:nvSpPr>
        <p:spPr>
          <a:xfrm>
            <a:off x="4849387" y="4500570"/>
            <a:ext cx="4048023" cy="2209653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0F70D8-2365-4ED3-BFD2-8D874F8BA600}"/>
              </a:ext>
            </a:extLst>
          </p:cNvPr>
          <p:cNvSpPr txBox="1"/>
          <p:nvPr/>
        </p:nvSpPr>
        <p:spPr>
          <a:xfrm>
            <a:off x="5004048" y="4571836"/>
            <a:ext cx="3370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Flint</a:t>
            </a:r>
            <a:r>
              <a:rPr lang="el-GR" b="1" i="1" dirty="0">
                <a:solidFill>
                  <a:srgbClr val="7030A0"/>
                </a:solidFill>
              </a:rPr>
              <a:t> (Πυριτική </a:t>
            </a:r>
            <a:r>
              <a:rPr lang="el-GR" b="1" i="1" dirty="0" err="1">
                <a:solidFill>
                  <a:srgbClr val="7030A0"/>
                </a:solidFill>
              </a:rPr>
              <a:t>Στεφανύαλος</a:t>
            </a:r>
            <a:r>
              <a:rPr lang="el-GR" b="1" i="1" dirty="0">
                <a:solidFill>
                  <a:srgbClr val="7030A0"/>
                </a:solidFill>
              </a:rPr>
              <a:t>)</a:t>
            </a:r>
          </a:p>
          <a:p>
            <a:r>
              <a:rPr lang="en-US" i="1" dirty="0"/>
              <a:t>b = 3 cm </a:t>
            </a:r>
            <a:endParaRPr lang="el-GR" i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C1A62F-E5F2-4000-963F-50FB8BCC4BC5}"/>
              </a:ext>
            </a:extLst>
          </p:cNvPr>
          <p:cNvSpPr txBox="1"/>
          <p:nvPr/>
        </p:nvSpPr>
        <p:spPr>
          <a:xfrm>
            <a:off x="5004048" y="5295298"/>
            <a:ext cx="3370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Crown </a:t>
            </a:r>
            <a:r>
              <a:rPr lang="el-GR" b="1" i="1" dirty="0">
                <a:solidFill>
                  <a:srgbClr val="7030A0"/>
                </a:solidFill>
              </a:rPr>
              <a:t>(Πυριτική Μολυβδύαλος</a:t>
            </a:r>
            <a:r>
              <a:rPr lang="en-US" b="1" i="1" dirty="0">
                <a:solidFill>
                  <a:srgbClr val="7030A0"/>
                </a:solidFill>
              </a:rPr>
              <a:t>)</a:t>
            </a:r>
            <a:r>
              <a:rPr lang="el-GR" b="1" i="1" dirty="0">
                <a:solidFill>
                  <a:schemeClr val="bg1"/>
                </a:solidFill>
              </a:rPr>
              <a:t>)</a:t>
            </a:r>
          </a:p>
          <a:p>
            <a:r>
              <a:rPr lang="en-US" i="1" dirty="0"/>
              <a:t>b = 3 cm </a:t>
            </a:r>
            <a:endParaRPr lang="el-GR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57988B-E07D-4ED4-BCA6-1C6196507CBF}"/>
              </a:ext>
            </a:extLst>
          </p:cNvPr>
          <p:cNvSpPr txBox="1"/>
          <p:nvPr/>
        </p:nvSpPr>
        <p:spPr>
          <a:xfrm>
            <a:off x="5004048" y="6018761"/>
            <a:ext cx="2686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i="1" dirty="0">
                <a:solidFill>
                  <a:srgbClr val="7030A0"/>
                </a:solidFill>
              </a:rPr>
              <a:t>Κοίλο Πρίσμα </a:t>
            </a:r>
            <a:r>
              <a:rPr lang="el-GR" b="1" i="1" dirty="0" err="1">
                <a:solidFill>
                  <a:srgbClr val="7030A0"/>
                </a:solidFill>
              </a:rPr>
              <a:t>Μεθανόλης</a:t>
            </a:r>
            <a:endParaRPr lang="el-GR" b="1" i="1" dirty="0">
              <a:solidFill>
                <a:srgbClr val="7030A0"/>
              </a:solidFill>
            </a:endParaRPr>
          </a:p>
          <a:p>
            <a:r>
              <a:rPr lang="en-US" i="1" dirty="0"/>
              <a:t>b = 6 cm </a:t>
            </a:r>
            <a:endParaRPr lang="el-GR" i="1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F49436C-F38C-46A1-8364-E96A2FBA41C2}"/>
              </a:ext>
            </a:extLst>
          </p:cNvPr>
          <p:cNvSpPr/>
          <p:nvPr/>
        </p:nvSpPr>
        <p:spPr>
          <a:xfrm>
            <a:off x="401622" y="4500570"/>
            <a:ext cx="4170377" cy="2209653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3142F8D-AF14-48DD-9C13-6D8B01E116F4}"/>
              </a:ext>
            </a:extLst>
          </p:cNvPr>
          <p:cNvSpPr txBox="1"/>
          <p:nvPr/>
        </p:nvSpPr>
        <p:spPr>
          <a:xfrm>
            <a:off x="408920" y="4571836"/>
            <a:ext cx="2049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rgbClr val="7030A0"/>
                </a:solidFill>
              </a:rPr>
              <a:t>Βαθμονόμηση θ(λ)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AA7C118-7A9D-4205-9576-031BDEBE4405}"/>
              </a:ext>
            </a:extLst>
          </p:cNvPr>
          <p:cNvSpPr txBox="1"/>
          <p:nvPr/>
        </p:nvSpPr>
        <p:spPr>
          <a:xfrm>
            <a:off x="408920" y="4914505"/>
            <a:ext cx="2049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7030A0"/>
                </a:solidFill>
              </a:rPr>
              <a:t>600 </a:t>
            </a:r>
            <a:r>
              <a:rPr lang="el-GR" b="1" i="1" dirty="0">
                <a:solidFill>
                  <a:srgbClr val="7030A0"/>
                </a:solidFill>
              </a:rPr>
              <a:t>Σχισμές </a:t>
            </a:r>
            <a:r>
              <a:rPr lang="en-GB" b="1" i="1" dirty="0">
                <a:solidFill>
                  <a:srgbClr val="7030A0"/>
                </a:solidFill>
              </a:rPr>
              <a:t>mm</a:t>
            </a:r>
            <a:r>
              <a:rPr lang="el-GR" b="1" i="1" baseline="30000" dirty="0">
                <a:solidFill>
                  <a:srgbClr val="7030A0"/>
                </a:solidFill>
              </a:rPr>
              <a:t>-1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6D7E2C-943D-4F69-88BD-61F83A86B9B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13863" r="7476" b="14699"/>
          <a:stretch/>
        </p:blipFill>
        <p:spPr>
          <a:xfrm>
            <a:off x="2414386" y="4640540"/>
            <a:ext cx="2049013" cy="92651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013E381C-F1AC-4168-841B-150C509BFD67}"/>
              </a:ext>
            </a:extLst>
          </p:cNvPr>
          <p:cNvSpPr txBox="1"/>
          <p:nvPr/>
        </p:nvSpPr>
        <p:spPr>
          <a:xfrm>
            <a:off x="454167" y="5257175"/>
            <a:ext cx="2049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G = 0.0017 mm</a:t>
            </a:r>
            <a:endParaRPr lang="el-GR" b="1" i="1" baseline="30000" dirty="0">
              <a:solidFill>
                <a:srgbClr val="7030A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D7D7795-856A-4087-A757-F376D08469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" t="7582" r="6050" b="7581"/>
          <a:stretch/>
        </p:blipFill>
        <p:spPr>
          <a:xfrm>
            <a:off x="1167049" y="5652611"/>
            <a:ext cx="2552267" cy="1013164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6D885F8A-4B33-428A-8630-D5E0DB96FBCE}"/>
              </a:ext>
            </a:extLst>
          </p:cNvPr>
          <p:cNvGrpSpPr/>
          <p:nvPr/>
        </p:nvGrpSpPr>
        <p:grpSpPr>
          <a:xfrm>
            <a:off x="2413286" y="1052736"/>
            <a:ext cx="6696744" cy="2386318"/>
            <a:chOff x="611560" y="1572629"/>
            <a:chExt cx="6696744" cy="2386318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B56E553-4335-47EE-ADF9-189824AD552D}"/>
                </a:ext>
              </a:extLst>
            </p:cNvPr>
            <p:cNvSpPr/>
            <p:nvPr/>
          </p:nvSpPr>
          <p:spPr>
            <a:xfrm>
              <a:off x="611560" y="1572629"/>
              <a:ext cx="6624736" cy="2377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C615EC0-F49A-4407-AE67-41B785E4493B}"/>
                </a:ext>
              </a:extLst>
            </p:cNvPr>
            <p:cNvGrpSpPr/>
            <p:nvPr/>
          </p:nvGrpSpPr>
          <p:grpSpPr>
            <a:xfrm>
              <a:off x="611560" y="1581507"/>
              <a:ext cx="6696744" cy="2377440"/>
              <a:chOff x="611560" y="1581507"/>
              <a:chExt cx="6696744" cy="2377440"/>
            </a:xfrm>
          </p:grpSpPr>
          <p:pic>
            <p:nvPicPr>
              <p:cNvPr id="52" name="Graphic 51">
                <a:extLst>
                  <a:ext uri="{FF2B5EF4-FFF2-40B4-BE49-F238E27FC236}">
                    <a16:creationId xmlns:a16="http://schemas.microsoft.com/office/drawing/2014/main" id="{EE7E1A90-DDFF-41E5-96DE-0D0A92F860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 b="58400"/>
              <a:stretch/>
            </p:blipFill>
            <p:spPr>
              <a:xfrm>
                <a:off x="3261980" y="1581507"/>
                <a:ext cx="4046324" cy="2377440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010BF8C0-D14C-4C54-88DE-86BC25E81E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1560" y="1581507"/>
                <a:ext cx="2594845" cy="2377440"/>
              </a:xfrm>
              <a:prstGeom prst="rect">
                <a:avLst/>
              </a:prstGeom>
            </p:spPr>
          </p:pic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C96614EF-5D58-4263-B87B-04FEAB1B6E1B}"/>
                  </a:ext>
                </a:extLst>
              </p:cNvPr>
              <p:cNvSpPr/>
              <p:nvPr/>
            </p:nvSpPr>
            <p:spPr>
              <a:xfrm>
                <a:off x="3804098" y="1772138"/>
                <a:ext cx="2910697" cy="974963"/>
              </a:xfrm>
              <a:custGeom>
                <a:avLst/>
                <a:gdLst>
                  <a:gd name="connsiteX0" fmla="*/ 0 w 4793942"/>
                  <a:gd name="connsiteY0" fmla="*/ 1526959 h 2867489"/>
                  <a:gd name="connsiteX1" fmla="*/ 976544 w 4793942"/>
                  <a:gd name="connsiteY1" fmla="*/ 2787588 h 2867489"/>
                  <a:gd name="connsiteX2" fmla="*/ 2104008 w 4793942"/>
                  <a:gd name="connsiteY2" fmla="*/ 2601157 h 2867489"/>
                  <a:gd name="connsiteX3" fmla="*/ 3684233 w 4793942"/>
                  <a:gd name="connsiteY3" fmla="*/ 1482571 h 2867489"/>
                  <a:gd name="connsiteX4" fmla="*/ 4793942 w 4793942"/>
                  <a:gd name="connsiteY4" fmla="*/ 0 h 2867489"/>
                  <a:gd name="connsiteX0" fmla="*/ 0 w 4793942"/>
                  <a:gd name="connsiteY0" fmla="*/ 1526959 h 2953593"/>
                  <a:gd name="connsiteX1" fmla="*/ 976544 w 4793942"/>
                  <a:gd name="connsiteY1" fmla="*/ 2787588 h 2953593"/>
                  <a:gd name="connsiteX2" fmla="*/ 2545812 w 4793942"/>
                  <a:gd name="connsiteY2" fmla="*/ 2797385 h 2953593"/>
                  <a:gd name="connsiteX3" fmla="*/ 3684233 w 4793942"/>
                  <a:gd name="connsiteY3" fmla="*/ 1482571 h 2953593"/>
                  <a:gd name="connsiteX4" fmla="*/ 4793942 w 4793942"/>
                  <a:gd name="connsiteY4" fmla="*/ 0 h 2953593"/>
                  <a:gd name="connsiteX0" fmla="*/ 0 w 4793942"/>
                  <a:gd name="connsiteY0" fmla="*/ 1526959 h 2922517"/>
                  <a:gd name="connsiteX1" fmla="*/ 976544 w 4793942"/>
                  <a:gd name="connsiteY1" fmla="*/ 2787588 h 2922517"/>
                  <a:gd name="connsiteX2" fmla="*/ 2545812 w 4793942"/>
                  <a:gd name="connsiteY2" fmla="*/ 2797385 h 2922517"/>
                  <a:gd name="connsiteX3" fmla="*/ 3810464 w 4793942"/>
                  <a:gd name="connsiteY3" fmla="*/ 1992764 h 2922517"/>
                  <a:gd name="connsiteX4" fmla="*/ 4793942 w 4793942"/>
                  <a:gd name="connsiteY4" fmla="*/ 0 h 2922517"/>
                  <a:gd name="connsiteX0" fmla="*/ 0 w 4112301"/>
                  <a:gd name="connsiteY0" fmla="*/ 0 h 1395558"/>
                  <a:gd name="connsiteX1" fmla="*/ 976544 w 4112301"/>
                  <a:gd name="connsiteY1" fmla="*/ 1260629 h 1395558"/>
                  <a:gd name="connsiteX2" fmla="*/ 2545812 w 4112301"/>
                  <a:gd name="connsiteY2" fmla="*/ 1270426 h 1395558"/>
                  <a:gd name="connsiteX3" fmla="*/ 3810464 w 4112301"/>
                  <a:gd name="connsiteY3" fmla="*/ 465805 h 1395558"/>
                  <a:gd name="connsiteX4" fmla="*/ 4112301 w 4112301"/>
                  <a:gd name="connsiteY4" fmla="*/ 82113 h 1395558"/>
                  <a:gd name="connsiteX0" fmla="*/ 0 w 4112301"/>
                  <a:gd name="connsiteY0" fmla="*/ 0 h 1376779"/>
                  <a:gd name="connsiteX1" fmla="*/ 976544 w 4112301"/>
                  <a:gd name="connsiteY1" fmla="*/ 1260629 h 1376779"/>
                  <a:gd name="connsiteX2" fmla="*/ 2545812 w 4112301"/>
                  <a:gd name="connsiteY2" fmla="*/ 1270426 h 1376779"/>
                  <a:gd name="connsiteX3" fmla="*/ 3431775 w 4112301"/>
                  <a:gd name="connsiteY3" fmla="*/ 819016 h 1376779"/>
                  <a:gd name="connsiteX4" fmla="*/ 4112301 w 4112301"/>
                  <a:gd name="connsiteY4" fmla="*/ 82113 h 1376779"/>
                  <a:gd name="connsiteX0" fmla="*/ 0 w 4112301"/>
                  <a:gd name="connsiteY0" fmla="*/ 0 h 1396302"/>
                  <a:gd name="connsiteX1" fmla="*/ 976544 w 4112301"/>
                  <a:gd name="connsiteY1" fmla="*/ 1260629 h 1396302"/>
                  <a:gd name="connsiteX2" fmla="*/ 2545812 w 4112301"/>
                  <a:gd name="connsiteY2" fmla="*/ 1270426 h 1396302"/>
                  <a:gd name="connsiteX3" fmla="*/ 3898826 w 4112301"/>
                  <a:gd name="connsiteY3" fmla="*/ 452723 h 1396302"/>
                  <a:gd name="connsiteX4" fmla="*/ 4112301 w 4112301"/>
                  <a:gd name="connsiteY4" fmla="*/ 82113 h 1396302"/>
                  <a:gd name="connsiteX0" fmla="*/ 0 w 5803782"/>
                  <a:gd name="connsiteY0" fmla="*/ 1618531 h 3014835"/>
                  <a:gd name="connsiteX1" fmla="*/ 976544 w 5803782"/>
                  <a:gd name="connsiteY1" fmla="*/ 2879160 h 3014835"/>
                  <a:gd name="connsiteX2" fmla="*/ 2545812 w 5803782"/>
                  <a:gd name="connsiteY2" fmla="*/ 2888957 h 3014835"/>
                  <a:gd name="connsiteX3" fmla="*/ 3898826 w 5803782"/>
                  <a:gd name="connsiteY3" fmla="*/ 2071254 h 3014835"/>
                  <a:gd name="connsiteX4" fmla="*/ 5803782 w 5803782"/>
                  <a:gd name="connsiteY4" fmla="*/ 0 h 3014835"/>
                  <a:gd name="connsiteX0" fmla="*/ 0 w 3898826"/>
                  <a:gd name="connsiteY0" fmla="*/ 0 h 1396302"/>
                  <a:gd name="connsiteX1" fmla="*/ 976544 w 3898826"/>
                  <a:gd name="connsiteY1" fmla="*/ 1260629 h 1396302"/>
                  <a:gd name="connsiteX2" fmla="*/ 2545812 w 3898826"/>
                  <a:gd name="connsiteY2" fmla="*/ 1270426 h 1396302"/>
                  <a:gd name="connsiteX3" fmla="*/ 3898826 w 3898826"/>
                  <a:gd name="connsiteY3" fmla="*/ 452723 h 1396302"/>
                  <a:gd name="connsiteX0" fmla="*/ 0 w 4163909"/>
                  <a:gd name="connsiteY0" fmla="*/ 0 h 1413432"/>
                  <a:gd name="connsiteX1" fmla="*/ 976544 w 4163909"/>
                  <a:gd name="connsiteY1" fmla="*/ 1260629 h 1413432"/>
                  <a:gd name="connsiteX2" fmla="*/ 2545812 w 4163909"/>
                  <a:gd name="connsiteY2" fmla="*/ 1270426 h 1413432"/>
                  <a:gd name="connsiteX3" fmla="*/ 4163909 w 4163909"/>
                  <a:gd name="connsiteY3" fmla="*/ 164922 h 1413432"/>
                  <a:gd name="connsiteX0" fmla="*/ 0 w 4163909"/>
                  <a:gd name="connsiteY0" fmla="*/ 0 h 1413432"/>
                  <a:gd name="connsiteX1" fmla="*/ 976544 w 4163909"/>
                  <a:gd name="connsiteY1" fmla="*/ 1260629 h 1413432"/>
                  <a:gd name="connsiteX2" fmla="*/ 2545812 w 4163909"/>
                  <a:gd name="connsiteY2" fmla="*/ 1270426 h 1413432"/>
                  <a:gd name="connsiteX3" fmla="*/ 4163909 w 4163909"/>
                  <a:gd name="connsiteY3" fmla="*/ 164922 h 1413432"/>
                  <a:gd name="connsiteX0" fmla="*/ 0 w 4163909"/>
                  <a:gd name="connsiteY0" fmla="*/ 0 h 1413432"/>
                  <a:gd name="connsiteX1" fmla="*/ 976544 w 4163909"/>
                  <a:gd name="connsiteY1" fmla="*/ 1260629 h 1413432"/>
                  <a:gd name="connsiteX2" fmla="*/ 2545812 w 4163909"/>
                  <a:gd name="connsiteY2" fmla="*/ 1270426 h 1413432"/>
                  <a:gd name="connsiteX3" fmla="*/ 4163909 w 4163909"/>
                  <a:gd name="connsiteY3" fmla="*/ 164922 h 1413432"/>
                  <a:gd name="connsiteX0" fmla="*/ 0 w 4151287"/>
                  <a:gd name="connsiteY0" fmla="*/ 0 h 1413432"/>
                  <a:gd name="connsiteX1" fmla="*/ 963922 w 4151287"/>
                  <a:gd name="connsiteY1" fmla="*/ 1260629 h 1413432"/>
                  <a:gd name="connsiteX2" fmla="*/ 2533190 w 4151287"/>
                  <a:gd name="connsiteY2" fmla="*/ 1270426 h 1413432"/>
                  <a:gd name="connsiteX3" fmla="*/ 4151287 w 4151287"/>
                  <a:gd name="connsiteY3" fmla="*/ 164922 h 1413432"/>
                  <a:gd name="connsiteX0" fmla="*/ 0 w 4151287"/>
                  <a:gd name="connsiteY0" fmla="*/ 0 h 1406253"/>
                  <a:gd name="connsiteX1" fmla="*/ 963922 w 4151287"/>
                  <a:gd name="connsiteY1" fmla="*/ 1247824 h 1406253"/>
                  <a:gd name="connsiteX2" fmla="*/ 2533190 w 4151287"/>
                  <a:gd name="connsiteY2" fmla="*/ 1270426 h 1406253"/>
                  <a:gd name="connsiteX3" fmla="*/ 4151287 w 4151287"/>
                  <a:gd name="connsiteY3" fmla="*/ 164922 h 1406253"/>
                  <a:gd name="connsiteX0" fmla="*/ 0 w 4138665"/>
                  <a:gd name="connsiteY0" fmla="*/ 0 h 1406254"/>
                  <a:gd name="connsiteX1" fmla="*/ 951300 w 4138665"/>
                  <a:gd name="connsiteY1" fmla="*/ 1247824 h 1406254"/>
                  <a:gd name="connsiteX2" fmla="*/ 2520568 w 4138665"/>
                  <a:gd name="connsiteY2" fmla="*/ 1270426 h 1406254"/>
                  <a:gd name="connsiteX3" fmla="*/ 4138665 w 4138665"/>
                  <a:gd name="connsiteY3" fmla="*/ 164922 h 1406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38665" h="1406254">
                    <a:moveTo>
                      <a:pt x="0" y="0"/>
                    </a:moveTo>
                    <a:cubicBezTo>
                      <a:pt x="249823" y="540798"/>
                      <a:pt x="531205" y="1036086"/>
                      <a:pt x="951300" y="1247824"/>
                    </a:cubicBezTo>
                    <a:cubicBezTo>
                      <a:pt x="1371395" y="1459562"/>
                      <a:pt x="1989341" y="1450910"/>
                      <a:pt x="2520568" y="1270426"/>
                    </a:cubicBezTo>
                    <a:cubicBezTo>
                      <a:pt x="3051795" y="1089942"/>
                      <a:pt x="3690343" y="598448"/>
                      <a:pt x="4138665" y="164922"/>
                    </a:cubicBezTo>
                  </a:path>
                </a:pathLst>
              </a:custGeom>
              <a:noFill/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92EF174-AC8D-4A83-ACFC-851522C03118}"/>
              </a:ext>
            </a:extLst>
          </p:cNvPr>
          <p:cNvGrpSpPr/>
          <p:nvPr/>
        </p:nvGrpSpPr>
        <p:grpSpPr>
          <a:xfrm>
            <a:off x="-132" y="1061614"/>
            <a:ext cx="9144000" cy="2377440"/>
            <a:chOff x="0" y="3947360"/>
            <a:chExt cx="9144000" cy="2377440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E1E88F2-BB4F-40A6-B74B-D0AEE0E9206B}"/>
                </a:ext>
              </a:extLst>
            </p:cNvPr>
            <p:cNvSpPr/>
            <p:nvPr/>
          </p:nvSpPr>
          <p:spPr>
            <a:xfrm>
              <a:off x="0" y="3947360"/>
              <a:ext cx="9036496" cy="2377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8E3C0536-6853-4FF3-BD8E-9B725A171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947360"/>
              <a:ext cx="4168971" cy="2377440"/>
            </a:xfrm>
            <a:prstGeom prst="rect">
              <a:avLst/>
            </a:prstGeom>
          </p:spPr>
        </p:pic>
        <p:pic>
          <p:nvPicPr>
            <p:cNvPr id="61" name="Graphic 60">
              <a:extLst>
                <a:ext uri="{FF2B5EF4-FFF2-40B4-BE49-F238E27FC236}">
                  <a16:creationId xmlns:a16="http://schemas.microsoft.com/office/drawing/2014/main" id="{FF8DD9E0-67B0-4040-A15E-35461AB2E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174937" y="3947360"/>
              <a:ext cx="4969063" cy="2377440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53B750B-957C-41C7-8EE1-90C79A99D39D}"/>
              </a:ext>
            </a:extLst>
          </p:cNvPr>
          <p:cNvSpPr txBox="1"/>
          <p:nvPr/>
        </p:nvSpPr>
        <p:spPr>
          <a:xfrm>
            <a:off x="5520655" y="985011"/>
            <a:ext cx="3775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>
                <a:solidFill>
                  <a:srgbClr val="7030A0"/>
                </a:solidFill>
              </a:rPr>
              <a:t>Διαφορετικά Χρώματα (λ)</a:t>
            </a:r>
          </a:p>
          <a:p>
            <a:r>
              <a:rPr lang="el-GR" sz="1600" b="1" dirty="0">
                <a:solidFill>
                  <a:srgbClr val="7030A0"/>
                </a:solidFill>
              </a:rPr>
              <a:t>Διαφορετικές Γωνίες Ελάχιστης Εκτροπής</a:t>
            </a:r>
            <a:endParaRPr lang="en-US" sz="1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4" grpId="1" animBg="1"/>
      <p:bldP spid="64" grpId="2" animBg="1"/>
      <p:bldP spid="21" grpId="0" animBg="1"/>
      <p:bldP spid="25" grpId="0"/>
      <p:bldP spid="26" grpId="0" animBg="1"/>
      <p:bldP spid="26" grpId="1" animBg="1"/>
      <p:bldP spid="26" grpId="2" animBg="1"/>
      <p:bldP spid="8" grpId="0"/>
      <p:bldP spid="30" grpId="0"/>
      <p:bldP spid="9" grpId="0" animBg="1"/>
      <p:bldP spid="10" grpId="0"/>
      <p:bldP spid="33" grpId="0"/>
      <p:bldP spid="11" grpId="0"/>
      <p:bldP spid="35" grpId="0" animBg="1"/>
      <p:bldP spid="36" grpId="0"/>
      <p:bldP spid="37" grpId="0"/>
      <p:bldP spid="40" grpId="0"/>
      <p:bldP spid="16" grpId="0"/>
      <p:bldP spid="1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7E2E91D9-E25B-4E7F-9976-B46B72EAD5D9}"/>
              </a:ext>
            </a:extLst>
          </p:cNvPr>
          <p:cNvSpPr/>
          <p:nvPr/>
        </p:nvSpPr>
        <p:spPr>
          <a:xfrm>
            <a:off x="0" y="0"/>
            <a:ext cx="9134947" cy="8926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ΦΩΣ!">
            <a:extLst>
              <a:ext uri="{FF2B5EF4-FFF2-40B4-BE49-F238E27FC236}">
                <a16:creationId xmlns:a16="http://schemas.microsoft.com/office/drawing/2014/main" id="{9C840A5D-6DD0-4F1D-9152-808AFF34C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49954" cy="883880"/>
          </a:xfrm>
          <a:prstGeom prst="rect">
            <a:avLst/>
          </a:prstGeom>
          <a:noFill/>
        </p:spPr>
      </p:pic>
      <p:sp>
        <p:nvSpPr>
          <p:cNvPr id="15" name="1 - Τίτλος">
            <a:extLst>
              <a:ext uri="{FF2B5EF4-FFF2-40B4-BE49-F238E27FC236}">
                <a16:creationId xmlns:a16="http://schemas.microsoft.com/office/drawing/2014/main" id="{8B4F4027-20B2-41DB-8D85-79826F99A245}"/>
              </a:ext>
            </a:extLst>
          </p:cNvPr>
          <p:cNvSpPr txBox="1">
            <a:spLocks/>
          </p:cNvSpPr>
          <p:nvPr/>
        </p:nvSpPr>
        <p:spPr>
          <a:xfrm>
            <a:off x="1057308" y="131762"/>
            <a:ext cx="7729534" cy="5111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32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Μέτρηση </a:t>
            </a:r>
            <a:r>
              <a:rPr lang="en-US" sz="3200" b="1" i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</a:t>
            </a:r>
            <a:r>
              <a:rPr lang="el-GR" sz="32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(λ) και Διακριτικής Ικανότητας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71406" y="1142984"/>
            <a:ext cx="6572296" cy="7858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i="1" dirty="0"/>
              <a:t>Γωνία </a:t>
            </a:r>
            <a:r>
              <a:rPr lang="el-GR" b="1" i="1" dirty="0"/>
              <a:t>θ</a:t>
            </a:r>
            <a:r>
              <a:rPr lang="el-GR" i="1" dirty="0"/>
              <a:t> + Γωνία Ελάχιστης </a:t>
            </a:r>
            <a:r>
              <a:rPr lang="el-GR" b="1" i="1" dirty="0"/>
              <a:t>Εκτροπής</a:t>
            </a:r>
            <a:r>
              <a:rPr lang="el-GR" i="1" dirty="0"/>
              <a:t> </a:t>
            </a:r>
            <a:r>
              <a:rPr lang="el-GR" i="1" dirty="0">
                <a:sym typeface="Wingdings" pitchFamily="2" charset="2"/>
              </a:rPr>
              <a:t> </a:t>
            </a:r>
            <a:r>
              <a:rPr lang="el-GR" b="1" i="1" dirty="0">
                <a:sym typeface="Wingdings" pitchFamily="2" charset="2"/>
              </a:rPr>
              <a:t>Δείκτης</a:t>
            </a:r>
            <a:r>
              <a:rPr lang="el-GR" i="1" dirty="0">
                <a:sym typeface="Wingdings" pitchFamily="2" charset="2"/>
              </a:rPr>
              <a:t> </a:t>
            </a:r>
            <a:r>
              <a:rPr lang="el-GR" b="1" i="1" dirty="0">
                <a:sym typeface="Wingdings" pitchFamily="2" charset="2"/>
              </a:rPr>
              <a:t>Διάθλασης</a:t>
            </a:r>
            <a:endParaRPr lang="el-GR" b="1" i="1" dirty="0"/>
          </a:p>
        </p:txBody>
      </p:sp>
      <p:sp>
        <p:nvSpPr>
          <p:cNvPr id="11" name="10 - Δεξιό βέλος"/>
          <p:cNvSpPr/>
          <p:nvPr/>
        </p:nvSpPr>
        <p:spPr>
          <a:xfrm>
            <a:off x="6357950" y="1428736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Ορθογώνιο"/>
          <p:cNvSpPr/>
          <p:nvPr/>
        </p:nvSpPr>
        <p:spPr>
          <a:xfrm>
            <a:off x="71406" y="2283142"/>
            <a:ext cx="4141124" cy="7858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i="1" dirty="0"/>
              <a:t>Κλίση</a:t>
            </a:r>
            <a:r>
              <a:rPr lang="el-GR" i="1" dirty="0"/>
              <a:t> </a:t>
            </a:r>
            <a:r>
              <a:rPr lang="en-US" i="1" dirty="0"/>
              <a:t>n(</a:t>
            </a:r>
            <a:r>
              <a:rPr lang="el-GR" i="1" dirty="0"/>
              <a:t>λ</a:t>
            </a:r>
            <a:r>
              <a:rPr lang="en-US" i="1" dirty="0"/>
              <a:t>)</a:t>
            </a:r>
            <a:r>
              <a:rPr lang="el-GR" i="1" dirty="0"/>
              <a:t> + </a:t>
            </a:r>
            <a:r>
              <a:rPr lang="el-GR" b="1" i="1" dirty="0"/>
              <a:t>Βάση</a:t>
            </a:r>
            <a:r>
              <a:rPr lang="el-GR" i="1" dirty="0"/>
              <a:t> Πρίσματος </a:t>
            </a:r>
            <a:r>
              <a:rPr lang="en-US" i="1" dirty="0"/>
              <a:t>b </a:t>
            </a:r>
            <a:r>
              <a:rPr lang="en-US" i="1" dirty="0">
                <a:sym typeface="Wingdings" pitchFamily="2" charset="2"/>
              </a:rPr>
              <a:t> </a:t>
            </a:r>
            <a:r>
              <a:rPr lang="el-GR" i="1" dirty="0">
                <a:sym typeface="Wingdings" pitchFamily="2" charset="2"/>
              </a:rPr>
              <a:t> </a:t>
            </a:r>
            <a:endParaRPr lang="en-US" i="1" dirty="0">
              <a:sym typeface="Wingdings" pitchFamily="2" charset="2"/>
            </a:endParaRPr>
          </a:p>
          <a:p>
            <a:pPr algn="ctr"/>
            <a:r>
              <a:rPr lang="el-GR" i="1" dirty="0">
                <a:sym typeface="Wingdings" pitchFamily="2" charset="2"/>
              </a:rPr>
              <a:t>Σχετική </a:t>
            </a:r>
            <a:r>
              <a:rPr lang="el-GR" b="1" i="1" dirty="0">
                <a:sym typeface="Wingdings" pitchFamily="2" charset="2"/>
              </a:rPr>
              <a:t>Διακριτική</a:t>
            </a:r>
            <a:r>
              <a:rPr lang="el-GR" i="1" dirty="0">
                <a:sym typeface="Wingdings" pitchFamily="2" charset="2"/>
              </a:rPr>
              <a:t> </a:t>
            </a:r>
            <a:r>
              <a:rPr lang="el-GR" b="1" i="1" dirty="0">
                <a:sym typeface="Wingdings" pitchFamily="2" charset="2"/>
              </a:rPr>
              <a:t>Ικανότητα</a:t>
            </a:r>
            <a:r>
              <a:rPr lang="el-GR" b="1" i="1" dirty="0"/>
              <a:t>  </a:t>
            </a:r>
          </a:p>
        </p:txBody>
      </p:sp>
      <p:sp>
        <p:nvSpPr>
          <p:cNvPr id="16" name="15 - Βέλος προς τα κάτω"/>
          <p:cNvSpPr/>
          <p:nvPr/>
        </p:nvSpPr>
        <p:spPr>
          <a:xfrm>
            <a:off x="1784778" y="3068960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6C0421-995D-4318-8B6F-B8748906B4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0" t="11296" r="11867" b="4851"/>
          <a:stretch/>
        </p:blipFill>
        <p:spPr>
          <a:xfrm>
            <a:off x="4316813" y="2299936"/>
            <a:ext cx="4791691" cy="38653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EB481E5-947F-4735-B78A-FE01FBC0FF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10316" r="10590" b="4933"/>
          <a:stretch/>
        </p:blipFill>
        <p:spPr>
          <a:xfrm>
            <a:off x="256853" y="4088599"/>
            <a:ext cx="3798660" cy="27202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493CB9E-9D0C-4A57-A2CE-1343B47E1F9B}"/>
                  </a:ext>
                </a:extLst>
              </p:cNvPr>
              <p:cNvSpPr txBox="1"/>
              <p:nvPr/>
            </p:nvSpPr>
            <p:spPr>
              <a:xfrm>
                <a:off x="6989973" y="975609"/>
                <a:ext cx="1974515" cy="11381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𝜗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𝜗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E493CB9E-9D0C-4A57-A2CE-1343B47E1F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973" y="975609"/>
                <a:ext cx="1974515" cy="11381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3182DE6-D46B-4710-A034-479809CAB98F}"/>
                  </a:ext>
                </a:extLst>
              </p:cNvPr>
              <p:cNvSpPr txBox="1"/>
              <p:nvPr/>
            </p:nvSpPr>
            <p:spPr>
              <a:xfrm>
                <a:off x="1134524" y="3405664"/>
                <a:ext cx="1657697" cy="6162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53182DE6-D46B-4710-A034-479809CAB9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524" y="3405664"/>
                <a:ext cx="1657697" cy="6162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303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6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D6C5AA-475B-4B7B-9EBD-1BD37A319F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10655" r="8264" b="4361"/>
          <a:stretch/>
        </p:blipFill>
        <p:spPr>
          <a:xfrm>
            <a:off x="179512" y="1412776"/>
            <a:ext cx="4357550" cy="3024336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5F512CBE-A01A-4952-8F03-EA76868F7E06}"/>
              </a:ext>
            </a:extLst>
          </p:cNvPr>
          <p:cNvSpPr/>
          <p:nvPr/>
        </p:nvSpPr>
        <p:spPr>
          <a:xfrm>
            <a:off x="0" y="0"/>
            <a:ext cx="9134947" cy="8926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ΦΩΣ!">
            <a:extLst>
              <a:ext uri="{FF2B5EF4-FFF2-40B4-BE49-F238E27FC236}">
                <a16:creationId xmlns:a16="http://schemas.microsoft.com/office/drawing/2014/main" id="{EF28E95B-3937-4BB5-9235-C0C36E9B7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49954" cy="883880"/>
          </a:xfrm>
          <a:prstGeom prst="rect">
            <a:avLst/>
          </a:prstGeom>
          <a:noFill/>
        </p:spPr>
      </p:pic>
      <p:sp>
        <p:nvSpPr>
          <p:cNvPr id="7" name="1 - Τίτλος">
            <a:extLst>
              <a:ext uri="{FF2B5EF4-FFF2-40B4-BE49-F238E27FC236}">
                <a16:creationId xmlns:a16="http://schemas.microsoft.com/office/drawing/2014/main" id="{2F9B4B82-43ED-4D51-8471-BB6086EDBE2C}"/>
              </a:ext>
            </a:extLst>
          </p:cNvPr>
          <p:cNvSpPr txBox="1">
            <a:spLocks/>
          </p:cNvSpPr>
          <p:nvPr/>
        </p:nvSpPr>
        <p:spPr>
          <a:xfrm>
            <a:off x="1057308" y="131762"/>
            <a:ext cx="7729534" cy="5111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32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Ανάλυση Δεδομένων - Σύγκριση Πρισμάτων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4ABA77-ADEF-4845-A3E6-CC81CE82FD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8468" r="13775" b="2678"/>
          <a:stretch/>
        </p:blipFill>
        <p:spPr>
          <a:xfrm>
            <a:off x="4955854" y="1412776"/>
            <a:ext cx="3864618" cy="30175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990876-E160-43E7-83CF-28958DD0E38E}"/>
              </a:ext>
            </a:extLst>
          </p:cNvPr>
          <p:cNvSpPr txBox="1"/>
          <p:nvPr/>
        </p:nvSpPr>
        <p:spPr>
          <a:xfrm>
            <a:off x="369003" y="971436"/>
            <a:ext cx="3949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Συγκριτική Αναπαράσταση Διασποράς </a:t>
            </a:r>
            <a:endParaRPr lang="en-US" b="1" dirty="0"/>
          </a:p>
        </p:txBody>
      </p:sp>
      <p:sp>
        <p:nvSpPr>
          <p:cNvPr id="11" name="Action Button: Get Information 10">
            <a:hlinkClick r:id="rId5" highlightClick="1"/>
            <a:extLst>
              <a:ext uri="{FF2B5EF4-FFF2-40B4-BE49-F238E27FC236}">
                <a16:creationId xmlns:a16="http://schemas.microsoft.com/office/drawing/2014/main" id="{F2E95918-B373-417E-970D-766F585D1854}"/>
              </a:ext>
            </a:extLst>
          </p:cNvPr>
          <p:cNvSpPr/>
          <p:nvPr/>
        </p:nvSpPr>
        <p:spPr>
          <a:xfrm>
            <a:off x="37588" y="4520734"/>
            <a:ext cx="475013" cy="461665"/>
          </a:xfrm>
          <a:prstGeom prst="actionButtonInformatio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6DF8F7-490E-4316-AD58-2A8DE3D63E2D}"/>
              </a:ext>
            </a:extLst>
          </p:cNvPr>
          <p:cNvSpPr txBox="1"/>
          <p:nvPr/>
        </p:nvSpPr>
        <p:spPr>
          <a:xfrm>
            <a:off x="619331" y="4489956"/>
            <a:ext cx="2731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/>
              <a:t>Κατασκευαστικά Χαρακτηριστικά </a:t>
            </a:r>
          </a:p>
          <a:p>
            <a:r>
              <a:rPr lang="el-GR" sz="1400" dirty="0"/>
              <a:t>Δείκτης Διάθλασης Πρισμάτων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5C837C-FD31-47F3-B75D-1944B0F778F3}"/>
              </a:ext>
            </a:extLst>
          </p:cNvPr>
          <p:cNvSpPr txBox="1"/>
          <p:nvPr/>
        </p:nvSpPr>
        <p:spPr>
          <a:xfrm>
            <a:off x="5343124" y="971436"/>
            <a:ext cx="3090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Μετασχηματισμοί Δεδομένων</a:t>
            </a:r>
            <a:endParaRPr lang="en-US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B95CE33-F960-42E4-A76A-C60C719409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7755" y="5030227"/>
            <a:ext cx="5157192" cy="1855157"/>
          </a:xfrm>
          <a:prstGeom prst="rect">
            <a:avLst/>
          </a:prstGeom>
        </p:spPr>
      </p:pic>
      <p:sp>
        <p:nvSpPr>
          <p:cNvPr id="15" name="Action Button: Get Information 14">
            <a:hlinkClick r:id="rId7" highlightClick="1"/>
            <a:extLst>
              <a:ext uri="{FF2B5EF4-FFF2-40B4-BE49-F238E27FC236}">
                <a16:creationId xmlns:a16="http://schemas.microsoft.com/office/drawing/2014/main" id="{8BA61DA1-BE22-409B-A138-5EDF94E3DDD0}"/>
              </a:ext>
            </a:extLst>
          </p:cNvPr>
          <p:cNvSpPr/>
          <p:nvPr/>
        </p:nvSpPr>
        <p:spPr>
          <a:xfrm>
            <a:off x="4100750" y="4490037"/>
            <a:ext cx="475013" cy="461665"/>
          </a:xfrm>
          <a:prstGeom prst="actionButtonInformatio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6830E5-6DAE-45ED-8202-1FDA0E0FE039}"/>
              </a:ext>
            </a:extLst>
          </p:cNvPr>
          <p:cNvSpPr txBox="1"/>
          <p:nvPr/>
        </p:nvSpPr>
        <p:spPr>
          <a:xfrm>
            <a:off x="4649356" y="4536203"/>
            <a:ext cx="37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Φάσμα Εκπομπής Λυχνίας Ατμών </a:t>
            </a:r>
            <a:r>
              <a:rPr lang="en-US" b="1" dirty="0"/>
              <a:t>Hg</a:t>
            </a:r>
          </a:p>
        </p:txBody>
      </p:sp>
      <p:sp>
        <p:nvSpPr>
          <p:cNvPr id="19" name="Action Button: Get Information 18">
            <a:hlinkClick r:id="rId8" highlightClick="1"/>
            <a:extLst>
              <a:ext uri="{FF2B5EF4-FFF2-40B4-BE49-F238E27FC236}">
                <a16:creationId xmlns:a16="http://schemas.microsoft.com/office/drawing/2014/main" id="{5C5D50AA-F82C-40F7-A00B-318E2518306C}"/>
              </a:ext>
            </a:extLst>
          </p:cNvPr>
          <p:cNvSpPr/>
          <p:nvPr/>
        </p:nvSpPr>
        <p:spPr>
          <a:xfrm>
            <a:off x="62352" y="5085184"/>
            <a:ext cx="475013" cy="461665"/>
          </a:xfrm>
          <a:prstGeom prst="actionButtonInformatio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437CE4-B9FC-413D-BCD7-B3163BCC280E}"/>
              </a:ext>
            </a:extLst>
          </p:cNvPr>
          <p:cNvSpPr txBox="1"/>
          <p:nvPr/>
        </p:nvSpPr>
        <p:spPr>
          <a:xfrm>
            <a:off x="512601" y="5131351"/>
            <a:ext cx="2711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Απεικόνιση Φάσματος </a:t>
            </a:r>
            <a:r>
              <a:rPr lang="en-US" b="1" dirty="0"/>
              <a:t>Hg</a:t>
            </a:r>
            <a:r>
              <a:rPr lang="el-GR" b="1" dirty="0"/>
              <a:t> </a:t>
            </a:r>
            <a:endParaRPr lang="en-US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AA5BA77-C354-4D95-81BD-F80A8823C0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11" y="5707414"/>
            <a:ext cx="2973916" cy="115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7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/>
      <p:bldP spid="15" grpId="0" animBg="1"/>
      <p:bldP spid="16" grpId="0"/>
      <p:bldP spid="19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1F0EF62-929C-4D5A-89CF-810E4539F4EF}"/>
              </a:ext>
            </a:extLst>
          </p:cNvPr>
          <p:cNvSpPr/>
          <p:nvPr/>
        </p:nvSpPr>
        <p:spPr>
          <a:xfrm>
            <a:off x="584144" y="3348281"/>
            <a:ext cx="79757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Σας Ευχαριστούμε Πολύ για την Προσοχή σας</a:t>
            </a:r>
            <a:endParaRPr lang="en-US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76E951-97CB-4D53-8B2B-0EC2DFE7905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3628" y="262122"/>
            <a:ext cx="3636743" cy="2734830"/>
          </a:xfrm>
          <a:prstGeom prst="round2DiagRect">
            <a:avLst>
              <a:gd name="adj1" fmla="val 41729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CEB30F-CAD3-4322-8973-A42F1169A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293096"/>
            <a:ext cx="4201144" cy="21589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7362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C8A2BA9-58DC-4D16-AE00-BC966C075162}"/>
              </a:ext>
            </a:extLst>
          </p:cNvPr>
          <p:cNvSpPr/>
          <p:nvPr/>
        </p:nvSpPr>
        <p:spPr>
          <a:xfrm>
            <a:off x="395536" y="5982302"/>
            <a:ext cx="8531225" cy="8310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11 - Εικόνα" descr="Electromagnetic-Spectrum-02-goo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917" y="1911356"/>
            <a:ext cx="2740884" cy="151764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E2E91D9-E25B-4E7F-9976-B46B72EAD5D9}"/>
              </a:ext>
            </a:extLst>
          </p:cNvPr>
          <p:cNvSpPr/>
          <p:nvPr/>
        </p:nvSpPr>
        <p:spPr>
          <a:xfrm>
            <a:off x="0" y="0"/>
            <a:ext cx="9134947" cy="8926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06896" y="187346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el-GR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Φωτόνιο: Ο </a:t>
            </a:r>
            <a:r>
              <a:rPr lang="en-US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“</a:t>
            </a:r>
            <a:r>
              <a:rPr lang="el-GR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Άγνωστος</a:t>
            </a:r>
            <a:r>
              <a:rPr lang="en-US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”</a:t>
            </a:r>
            <a:r>
              <a:rPr lang="el-GR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Σύμμαχος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DE049B-E2D6-42D2-B4A7-54803D2ED2CC}"/>
              </a:ext>
            </a:extLst>
          </p:cNvPr>
          <p:cNvSpPr txBox="1"/>
          <p:nvPr/>
        </p:nvSpPr>
        <p:spPr>
          <a:xfrm>
            <a:off x="4193394" y="1047061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chemeClr val="accent2">
                    <a:lumMod val="75000"/>
                  </a:schemeClr>
                </a:solidFill>
              </a:rPr>
              <a:t>Φως…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CB14836B-EBF4-4705-A060-B94D67D0E7C7}"/>
              </a:ext>
            </a:extLst>
          </p:cNvPr>
          <p:cNvSpPr/>
          <p:nvPr/>
        </p:nvSpPr>
        <p:spPr>
          <a:xfrm rot="16200000">
            <a:off x="4421770" y="-1271603"/>
            <a:ext cx="444482" cy="6048671"/>
          </a:xfrm>
          <a:prstGeom prst="rightBrace">
            <a:avLst>
              <a:gd name="adj1" fmla="val 38886"/>
              <a:gd name="adj2" fmla="val 50000"/>
            </a:avLst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731BFA-A177-4F06-BD3A-3B29B39FA664}"/>
              </a:ext>
            </a:extLst>
          </p:cNvPr>
          <p:cNvSpPr txBox="1"/>
          <p:nvPr/>
        </p:nvSpPr>
        <p:spPr>
          <a:xfrm>
            <a:off x="284569" y="2050027"/>
            <a:ext cx="2731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solidFill>
                  <a:schemeClr val="accent3">
                    <a:lumMod val="50000"/>
                  </a:schemeClr>
                </a:solidFill>
              </a:rPr>
              <a:t>Σωματιδιακή Υπόσταση</a:t>
            </a:r>
            <a:endParaRPr lang="en-U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1F07B8-73ED-4A2F-994A-A6C2E7D36523}"/>
              </a:ext>
            </a:extLst>
          </p:cNvPr>
          <p:cNvSpPr txBox="1"/>
          <p:nvPr/>
        </p:nvSpPr>
        <p:spPr>
          <a:xfrm>
            <a:off x="6429388" y="2050027"/>
            <a:ext cx="2348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solidFill>
                  <a:schemeClr val="accent4">
                    <a:lumMod val="75000"/>
                  </a:schemeClr>
                </a:solidFill>
              </a:rPr>
              <a:t>Κυματική Υπόσταση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96F8D1B-3CDD-4FF8-9F70-E3CE82577F81}"/>
              </a:ext>
            </a:extLst>
          </p:cNvPr>
          <p:cNvSpPr/>
          <p:nvPr/>
        </p:nvSpPr>
        <p:spPr>
          <a:xfrm>
            <a:off x="70580" y="2438011"/>
            <a:ext cx="3122415" cy="2233777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03977F-3500-4437-9385-2372B7E274CF}"/>
              </a:ext>
            </a:extLst>
          </p:cNvPr>
          <p:cNvSpPr txBox="1"/>
          <p:nvPr/>
        </p:nvSpPr>
        <p:spPr>
          <a:xfrm>
            <a:off x="214282" y="2500306"/>
            <a:ext cx="2842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chemeClr val="accent3">
                    <a:lumMod val="50000"/>
                  </a:schemeClr>
                </a:solidFill>
              </a:rPr>
              <a:t>Φωτοηλεκτρικό Φαινόμενο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30C2FE-437C-4AFB-840D-0F709C10AFD5}"/>
              </a:ext>
            </a:extLst>
          </p:cNvPr>
          <p:cNvSpPr txBox="1"/>
          <p:nvPr/>
        </p:nvSpPr>
        <p:spPr>
          <a:xfrm>
            <a:off x="214282" y="3500438"/>
            <a:ext cx="2201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chemeClr val="accent3">
                    <a:lumMod val="50000"/>
                  </a:schemeClr>
                </a:solidFill>
              </a:rPr>
              <a:t>Φαινόμενο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Compton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310ABC-CD4C-40BD-B077-1730B14DFCD0}"/>
              </a:ext>
            </a:extLst>
          </p:cNvPr>
          <p:cNvSpPr txBox="1"/>
          <p:nvPr/>
        </p:nvSpPr>
        <p:spPr>
          <a:xfrm>
            <a:off x="214282" y="282080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/>
              <a:t>Ενέργεια Κατωφλίου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BA834E-68F7-42A2-B9FA-985969D3432F}"/>
              </a:ext>
            </a:extLst>
          </p:cNvPr>
          <p:cNvSpPr txBox="1"/>
          <p:nvPr/>
        </p:nvSpPr>
        <p:spPr>
          <a:xfrm>
            <a:off x="214283" y="3786190"/>
            <a:ext cx="3143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/>
              <a:t> Σκέδαση Ακτινοβολίας από Ηλεκτρόνια </a:t>
            </a:r>
            <a:endParaRPr lang="en-US" i="1" dirty="0"/>
          </a:p>
        </p:txBody>
      </p:sp>
      <p:sp>
        <p:nvSpPr>
          <p:cNvPr id="15" name="Arrow: Left-Right 14">
            <a:extLst>
              <a:ext uri="{FF2B5EF4-FFF2-40B4-BE49-F238E27FC236}">
                <a16:creationId xmlns:a16="http://schemas.microsoft.com/office/drawing/2014/main" id="{B842625E-3E73-4F94-BD64-4A97B689483E}"/>
              </a:ext>
            </a:extLst>
          </p:cNvPr>
          <p:cNvSpPr/>
          <p:nvPr/>
        </p:nvSpPr>
        <p:spPr>
          <a:xfrm>
            <a:off x="3016086" y="3565800"/>
            <a:ext cx="3140090" cy="502368"/>
          </a:xfrm>
          <a:prstGeom prst="leftRightArrow">
            <a:avLst/>
          </a:prstGeom>
          <a:solidFill>
            <a:schemeClr val="accent4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AD64B2-5BD0-4076-A83D-6DE4801EA8E3}"/>
              </a:ext>
            </a:extLst>
          </p:cNvPr>
          <p:cNvSpPr txBox="1"/>
          <p:nvPr/>
        </p:nvSpPr>
        <p:spPr>
          <a:xfrm>
            <a:off x="3983961" y="3647707"/>
            <a:ext cx="1204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i="1" dirty="0">
                <a:solidFill>
                  <a:schemeClr val="accent4">
                    <a:lumMod val="75000"/>
                  </a:schemeClr>
                </a:solidFill>
              </a:rPr>
              <a:t>Διττή Φύση</a:t>
            </a:r>
            <a:endParaRPr lang="en-US" sz="16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22CBDF9-1C2F-414F-A697-24A370CA59DB}"/>
              </a:ext>
            </a:extLst>
          </p:cNvPr>
          <p:cNvSpPr/>
          <p:nvPr/>
        </p:nvSpPr>
        <p:spPr>
          <a:xfrm>
            <a:off x="5980831" y="2455440"/>
            <a:ext cx="3122415" cy="2233777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2D5E02-BF39-4B52-A195-8A0934920F63}"/>
              </a:ext>
            </a:extLst>
          </p:cNvPr>
          <p:cNvSpPr txBox="1"/>
          <p:nvPr/>
        </p:nvSpPr>
        <p:spPr>
          <a:xfrm>
            <a:off x="6156176" y="2500306"/>
            <a:ext cx="1892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chemeClr val="accent4">
                    <a:lumMod val="75000"/>
                  </a:schemeClr>
                </a:solidFill>
              </a:rPr>
              <a:t>Διάδοση Κύματος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FE47C6-2FBB-40D0-A8BB-98A8EE36540E}"/>
              </a:ext>
            </a:extLst>
          </p:cNvPr>
          <p:cNvSpPr txBox="1"/>
          <p:nvPr/>
        </p:nvSpPr>
        <p:spPr>
          <a:xfrm>
            <a:off x="6156176" y="3214686"/>
            <a:ext cx="1969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chemeClr val="accent4">
                    <a:lumMod val="75000"/>
                  </a:schemeClr>
                </a:solidFill>
              </a:rPr>
              <a:t>Συμβολή Κυμάτων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3667DA-1FBB-45CA-AAEB-2D3AA1B2D6C4}"/>
              </a:ext>
            </a:extLst>
          </p:cNvPr>
          <p:cNvSpPr txBox="1"/>
          <p:nvPr/>
        </p:nvSpPr>
        <p:spPr>
          <a:xfrm>
            <a:off x="6156176" y="3929066"/>
            <a:ext cx="1238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chemeClr val="accent4">
                    <a:lumMod val="75000"/>
                  </a:schemeClr>
                </a:solidFill>
              </a:rPr>
              <a:t>Περίθλαση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C783CBD-9CA7-4301-ABA1-39F72EC8979E}"/>
              </a:ext>
            </a:extLst>
          </p:cNvPr>
          <p:cNvSpPr/>
          <p:nvPr/>
        </p:nvSpPr>
        <p:spPr>
          <a:xfrm>
            <a:off x="588782" y="5085184"/>
            <a:ext cx="8098018" cy="735656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FB62A4-5A02-467C-83EE-90D40C697308}"/>
              </a:ext>
            </a:extLst>
          </p:cNvPr>
          <p:cNvSpPr txBox="1"/>
          <p:nvPr/>
        </p:nvSpPr>
        <p:spPr>
          <a:xfrm>
            <a:off x="1142200" y="5246646"/>
            <a:ext cx="6926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Maxwell (</a:t>
            </a:r>
            <a:r>
              <a:rPr lang="en-US" b="1" i="1" dirty="0">
                <a:solidFill>
                  <a:schemeClr val="accent4">
                    <a:lumMod val="75000"/>
                  </a:schemeClr>
                </a:solidFill>
              </a:rPr>
              <a:t>1873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): </a:t>
            </a:r>
            <a:r>
              <a:rPr lang="el-GR" b="1" dirty="0">
                <a:solidFill>
                  <a:schemeClr val="accent4">
                    <a:lumMod val="75000"/>
                  </a:schemeClr>
                </a:solidFill>
              </a:rPr>
              <a:t>Ηλεκτρομαγνητικό Κύμα με Ταχύτητα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c = 3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sym typeface="Symbol" panose="05050102010706020507" pitchFamily="18" charset="2"/>
              </a:rPr>
              <a:t> 10</a:t>
            </a:r>
            <a:r>
              <a:rPr lang="en-US" b="1" baseline="30000" dirty="0">
                <a:solidFill>
                  <a:schemeClr val="accent4">
                    <a:lumMod val="75000"/>
                  </a:schemeClr>
                </a:solidFill>
                <a:sym typeface="Symbol" panose="05050102010706020507" pitchFamily="18" charset="2"/>
              </a:rPr>
              <a:t>8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sym typeface="Symbol" panose="05050102010706020507" pitchFamily="18" charset="2"/>
              </a:rPr>
              <a:t> m s</a:t>
            </a:r>
            <a:r>
              <a:rPr lang="en-US" b="1" baseline="30000" dirty="0">
                <a:solidFill>
                  <a:schemeClr val="accent4">
                    <a:lumMod val="75000"/>
                  </a:schemeClr>
                </a:solidFill>
                <a:sym typeface="Symbol" panose="05050102010706020507" pitchFamily="18" charset="2"/>
              </a:rPr>
              <a:t>-1</a:t>
            </a:r>
            <a:endParaRPr lang="en-US" b="1" baseline="30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86C15D1-4078-464B-A914-D80835F5EFB8}"/>
              </a:ext>
            </a:extLst>
          </p:cNvPr>
          <p:cNvSpPr txBox="1"/>
          <p:nvPr/>
        </p:nvSpPr>
        <p:spPr>
          <a:xfrm>
            <a:off x="6168155" y="3571876"/>
            <a:ext cx="247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/>
              <a:t>Ενίσχυση ή Καταστροφή</a:t>
            </a:r>
            <a:endParaRPr lang="en-US" i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61857F-CC7A-4187-BACA-647068C1AF18}"/>
              </a:ext>
            </a:extLst>
          </p:cNvPr>
          <p:cNvSpPr txBox="1"/>
          <p:nvPr/>
        </p:nvSpPr>
        <p:spPr>
          <a:xfrm>
            <a:off x="1189703" y="6166329"/>
            <a:ext cx="7027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002060"/>
                </a:solidFill>
              </a:rPr>
              <a:t>Το Φως το Ταχύτερο «Βλέμμα» μας  στο Μικρόκοσμο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ΦΩΣ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2" y="0"/>
            <a:ext cx="749954" cy="883880"/>
          </a:xfrm>
          <a:prstGeom prst="rect">
            <a:avLst/>
          </a:prstGeom>
          <a:noFill/>
        </p:spPr>
      </p:pic>
      <p:sp>
        <p:nvSpPr>
          <p:cNvPr id="32" name="TextBox 30">
            <a:extLst>
              <a:ext uri="{FF2B5EF4-FFF2-40B4-BE49-F238E27FC236}">
                <a16:creationId xmlns:a16="http://schemas.microsoft.com/office/drawing/2014/main" id="{986C15D1-4078-464B-A914-D80835F5EFB8}"/>
              </a:ext>
            </a:extLst>
          </p:cNvPr>
          <p:cNvSpPr txBox="1"/>
          <p:nvPr/>
        </p:nvSpPr>
        <p:spPr>
          <a:xfrm>
            <a:off x="6143636" y="2857496"/>
            <a:ext cx="2210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/>
              <a:t>Μεταφορά Ενέργειας</a:t>
            </a:r>
            <a:endParaRPr lang="en-US" i="1" dirty="0"/>
          </a:p>
        </p:txBody>
      </p:sp>
      <p:sp>
        <p:nvSpPr>
          <p:cNvPr id="33" name="TextBox 30">
            <a:extLst>
              <a:ext uri="{FF2B5EF4-FFF2-40B4-BE49-F238E27FC236}">
                <a16:creationId xmlns:a16="http://schemas.microsoft.com/office/drawing/2014/main" id="{986C15D1-4078-464B-A914-D80835F5EFB8}"/>
              </a:ext>
            </a:extLst>
          </p:cNvPr>
          <p:cNvSpPr txBox="1"/>
          <p:nvPr/>
        </p:nvSpPr>
        <p:spPr>
          <a:xfrm>
            <a:off x="6143636" y="4274114"/>
            <a:ext cx="159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/>
              <a:t>Εμπόδιο ή Οπή</a:t>
            </a:r>
            <a:endParaRPr lang="en-US" i="1" dirty="0"/>
          </a:p>
        </p:txBody>
      </p:sp>
      <p:pic>
        <p:nvPicPr>
          <p:cNvPr id="34" name="6 - Θέση περιεχομένου" descr="Wave-Electromagnetic-01-goog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00430" y="4000504"/>
            <a:ext cx="2214578" cy="1000132"/>
          </a:xfr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AEE84865-23A4-49EE-88A0-BA8E16259677}"/>
              </a:ext>
            </a:extLst>
          </p:cNvPr>
          <p:cNvGrpSpPr/>
          <p:nvPr/>
        </p:nvGrpSpPr>
        <p:grpSpPr>
          <a:xfrm>
            <a:off x="5068" y="2335758"/>
            <a:ext cx="3518937" cy="2377209"/>
            <a:chOff x="3055847" y="2409494"/>
            <a:chExt cx="3874742" cy="2459666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F8D2387-3C84-4522-B597-0100E65E5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55847" y="2409494"/>
              <a:ext cx="3874742" cy="48867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1E7163A7-5EC2-4CAA-80E9-DF0DF01F5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01862" y="2855504"/>
              <a:ext cx="3803076" cy="2013656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9" grpId="0"/>
      <p:bldP spid="10" grpId="0" animBg="1"/>
      <p:bldP spid="11" grpId="0"/>
      <p:bldP spid="16" grpId="0"/>
      <p:bldP spid="13" grpId="0" animBg="1"/>
      <p:bldP spid="14" grpId="0"/>
      <p:bldP spid="20" grpId="0"/>
      <p:bldP spid="21" grpId="0"/>
      <p:bldP spid="22" grpId="0"/>
      <p:bldP spid="15" grpId="0" animBg="1"/>
      <p:bldP spid="24" grpId="0"/>
      <p:bldP spid="25" grpId="0" animBg="1"/>
      <p:bldP spid="26" grpId="0"/>
      <p:bldP spid="27" grpId="0"/>
      <p:bldP spid="28" grpId="0"/>
      <p:bldP spid="17" grpId="0" animBg="1"/>
      <p:bldP spid="19" grpId="0"/>
      <p:bldP spid="31" grpId="0"/>
      <p:bldP spid="29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5582813" y="883880"/>
            <a:ext cx="3149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chemeClr val="accent4">
                    <a:lumMod val="75000"/>
                  </a:schemeClr>
                </a:solidFill>
              </a:rPr>
              <a:t>Διάθλαση και Ολική ανάκλαση</a:t>
            </a:r>
          </a:p>
        </p:txBody>
      </p:sp>
      <p:pic>
        <p:nvPicPr>
          <p:cNvPr id="4" name="Picture 4" descr="Refraction and Diffraction - BrainP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0885" y="1267901"/>
            <a:ext cx="3708414" cy="2786082"/>
          </a:xfrm>
          <a:prstGeom prst="rect">
            <a:avLst/>
          </a:prstGeom>
          <a:noFill/>
        </p:spPr>
      </p:pic>
      <p:sp>
        <p:nvSpPr>
          <p:cNvPr id="18" name="Rectangle 2">
            <a:extLst>
              <a:ext uri="{FF2B5EF4-FFF2-40B4-BE49-F238E27FC236}">
                <a16:creationId xmlns:a16="http://schemas.microsoft.com/office/drawing/2014/main" id="{7E2E91D9-E25B-4E7F-9976-B46B72EAD5D9}"/>
              </a:ext>
            </a:extLst>
          </p:cNvPr>
          <p:cNvSpPr/>
          <p:nvPr/>
        </p:nvSpPr>
        <p:spPr>
          <a:xfrm>
            <a:off x="9053" y="0"/>
            <a:ext cx="9134947" cy="8926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ΦΩΣ!">
            <a:extLst>
              <a:ext uri="{FF2B5EF4-FFF2-40B4-BE49-F238E27FC236}">
                <a16:creationId xmlns:a16="http://schemas.microsoft.com/office/drawing/2014/main" id="{9C840A5D-6DD0-4F1D-9152-808AFF34C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49954" cy="883880"/>
          </a:xfrm>
          <a:prstGeom prst="rect">
            <a:avLst/>
          </a:prstGeom>
          <a:noFill/>
        </p:spPr>
      </p:pic>
      <p:sp>
        <p:nvSpPr>
          <p:cNvPr id="20" name="1 - Τίτλος">
            <a:extLst>
              <a:ext uri="{FF2B5EF4-FFF2-40B4-BE49-F238E27FC236}">
                <a16:creationId xmlns:a16="http://schemas.microsoft.com/office/drawing/2014/main" id="{8B4F4027-20B2-41DB-8D85-79826F99A245}"/>
              </a:ext>
            </a:extLst>
          </p:cNvPr>
          <p:cNvSpPr txBox="1">
            <a:spLocks/>
          </p:cNvSpPr>
          <p:nvPr/>
        </p:nvSpPr>
        <p:spPr>
          <a:xfrm>
            <a:off x="806896" y="71414"/>
            <a:ext cx="8229600" cy="5111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Μερικά Φαινόμενα Φωτός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314CFCF-6BFD-414D-BFAE-C8E271E630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3"/>
          <a:stretch/>
        </p:blipFill>
        <p:spPr>
          <a:xfrm>
            <a:off x="71406" y="1322271"/>
            <a:ext cx="4037151" cy="2112264"/>
          </a:xfrm>
          <a:prstGeom prst="round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230F428B-CA46-41D9-AABB-373829FFE27E}"/>
              </a:ext>
            </a:extLst>
          </p:cNvPr>
          <p:cNvSpPr txBox="1"/>
          <p:nvPr/>
        </p:nvSpPr>
        <p:spPr>
          <a:xfrm>
            <a:off x="-14503" y="897488"/>
            <a:ext cx="4401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Φαινόμενα Αλληλεπίδρασης Φωτός – Ύλης </a:t>
            </a:r>
            <a:endParaRPr lang="en-US" b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323A86-5C67-48DB-8845-B6B88AE160A0}"/>
              </a:ext>
            </a:extLst>
          </p:cNvPr>
          <p:cNvGrpSpPr/>
          <p:nvPr/>
        </p:nvGrpSpPr>
        <p:grpSpPr>
          <a:xfrm>
            <a:off x="0" y="4079699"/>
            <a:ext cx="6786578" cy="2714620"/>
            <a:chOff x="0" y="4079699"/>
            <a:chExt cx="6786578" cy="271462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2A1DC64-AC34-42F1-8DE6-CBA611B8291E}"/>
                </a:ext>
              </a:extLst>
            </p:cNvPr>
            <p:cNvGrpSpPr/>
            <p:nvPr/>
          </p:nvGrpSpPr>
          <p:grpSpPr>
            <a:xfrm>
              <a:off x="0" y="4079699"/>
              <a:ext cx="6786578" cy="2714620"/>
              <a:chOff x="2357422" y="4143380"/>
              <a:chExt cx="6786578" cy="2714620"/>
            </a:xfrm>
          </p:grpSpPr>
          <p:pic>
            <p:nvPicPr>
              <p:cNvPr id="23556" name="Picture 4" descr="Atmospheric Scatteri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357422" y="4143380"/>
                <a:ext cx="6786578" cy="2714620"/>
              </a:xfrm>
              <a:prstGeom prst="rect">
                <a:avLst/>
              </a:prstGeom>
              <a:noFill/>
            </p:spPr>
          </p:pic>
          <p:sp>
            <p:nvSpPr>
              <p:cNvPr id="22" name="21 - TextBox"/>
              <p:cNvSpPr txBox="1"/>
              <p:nvPr/>
            </p:nvSpPr>
            <p:spPr>
              <a:xfrm>
                <a:off x="2928926" y="4714884"/>
                <a:ext cx="128588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l-GR" dirty="0"/>
                  <a:t>Ημέρα</a:t>
                </a:r>
              </a:p>
            </p:txBody>
          </p:sp>
          <p:sp>
            <p:nvSpPr>
              <p:cNvPr id="24" name="23 - TextBox"/>
              <p:cNvSpPr txBox="1"/>
              <p:nvPr/>
            </p:nvSpPr>
            <p:spPr>
              <a:xfrm>
                <a:off x="3357554" y="6215082"/>
                <a:ext cx="500066" cy="36933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l-GR" dirty="0"/>
                  <a:t>Γη</a:t>
                </a:r>
              </a:p>
            </p:txBody>
          </p:sp>
          <p:sp>
            <p:nvSpPr>
              <p:cNvPr id="25" name="24 - TextBox"/>
              <p:cNvSpPr txBox="1"/>
              <p:nvPr/>
            </p:nvSpPr>
            <p:spPr>
              <a:xfrm rot="360606">
                <a:off x="6357950" y="4702742"/>
                <a:ext cx="857256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dirty="0"/>
                  <a:t>Δύση</a:t>
                </a:r>
              </a:p>
            </p:txBody>
          </p:sp>
          <p:sp>
            <p:nvSpPr>
              <p:cNvPr id="26" name="25 - TextBox"/>
              <p:cNvSpPr txBox="1"/>
              <p:nvPr/>
            </p:nvSpPr>
            <p:spPr>
              <a:xfrm>
                <a:off x="7822320" y="5479019"/>
                <a:ext cx="71438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l-GR" sz="1400" dirty="0">
                    <a:solidFill>
                      <a:srgbClr val="002060"/>
                    </a:solidFill>
                  </a:rPr>
                  <a:t>Μπλε</a:t>
                </a:r>
              </a:p>
            </p:txBody>
          </p:sp>
          <p:sp>
            <p:nvSpPr>
              <p:cNvPr id="27" name="26 - TextBox"/>
              <p:cNvSpPr txBox="1"/>
              <p:nvPr/>
            </p:nvSpPr>
            <p:spPr>
              <a:xfrm>
                <a:off x="7643834" y="6050181"/>
                <a:ext cx="750205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l-GR" sz="1400" dirty="0">
                    <a:solidFill>
                      <a:srgbClr val="FF0000"/>
                    </a:solidFill>
                  </a:rPr>
                  <a:t>Κόκκινο</a:t>
                </a:r>
              </a:p>
            </p:txBody>
          </p:sp>
          <p:sp>
            <p:nvSpPr>
              <p:cNvPr id="28" name="27 - TextBox"/>
              <p:cNvSpPr txBox="1"/>
              <p:nvPr/>
            </p:nvSpPr>
            <p:spPr>
              <a:xfrm>
                <a:off x="2714612" y="5643578"/>
                <a:ext cx="928694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l-GR" sz="1100" dirty="0"/>
                  <a:t>Ατμόσφαιρα</a:t>
                </a:r>
              </a:p>
            </p:txBody>
          </p:sp>
          <p:sp>
            <p:nvSpPr>
              <p:cNvPr id="29" name="28 - TextBox"/>
              <p:cNvSpPr txBox="1"/>
              <p:nvPr/>
            </p:nvSpPr>
            <p:spPr>
              <a:xfrm>
                <a:off x="3571868" y="5754547"/>
                <a:ext cx="1000132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l-GR" sz="1000" dirty="0">
                    <a:solidFill>
                      <a:srgbClr val="002060"/>
                    </a:solidFill>
                  </a:rPr>
                  <a:t>Μπλε Ουρανός</a:t>
                </a:r>
              </a:p>
            </p:txBody>
          </p:sp>
          <p:sp>
            <p:nvSpPr>
              <p:cNvPr id="30" name="29 - TextBox"/>
              <p:cNvSpPr txBox="1"/>
              <p:nvPr/>
            </p:nvSpPr>
            <p:spPr>
              <a:xfrm>
                <a:off x="6072198" y="6215082"/>
                <a:ext cx="500066" cy="36933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l-GR" dirty="0"/>
                  <a:t>Γη</a:t>
                </a:r>
              </a:p>
            </p:txBody>
          </p:sp>
          <p:sp>
            <p:nvSpPr>
              <p:cNvPr id="31" name="30 - TextBox"/>
              <p:cNvSpPr txBox="1"/>
              <p:nvPr/>
            </p:nvSpPr>
            <p:spPr>
              <a:xfrm>
                <a:off x="8429620" y="5715016"/>
                <a:ext cx="71438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l-GR" dirty="0">
                    <a:solidFill>
                      <a:srgbClr val="FFFF00"/>
                    </a:solidFill>
                  </a:rPr>
                  <a:t>Ήλιος</a:t>
                </a:r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D402561-2E4B-48B1-AC1E-F75D40719126}"/>
                </a:ext>
              </a:extLst>
            </p:cNvPr>
            <p:cNvSpPr/>
            <p:nvPr/>
          </p:nvSpPr>
          <p:spPr>
            <a:xfrm>
              <a:off x="6036617" y="5560174"/>
              <a:ext cx="575744" cy="58021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43000">
                  <a:srgbClr val="FFFE5C"/>
                </a:gs>
                <a:gs pos="16000">
                  <a:srgbClr val="FEFCB8"/>
                </a:gs>
                <a:gs pos="77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BF7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5CF6734-E3B1-4405-8CFD-2A30977F0F57}"/>
                </a:ext>
              </a:extLst>
            </p:cNvPr>
            <p:cNvSpPr txBox="1"/>
            <p:nvPr/>
          </p:nvSpPr>
          <p:spPr>
            <a:xfrm>
              <a:off x="5974361" y="5665615"/>
              <a:ext cx="724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>
                  <a:solidFill>
                    <a:schemeClr val="accent6">
                      <a:lumMod val="75000"/>
                    </a:schemeClr>
                  </a:solidFill>
                </a:rPr>
                <a:t>Ήλιος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F41C6DF-7A67-45C4-9EEC-897FBD2EA428}"/>
                </a:ext>
              </a:extLst>
            </p:cNvPr>
            <p:cNvSpPr/>
            <p:nvPr/>
          </p:nvSpPr>
          <p:spPr>
            <a:xfrm>
              <a:off x="2788936" y="4388255"/>
              <a:ext cx="575744" cy="58021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43000">
                  <a:srgbClr val="FFFE5C"/>
                </a:gs>
                <a:gs pos="16000">
                  <a:srgbClr val="FEFCB8"/>
                </a:gs>
                <a:gs pos="77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BF7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8AC7C81-E666-4716-AA06-321D50EFDE99}"/>
                </a:ext>
              </a:extLst>
            </p:cNvPr>
            <p:cNvSpPr txBox="1"/>
            <p:nvPr/>
          </p:nvSpPr>
          <p:spPr>
            <a:xfrm>
              <a:off x="2726680" y="4493696"/>
              <a:ext cx="724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>
                  <a:solidFill>
                    <a:schemeClr val="accent6">
                      <a:lumMod val="75000"/>
                    </a:schemeClr>
                  </a:solidFill>
                </a:rPr>
                <a:t>Ήλιος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009CF34-6F58-4452-ADC2-950A3B2F16AA}"/>
              </a:ext>
            </a:extLst>
          </p:cNvPr>
          <p:cNvSpPr/>
          <p:nvPr/>
        </p:nvSpPr>
        <p:spPr>
          <a:xfrm>
            <a:off x="5382055" y="4159424"/>
            <a:ext cx="3474213" cy="107229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A2E11A-9EFA-4A87-BCD9-1CDF299DEB60}"/>
              </a:ext>
            </a:extLst>
          </p:cNvPr>
          <p:cNvSpPr/>
          <p:nvPr/>
        </p:nvSpPr>
        <p:spPr>
          <a:xfrm>
            <a:off x="5382055" y="4233904"/>
            <a:ext cx="34742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Μπορούμε  να  Εξετάσουμε  </a:t>
            </a:r>
          </a:p>
          <a:p>
            <a:pPr algn="ctr"/>
            <a:r>
              <a:rPr lang="el-GR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κάποια  Φαινόμενα στον </a:t>
            </a:r>
          </a:p>
          <a:p>
            <a:pPr algn="ctr"/>
            <a:r>
              <a:rPr lang="el-GR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Πάγκο του Εργαστηρίου  μας </a:t>
            </a:r>
            <a:r>
              <a:rPr lang="en-US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;</a:t>
            </a:r>
            <a:r>
              <a:rPr lang="el-GR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en-US" b="1" dirty="0">
              <a:ln w="6600">
                <a:solidFill>
                  <a:srgbClr val="7030A0"/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975CDB-F805-4454-842E-A1C3027B800C}"/>
              </a:ext>
            </a:extLst>
          </p:cNvPr>
          <p:cNvSpPr txBox="1"/>
          <p:nvPr/>
        </p:nvSpPr>
        <p:spPr>
          <a:xfrm>
            <a:off x="155907" y="3790879"/>
            <a:ext cx="3262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</a:rPr>
              <a:t>Τα 400 </a:t>
            </a:r>
            <a:r>
              <a:rPr lang="en-US" dirty="0">
                <a:solidFill>
                  <a:srgbClr val="0070C0"/>
                </a:solidFill>
              </a:rPr>
              <a:t>nm </a:t>
            </a:r>
            <a:r>
              <a:rPr lang="el-GR" dirty="0">
                <a:solidFill>
                  <a:srgbClr val="0070C0"/>
                </a:solidFill>
              </a:rPr>
              <a:t>Σκεδάζονται 5 φορές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l-GR" dirty="0">
                <a:solidFill>
                  <a:srgbClr val="0070C0"/>
                </a:solidFill>
              </a:rPr>
              <a:t>πιο Έντονα από τα 600 </a:t>
            </a:r>
            <a:r>
              <a:rPr lang="en-US" dirty="0">
                <a:solidFill>
                  <a:srgbClr val="0070C0"/>
                </a:solidFill>
              </a:rPr>
              <a:t>nm</a:t>
            </a:r>
            <a:r>
              <a:rPr lang="el-GR" dirty="0">
                <a:solidFill>
                  <a:srgbClr val="0070C0"/>
                </a:solidFill>
              </a:rPr>
              <a:t> !!!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400A18DB-43C8-451A-BB28-9FC0F6C5AC32}"/>
              </a:ext>
            </a:extLst>
          </p:cNvPr>
          <p:cNvSpPr/>
          <p:nvPr/>
        </p:nvSpPr>
        <p:spPr>
          <a:xfrm>
            <a:off x="3380857" y="3636824"/>
            <a:ext cx="241042" cy="997852"/>
          </a:xfrm>
          <a:prstGeom prst="rightBrace">
            <a:avLst>
              <a:gd name="adj1" fmla="val 47849"/>
              <a:gd name="adj2" fmla="val 50000"/>
            </a:avLst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AC71DBB-EACC-4761-B3AF-BBB92D7A608A}"/>
              </a:ext>
            </a:extLst>
          </p:cNvPr>
          <p:cNvSpPr/>
          <p:nvPr/>
        </p:nvSpPr>
        <p:spPr>
          <a:xfrm>
            <a:off x="3692234" y="3790879"/>
            <a:ext cx="1285852" cy="72010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976FF44-3950-4F89-99D2-76C0CAFDB861}"/>
              </a:ext>
            </a:extLst>
          </p:cNvPr>
          <p:cNvSpPr txBox="1"/>
          <p:nvPr/>
        </p:nvSpPr>
        <p:spPr>
          <a:xfrm>
            <a:off x="3721050" y="3827766"/>
            <a:ext cx="1228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</a:rPr>
              <a:t>Μπλε </a:t>
            </a:r>
          </a:p>
          <a:p>
            <a:pPr algn="ctr"/>
            <a:r>
              <a:rPr lang="el-GR" b="1" dirty="0">
                <a:solidFill>
                  <a:schemeClr val="bg1"/>
                </a:solidFill>
              </a:rPr>
              <a:t>ο Ουρανός</a:t>
            </a:r>
            <a:endParaRPr lang="en-US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- TextBox"/>
              <p:cNvSpPr txBox="1"/>
              <p:nvPr/>
            </p:nvSpPr>
            <p:spPr>
              <a:xfrm>
                <a:off x="2920148" y="5176152"/>
                <a:ext cx="1803571" cy="4849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i="1" dirty="0">
                    <a:solidFill>
                      <a:schemeClr val="accent4">
                        <a:lumMod val="75000"/>
                      </a:schemeClr>
                    </a:solidFill>
                  </a:rPr>
                  <a:t>Σκέδαση </a:t>
                </a:r>
                <a:r>
                  <a:rPr lang="el-GR" dirty="0">
                    <a:solidFill>
                      <a:schemeClr val="accent4">
                        <a:lumMod val="7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l-GR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l-GR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el-GR" dirty="0">
                    <a:solidFill>
                      <a:schemeClr val="accent4">
                        <a:lumMod val="75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9" name="8 - TextBox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148" y="5176152"/>
                <a:ext cx="1803571" cy="484941"/>
              </a:xfrm>
              <a:prstGeom prst="rect">
                <a:avLst/>
              </a:prstGeom>
              <a:blipFill>
                <a:blip r:embed="rId6"/>
                <a:stretch>
                  <a:fillRect l="-2703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3" grpId="0"/>
      <p:bldP spid="2" grpId="0"/>
      <p:bldP spid="3" grpId="0" animBg="1"/>
      <p:bldP spid="5" grpId="0" animBg="1"/>
      <p:bldP spid="33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G-189eaaa0d5b8c1b7812a1f3e9ec21536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2" y="857232"/>
            <a:ext cx="3714776" cy="6215106"/>
          </a:xfrm>
        </p:spPr>
      </p:pic>
      <p:pic>
        <p:nvPicPr>
          <p:cNvPr id="5" name="4 - Εικόνα" descr="IMG-18f7b746b9fda6873745cfcc6844124d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614" y="71462"/>
            <a:ext cx="3090386" cy="6858000"/>
          </a:xfrm>
          <a:prstGeom prst="rect">
            <a:avLst/>
          </a:prstGeom>
        </p:spPr>
      </p:pic>
      <p:pic>
        <p:nvPicPr>
          <p:cNvPr id="6" name="5 - Εικόνα" descr="IMG-8e4819ad9b7c21e8e9da13dedb51176b-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1878" y="71462"/>
            <a:ext cx="3090386" cy="6858000"/>
          </a:xfrm>
          <a:prstGeom prst="rect">
            <a:avLst/>
          </a:prstGeom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E2E91D9-E25B-4E7F-9976-B46B72EAD5D9}"/>
              </a:ext>
            </a:extLst>
          </p:cNvPr>
          <p:cNvSpPr/>
          <p:nvPr/>
        </p:nvSpPr>
        <p:spPr>
          <a:xfrm>
            <a:off x="9053" y="0"/>
            <a:ext cx="9134947" cy="8926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ΦΩΣ!">
            <a:extLst>
              <a:ext uri="{FF2B5EF4-FFF2-40B4-BE49-F238E27FC236}">
                <a16:creationId xmlns:a16="http://schemas.microsoft.com/office/drawing/2014/main" id="{9C840A5D-6DD0-4F1D-9152-808AFF34C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49954" cy="883880"/>
          </a:xfrm>
          <a:prstGeom prst="rect">
            <a:avLst/>
          </a:prstGeom>
          <a:noFill/>
        </p:spPr>
      </p:pic>
      <p:sp>
        <p:nvSpPr>
          <p:cNvPr id="10" name="1 - Τίτλος">
            <a:extLst>
              <a:ext uri="{FF2B5EF4-FFF2-40B4-BE49-F238E27FC236}">
                <a16:creationId xmlns:a16="http://schemas.microsoft.com/office/drawing/2014/main" id="{8B4F4027-20B2-41DB-8D85-79826F99A245}"/>
              </a:ext>
            </a:extLst>
          </p:cNvPr>
          <p:cNvSpPr txBox="1">
            <a:spLocks/>
          </p:cNvSpPr>
          <p:nvPr/>
        </p:nvSpPr>
        <p:spPr>
          <a:xfrm>
            <a:off x="806896" y="71414"/>
            <a:ext cx="8229600" cy="5111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Πειραματική Διάταξη</a:t>
            </a:r>
          </a:p>
        </p:txBody>
      </p:sp>
      <p:pic>
        <p:nvPicPr>
          <p:cNvPr id="12" name="11 - Εικόνα" descr="IMG_20201026_184657.jpg"/>
          <p:cNvPicPr>
            <a:picLocks noChangeAspect="1"/>
          </p:cNvPicPr>
          <p:nvPr/>
        </p:nvPicPr>
        <p:blipFill>
          <a:blip r:embed="rId6" cstate="print"/>
          <a:srcRect r="2273" b="40909"/>
          <a:stretch>
            <a:fillRect/>
          </a:stretch>
        </p:blipFill>
        <p:spPr>
          <a:xfrm>
            <a:off x="6215074" y="4643446"/>
            <a:ext cx="2126654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197674" y="4377459"/>
            <a:ext cx="11082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Προσοφθάλμιο</a:t>
            </a:r>
            <a:endParaRPr kumimoji="0" 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14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1604" y="1571612"/>
            <a:ext cx="6000792" cy="3143272"/>
          </a:xfrm>
          <a:prstGeom prst="rect">
            <a:avLst/>
          </a:prstGeom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000100" y="4500570"/>
            <a:ext cx="7143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Λάμπα </a:t>
            </a:r>
            <a:r>
              <a:rPr kumimoji="0" lang="el-G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Hg</a:t>
            </a:r>
            <a:endParaRPr kumimoji="0" 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000232" y="4643446"/>
            <a:ext cx="1857356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Σχισμή</a:t>
            </a:r>
            <a:endParaRPr kumimoji="0" lang="el-G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2643174" y="4143380"/>
            <a:ext cx="20002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000" dirty="0">
                <a:latin typeface="Arial" pitchFamily="34" charset="0"/>
                <a:cs typeface="Arial" pitchFamily="34" charset="0"/>
              </a:rPr>
              <a:t>Κατευθυντήρας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5715008" y="4000504"/>
            <a:ext cx="6511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000" dirty="0">
                <a:latin typeface="Arial" pitchFamily="34" charset="0"/>
                <a:cs typeface="Arial" pitchFamily="34" charset="0"/>
              </a:rPr>
              <a:t>Εστίαση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286512" y="2643182"/>
            <a:ext cx="17859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Διόπτρα</a:t>
            </a:r>
            <a:endParaRPr kumimoji="0" 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5929322" y="1500174"/>
            <a:ext cx="2143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Περιστροφή της τράπεζας για την εύρεση της μηδενικής γωνίας</a:t>
            </a:r>
            <a:endParaRPr kumimoji="0" 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5572132" y="2714620"/>
            <a:ext cx="857256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ε</a:t>
            </a:r>
            <a:r>
              <a:rPr kumimoji="0" lang="el-GR" sz="1000" b="0" i="1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min</a:t>
            </a:r>
            <a:endParaRPr kumimoji="0" lang="el-GR" sz="1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4786314" y="2754151"/>
            <a:ext cx="2857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000" dirty="0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2285984" y="1571612"/>
            <a:ext cx="20113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Περιστρεφόμενη τράπεζα</a:t>
            </a:r>
            <a:endParaRPr kumimoji="0" 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2000232" y="2214554"/>
            <a:ext cx="12858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Βάση πρίσματος</a:t>
            </a:r>
            <a:endParaRPr kumimoji="0" 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- Ορθογώνιο"/>
          <p:cNvSpPr/>
          <p:nvPr/>
        </p:nvSpPr>
        <p:spPr>
          <a:xfrm>
            <a:off x="2643174" y="2643182"/>
            <a:ext cx="6062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000" dirty="0">
                <a:latin typeface="Arial" pitchFamily="34" charset="0"/>
                <a:cs typeface="Arial" pitchFamily="34" charset="0"/>
              </a:rPr>
              <a:t>Πρίσμα</a:t>
            </a:r>
          </a:p>
        </p:txBody>
      </p:sp>
      <p:sp>
        <p:nvSpPr>
          <p:cNvPr id="21" name="20 - Ορθογώνιο"/>
          <p:cNvSpPr/>
          <p:nvPr/>
        </p:nvSpPr>
        <p:spPr>
          <a:xfrm>
            <a:off x="1571604" y="2786058"/>
            <a:ext cx="6511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000" dirty="0">
                <a:latin typeface="Arial" pitchFamily="34" charset="0"/>
                <a:cs typeface="Arial" pitchFamily="34" charset="0"/>
              </a:rPr>
              <a:t>Εστίαση</a:t>
            </a:r>
          </a:p>
        </p:txBody>
      </p:sp>
      <p:grpSp>
        <p:nvGrpSpPr>
          <p:cNvPr id="24587" name="Group 11"/>
          <p:cNvGrpSpPr>
            <a:grpSpLocks/>
          </p:cNvGrpSpPr>
          <p:nvPr/>
        </p:nvGrpSpPr>
        <p:grpSpPr bwMode="auto">
          <a:xfrm>
            <a:off x="428596" y="5505584"/>
            <a:ext cx="5143536" cy="1138102"/>
            <a:chOff x="2686" y="199"/>
            <a:chExt cx="6987" cy="2331"/>
          </a:xfrm>
        </p:grpSpPr>
        <p:pic>
          <p:nvPicPr>
            <p:cNvPr id="24588" name="Picture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86" y="263"/>
              <a:ext cx="6987" cy="2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9" name="Line 13"/>
            <p:cNvSpPr>
              <a:spLocks noChangeShapeType="1"/>
            </p:cNvSpPr>
            <p:nvPr/>
          </p:nvSpPr>
          <p:spPr bwMode="auto">
            <a:xfrm>
              <a:off x="9184" y="1191"/>
              <a:ext cx="0" cy="0"/>
            </a:xfrm>
            <a:prstGeom prst="line">
              <a:avLst/>
            </a:prstGeom>
            <a:noFill/>
            <a:ln w="38100">
              <a:solidFill>
                <a:srgbClr val="9087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590" name="AutoShape 14"/>
            <p:cNvSpPr>
              <a:spLocks/>
            </p:cNvSpPr>
            <p:nvPr/>
          </p:nvSpPr>
          <p:spPr bwMode="auto">
            <a:xfrm>
              <a:off x="8193" y="1071"/>
              <a:ext cx="1163" cy="240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0" y="119"/>
                </a:cxn>
                <a:cxn ang="0">
                  <a:pos x="208" y="239"/>
                </a:cxn>
                <a:cxn ang="0">
                  <a:pos x="208" y="0"/>
                </a:cxn>
                <a:cxn ang="0">
                  <a:pos x="1163" y="119"/>
                </a:cxn>
                <a:cxn ang="0">
                  <a:pos x="956" y="0"/>
                </a:cxn>
                <a:cxn ang="0">
                  <a:pos x="956" y="239"/>
                </a:cxn>
                <a:cxn ang="0">
                  <a:pos x="1163" y="119"/>
                </a:cxn>
              </a:cxnLst>
              <a:rect l="0" t="0" r="r" b="b"/>
              <a:pathLst>
                <a:path w="1163" h="240">
                  <a:moveTo>
                    <a:pt x="208" y="0"/>
                  </a:moveTo>
                  <a:lnTo>
                    <a:pt x="0" y="119"/>
                  </a:lnTo>
                  <a:lnTo>
                    <a:pt x="208" y="239"/>
                  </a:lnTo>
                  <a:lnTo>
                    <a:pt x="208" y="0"/>
                  </a:lnTo>
                  <a:moveTo>
                    <a:pt x="1163" y="119"/>
                  </a:moveTo>
                  <a:lnTo>
                    <a:pt x="956" y="0"/>
                  </a:lnTo>
                  <a:lnTo>
                    <a:pt x="956" y="239"/>
                  </a:lnTo>
                  <a:lnTo>
                    <a:pt x="1163" y="119"/>
                  </a:lnTo>
                </a:path>
              </a:pathLst>
            </a:custGeom>
            <a:solidFill>
              <a:srgbClr val="9087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591" name="Freeform 15"/>
            <p:cNvSpPr>
              <a:spLocks/>
            </p:cNvSpPr>
            <p:nvPr/>
          </p:nvSpPr>
          <p:spPr bwMode="auto">
            <a:xfrm>
              <a:off x="6992" y="546"/>
              <a:ext cx="639" cy="821"/>
            </a:xfrm>
            <a:custGeom>
              <a:avLst/>
              <a:gdLst/>
              <a:ahLst/>
              <a:cxnLst>
                <a:cxn ang="0">
                  <a:pos x="638" y="0"/>
                </a:cxn>
                <a:cxn ang="0">
                  <a:pos x="595" y="86"/>
                </a:cxn>
                <a:cxn ang="0">
                  <a:pos x="547" y="164"/>
                </a:cxn>
                <a:cxn ang="0">
                  <a:pos x="496" y="234"/>
                </a:cxn>
                <a:cxn ang="0">
                  <a:pos x="442" y="298"/>
                </a:cxn>
                <a:cxn ang="0">
                  <a:pos x="386" y="357"/>
                </a:cxn>
                <a:cxn ang="0">
                  <a:pos x="331" y="411"/>
                </a:cxn>
                <a:cxn ang="0">
                  <a:pos x="276" y="460"/>
                </a:cxn>
                <a:cxn ang="0">
                  <a:pos x="223" y="507"/>
                </a:cxn>
                <a:cxn ang="0">
                  <a:pos x="173" y="552"/>
                </a:cxn>
                <a:cxn ang="0">
                  <a:pos x="127" y="595"/>
                </a:cxn>
                <a:cxn ang="0">
                  <a:pos x="53" y="681"/>
                </a:cxn>
                <a:cxn ang="0">
                  <a:pos x="8" y="771"/>
                </a:cxn>
                <a:cxn ang="0">
                  <a:pos x="0" y="820"/>
                </a:cxn>
              </a:cxnLst>
              <a:rect l="0" t="0" r="r" b="b"/>
              <a:pathLst>
                <a:path w="639" h="821">
                  <a:moveTo>
                    <a:pt x="638" y="0"/>
                  </a:moveTo>
                  <a:lnTo>
                    <a:pt x="595" y="86"/>
                  </a:lnTo>
                  <a:lnTo>
                    <a:pt x="547" y="164"/>
                  </a:lnTo>
                  <a:lnTo>
                    <a:pt x="496" y="234"/>
                  </a:lnTo>
                  <a:lnTo>
                    <a:pt x="442" y="298"/>
                  </a:lnTo>
                  <a:lnTo>
                    <a:pt x="386" y="357"/>
                  </a:lnTo>
                  <a:lnTo>
                    <a:pt x="331" y="411"/>
                  </a:lnTo>
                  <a:lnTo>
                    <a:pt x="276" y="460"/>
                  </a:lnTo>
                  <a:lnTo>
                    <a:pt x="223" y="507"/>
                  </a:lnTo>
                  <a:lnTo>
                    <a:pt x="173" y="552"/>
                  </a:lnTo>
                  <a:lnTo>
                    <a:pt x="127" y="595"/>
                  </a:lnTo>
                  <a:lnTo>
                    <a:pt x="53" y="681"/>
                  </a:lnTo>
                  <a:lnTo>
                    <a:pt x="8" y="771"/>
                  </a:lnTo>
                  <a:lnTo>
                    <a:pt x="0" y="82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592" name="AutoShape 16"/>
            <p:cNvSpPr>
              <a:spLocks/>
            </p:cNvSpPr>
            <p:nvPr/>
          </p:nvSpPr>
          <p:spPr bwMode="auto">
            <a:xfrm>
              <a:off x="6959" y="1326"/>
              <a:ext cx="69" cy="6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9"/>
                </a:cxn>
                <a:cxn ang="0">
                  <a:pos x="33" y="64"/>
                </a:cxn>
                <a:cxn ang="0">
                  <a:pos x="63" y="35"/>
                </a:cxn>
                <a:cxn ang="0">
                  <a:pos x="34" y="35"/>
                </a:cxn>
                <a:cxn ang="0">
                  <a:pos x="1" y="0"/>
                </a:cxn>
                <a:cxn ang="0">
                  <a:pos x="69" y="2"/>
                </a:cxn>
                <a:cxn ang="0">
                  <a:pos x="34" y="35"/>
                </a:cxn>
                <a:cxn ang="0">
                  <a:pos x="63" y="35"/>
                </a:cxn>
                <a:cxn ang="0">
                  <a:pos x="68" y="30"/>
                </a:cxn>
                <a:cxn ang="0">
                  <a:pos x="69" y="2"/>
                </a:cxn>
              </a:cxnLst>
              <a:rect l="0" t="0" r="r" b="b"/>
              <a:pathLst>
                <a:path w="69" h="64">
                  <a:moveTo>
                    <a:pt x="1" y="0"/>
                  </a:moveTo>
                  <a:lnTo>
                    <a:pt x="0" y="29"/>
                  </a:lnTo>
                  <a:lnTo>
                    <a:pt x="33" y="64"/>
                  </a:lnTo>
                  <a:lnTo>
                    <a:pt x="63" y="35"/>
                  </a:lnTo>
                  <a:lnTo>
                    <a:pt x="34" y="35"/>
                  </a:lnTo>
                  <a:lnTo>
                    <a:pt x="1" y="0"/>
                  </a:lnTo>
                  <a:close/>
                  <a:moveTo>
                    <a:pt x="69" y="2"/>
                  </a:moveTo>
                  <a:lnTo>
                    <a:pt x="34" y="35"/>
                  </a:lnTo>
                  <a:lnTo>
                    <a:pt x="63" y="35"/>
                  </a:lnTo>
                  <a:lnTo>
                    <a:pt x="68" y="30"/>
                  </a:lnTo>
                  <a:lnTo>
                    <a:pt x="69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pic>
          <p:nvPicPr>
            <p:cNvPr id="24593" name="Picture 1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93" y="1866"/>
              <a:ext cx="237" cy="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4" name="Freeform 18"/>
            <p:cNvSpPr>
              <a:spLocks/>
            </p:cNvSpPr>
            <p:nvPr/>
          </p:nvSpPr>
          <p:spPr bwMode="auto">
            <a:xfrm>
              <a:off x="7131" y="1888"/>
              <a:ext cx="399" cy="324"/>
            </a:xfrm>
            <a:custGeom>
              <a:avLst/>
              <a:gdLst/>
              <a:ahLst/>
              <a:cxnLst>
                <a:cxn ang="0">
                  <a:pos x="399" y="324"/>
                </a:cxn>
                <a:cxn ang="0">
                  <a:pos x="367" y="281"/>
                </a:cxn>
                <a:cxn ang="0">
                  <a:pos x="321" y="248"/>
                </a:cxn>
                <a:cxn ang="0">
                  <a:pos x="265" y="220"/>
                </a:cxn>
                <a:cxn ang="0">
                  <a:pos x="205" y="193"/>
                </a:cxn>
                <a:cxn ang="0">
                  <a:pos x="143" y="161"/>
                </a:cxn>
                <a:cxn ang="0">
                  <a:pos x="86" y="122"/>
                </a:cxn>
                <a:cxn ang="0">
                  <a:pos x="37" y="70"/>
                </a:cxn>
                <a:cxn ang="0">
                  <a:pos x="0" y="0"/>
                </a:cxn>
              </a:cxnLst>
              <a:rect l="0" t="0" r="r" b="b"/>
              <a:pathLst>
                <a:path w="399" h="324">
                  <a:moveTo>
                    <a:pt x="399" y="324"/>
                  </a:moveTo>
                  <a:lnTo>
                    <a:pt x="367" y="281"/>
                  </a:lnTo>
                  <a:lnTo>
                    <a:pt x="321" y="248"/>
                  </a:lnTo>
                  <a:lnTo>
                    <a:pt x="265" y="220"/>
                  </a:lnTo>
                  <a:lnTo>
                    <a:pt x="205" y="193"/>
                  </a:lnTo>
                  <a:lnTo>
                    <a:pt x="143" y="161"/>
                  </a:lnTo>
                  <a:lnTo>
                    <a:pt x="86" y="122"/>
                  </a:lnTo>
                  <a:lnTo>
                    <a:pt x="37" y="7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595" name="AutoShape 19"/>
            <p:cNvSpPr>
              <a:spLocks/>
            </p:cNvSpPr>
            <p:nvPr/>
          </p:nvSpPr>
          <p:spPr bwMode="auto">
            <a:xfrm>
              <a:off x="7104" y="1866"/>
              <a:ext cx="74" cy="7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43"/>
                </a:cxn>
                <a:cxn ang="0">
                  <a:pos x="10" y="70"/>
                </a:cxn>
                <a:cxn ang="0">
                  <a:pos x="31" y="27"/>
                </a:cxn>
                <a:cxn ang="0">
                  <a:pos x="67" y="27"/>
                </a:cxn>
                <a:cxn ang="0">
                  <a:pos x="64" y="20"/>
                </a:cxn>
                <a:cxn ang="0">
                  <a:pos x="21" y="0"/>
                </a:cxn>
                <a:cxn ang="0">
                  <a:pos x="67" y="27"/>
                </a:cxn>
                <a:cxn ang="0">
                  <a:pos x="31" y="27"/>
                </a:cxn>
                <a:cxn ang="0">
                  <a:pos x="74" y="47"/>
                </a:cxn>
                <a:cxn ang="0">
                  <a:pos x="67" y="27"/>
                </a:cxn>
              </a:cxnLst>
              <a:rect l="0" t="0" r="r" b="b"/>
              <a:pathLst>
                <a:path w="74" h="71">
                  <a:moveTo>
                    <a:pt x="21" y="0"/>
                  </a:moveTo>
                  <a:lnTo>
                    <a:pt x="0" y="43"/>
                  </a:lnTo>
                  <a:lnTo>
                    <a:pt x="10" y="70"/>
                  </a:lnTo>
                  <a:lnTo>
                    <a:pt x="31" y="27"/>
                  </a:lnTo>
                  <a:lnTo>
                    <a:pt x="67" y="27"/>
                  </a:lnTo>
                  <a:lnTo>
                    <a:pt x="64" y="20"/>
                  </a:lnTo>
                  <a:lnTo>
                    <a:pt x="21" y="0"/>
                  </a:lnTo>
                  <a:close/>
                  <a:moveTo>
                    <a:pt x="67" y="27"/>
                  </a:moveTo>
                  <a:lnTo>
                    <a:pt x="31" y="27"/>
                  </a:lnTo>
                  <a:lnTo>
                    <a:pt x="74" y="47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596" name="Freeform 20"/>
            <p:cNvSpPr>
              <a:spLocks/>
            </p:cNvSpPr>
            <p:nvPr/>
          </p:nvSpPr>
          <p:spPr bwMode="auto">
            <a:xfrm>
              <a:off x="4953" y="199"/>
              <a:ext cx="784" cy="903"/>
            </a:xfrm>
            <a:custGeom>
              <a:avLst/>
              <a:gdLst/>
              <a:ahLst/>
              <a:cxnLst>
                <a:cxn ang="0">
                  <a:pos x="784" y="0"/>
                </a:cxn>
                <a:cxn ang="0">
                  <a:pos x="774" y="70"/>
                </a:cxn>
                <a:cxn ang="0">
                  <a:pos x="754" y="137"/>
                </a:cxn>
                <a:cxn ang="0">
                  <a:pos x="726" y="203"/>
                </a:cxn>
                <a:cxn ang="0">
                  <a:pos x="689" y="267"/>
                </a:cxn>
                <a:cxn ang="0">
                  <a:pos x="646" y="329"/>
                </a:cxn>
                <a:cxn ang="0">
                  <a:pos x="597" y="389"/>
                </a:cxn>
                <a:cxn ang="0">
                  <a:pos x="543" y="448"/>
                </a:cxn>
                <a:cxn ang="0">
                  <a:pos x="485" y="505"/>
                </a:cxn>
                <a:cxn ang="0">
                  <a:pos x="425" y="560"/>
                </a:cxn>
                <a:cxn ang="0">
                  <a:pos x="362" y="614"/>
                </a:cxn>
                <a:cxn ang="0">
                  <a:pos x="298" y="666"/>
                </a:cxn>
                <a:cxn ang="0">
                  <a:pos x="235" y="716"/>
                </a:cxn>
                <a:cxn ang="0">
                  <a:pos x="172" y="765"/>
                </a:cxn>
                <a:cxn ang="0">
                  <a:pos x="112" y="813"/>
                </a:cxn>
                <a:cxn ang="0">
                  <a:pos x="54" y="858"/>
                </a:cxn>
                <a:cxn ang="0">
                  <a:pos x="0" y="903"/>
                </a:cxn>
              </a:cxnLst>
              <a:rect l="0" t="0" r="r" b="b"/>
              <a:pathLst>
                <a:path w="784" h="903">
                  <a:moveTo>
                    <a:pt x="784" y="0"/>
                  </a:moveTo>
                  <a:lnTo>
                    <a:pt x="774" y="70"/>
                  </a:lnTo>
                  <a:lnTo>
                    <a:pt x="754" y="137"/>
                  </a:lnTo>
                  <a:lnTo>
                    <a:pt x="726" y="203"/>
                  </a:lnTo>
                  <a:lnTo>
                    <a:pt x="689" y="267"/>
                  </a:lnTo>
                  <a:lnTo>
                    <a:pt x="646" y="329"/>
                  </a:lnTo>
                  <a:lnTo>
                    <a:pt x="597" y="389"/>
                  </a:lnTo>
                  <a:lnTo>
                    <a:pt x="543" y="448"/>
                  </a:lnTo>
                  <a:lnTo>
                    <a:pt x="485" y="505"/>
                  </a:lnTo>
                  <a:lnTo>
                    <a:pt x="425" y="560"/>
                  </a:lnTo>
                  <a:lnTo>
                    <a:pt x="362" y="614"/>
                  </a:lnTo>
                  <a:lnTo>
                    <a:pt x="298" y="666"/>
                  </a:lnTo>
                  <a:lnTo>
                    <a:pt x="235" y="716"/>
                  </a:lnTo>
                  <a:lnTo>
                    <a:pt x="172" y="765"/>
                  </a:lnTo>
                  <a:lnTo>
                    <a:pt x="112" y="813"/>
                  </a:lnTo>
                  <a:lnTo>
                    <a:pt x="54" y="858"/>
                  </a:lnTo>
                  <a:lnTo>
                    <a:pt x="0" y="90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597" name="Freeform 21"/>
            <p:cNvSpPr>
              <a:spLocks/>
            </p:cNvSpPr>
            <p:nvPr/>
          </p:nvSpPr>
          <p:spPr bwMode="auto">
            <a:xfrm>
              <a:off x="4936" y="1050"/>
              <a:ext cx="70" cy="71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5" y="18"/>
                </a:cxn>
                <a:cxn ang="0">
                  <a:pos x="0" y="66"/>
                </a:cxn>
                <a:cxn ang="0">
                  <a:pos x="48" y="70"/>
                </a:cxn>
                <a:cxn ang="0">
                  <a:pos x="70" y="52"/>
                </a:cxn>
                <a:cxn ang="0">
                  <a:pos x="22" y="47"/>
                </a:cxn>
                <a:cxn ang="0">
                  <a:pos x="27" y="0"/>
                </a:cxn>
              </a:cxnLst>
              <a:rect l="0" t="0" r="r" b="b"/>
              <a:pathLst>
                <a:path w="70" h="71">
                  <a:moveTo>
                    <a:pt x="27" y="0"/>
                  </a:moveTo>
                  <a:lnTo>
                    <a:pt x="5" y="18"/>
                  </a:lnTo>
                  <a:lnTo>
                    <a:pt x="0" y="66"/>
                  </a:lnTo>
                  <a:lnTo>
                    <a:pt x="48" y="70"/>
                  </a:lnTo>
                  <a:lnTo>
                    <a:pt x="70" y="52"/>
                  </a:lnTo>
                  <a:lnTo>
                    <a:pt x="22" y="4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598" name="Line 22"/>
            <p:cNvSpPr>
              <a:spLocks noChangeShapeType="1"/>
            </p:cNvSpPr>
            <p:nvPr/>
          </p:nvSpPr>
          <p:spPr bwMode="auto">
            <a:xfrm>
              <a:off x="3270" y="1430"/>
              <a:ext cx="0" cy="6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599" name="Line 23"/>
            <p:cNvSpPr>
              <a:spLocks noChangeShapeType="1"/>
            </p:cNvSpPr>
            <p:nvPr/>
          </p:nvSpPr>
          <p:spPr bwMode="auto">
            <a:xfrm>
              <a:off x="3418" y="1430"/>
              <a:ext cx="0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00" name="Line 24"/>
            <p:cNvSpPr>
              <a:spLocks noChangeShapeType="1"/>
            </p:cNvSpPr>
            <p:nvPr/>
          </p:nvSpPr>
          <p:spPr bwMode="auto">
            <a:xfrm>
              <a:off x="3566" y="1430"/>
              <a:ext cx="0" cy="4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01" name="Line 25"/>
            <p:cNvSpPr>
              <a:spLocks noChangeShapeType="1"/>
            </p:cNvSpPr>
            <p:nvPr/>
          </p:nvSpPr>
          <p:spPr bwMode="auto">
            <a:xfrm>
              <a:off x="3715" y="1430"/>
              <a:ext cx="0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02" name="Line 26"/>
            <p:cNvSpPr>
              <a:spLocks noChangeShapeType="1"/>
            </p:cNvSpPr>
            <p:nvPr/>
          </p:nvSpPr>
          <p:spPr bwMode="auto">
            <a:xfrm>
              <a:off x="3863" y="1430"/>
              <a:ext cx="0" cy="4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03" name="Line 27"/>
            <p:cNvSpPr>
              <a:spLocks noChangeShapeType="1"/>
            </p:cNvSpPr>
            <p:nvPr/>
          </p:nvSpPr>
          <p:spPr bwMode="auto">
            <a:xfrm>
              <a:off x="3899" y="913"/>
              <a:ext cx="0" cy="5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04" name="Line 28"/>
            <p:cNvSpPr>
              <a:spLocks noChangeShapeType="1"/>
            </p:cNvSpPr>
            <p:nvPr/>
          </p:nvSpPr>
          <p:spPr bwMode="auto">
            <a:xfrm>
              <a:off x="3990" y="1167"/>
              <a:ext cx="0" cy="2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05" name="Line 29"/>
            <p:cNvSpPr>
              <a:spLocks noChangeShapeType="1"/>
            </p:cNvSpPr>
            <p:nvPr/>
          </p:nvSpPr>
          <p:spPr bwMode="auto">
            <a:xfrm>
              <a:off x="4081" y="1167"/>
              <a:ext cx="0" cy="2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06" name="Line 30"/>
            <p:cNvSpPr>
              <a:spLocks noChangeShapeType="1"/>
            </p:cNvSpPr>
            <p:nvPr/>
          </p:nvSpPr>
          <p:spPr bwMode="auto">
            <a:xfrm>
              <a:off x="4172" y="1167"/>
              <a:ext cx="0" cy="2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07" name="Line 31"/>
            <p:cNvSpPr>
              <a:spLocks noChangeShapeType="1"/>
            </p:cNvSpPr>
            <p:nvPr/>
          </p:nvSpPr>
          <p:spPr bwMode="auto">
            <a:xfrm>
              <a:off x="4263" y="1167"/>
              <a:ext cx="0" cy="2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08" name="Line 32"/>
            <p:cNvSpPr>
              <a:spLocks noChangeShapeType="1"/>
            </p:cNvSpPr>
            <p:nvPr/>
          </p:nvSpPr>
          <p:spPr bwMode="auto">
            <a:xfrm>
              <a:off x="4354" y="1167"/>
              <a:ext cx="0" cy="2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09" name="Line 33"/>
            <p:cNvSpPr>
              <a:spLocks noChangeShapeType="1"/>
            </p:cNvSpPr>
            <p:nvPr/>
          </p:nvSpPr>
          <p:spPr bwMode="auto">
            <a:xfrm>
              <a:off x="4446" y="1029"/>
              <a:ext cx="0" cy="4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10" name="Line 34"/>
            <p:cNvSpPr>
              <a:spLocks noChangeShapeType="1"/>
            </p:cNvSpPr>
            <p:nvPr/>
          </p:nvSpPr>
          <p:spPr bwMode="auto">
            <a:xfrm>
              <a:off x="4537" y="1167"/>
              <a:ext cx="0" cy="2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11" name="Line 35"/>
            <p:cNvSpPr>
              <a:spLocks noChangeShapeType="1"/>
            </p:cNvSpPr>
            <p:nvPr/>
          </p:nvSpPr>
          <p:spPr bwMode="auto">
            <a:xfrm>
              <a:off x="4628" y="1167"/>
              <a:ext cx="0" cy="2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12" name="Line 36"/>
            <p:cNvSpPr>
              <a:spLocks noChangeShapeType="1"/>
            </p:cNvSpPr>
            <p:nvPr/>
          </p:nvSpPr>
          <p:spPr bwMode="auto">
            <a:xfrm>
              <a:off x="4719" y="1167"/>
              <a:ext cx="0" cy="2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13" name="Line 37"/>
            <p:cNvSpPr>
              <a:spLocks noChangeShapeType="1"/>
            </p:cNvSpPr>
            <p:nvPr/>
          </p:nvSpPr>
          <p:spPr bwMode="auto">
            <a:xfrm>
              <a:off x="4810" y="1167"/>
              <a:ext cx="0" cy="2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14" name="Line 38"/>
            <p:cNvSpPr>
              <a:spLocks noChangeShapeType="1"/>
            </p:cNvSpPr>
            <p:nvPr/>
          </p:nvSpPr>
          <p:spPr bwMode="auto">
            <a:xfrm>
              <a:off x="4901" y="913"/>
              <a:ext cx="0" cy="5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15" name="Line 39"/>
            <p:cNvSpPr>
              <a:spLocks noChangeShapeType="1"/>
            </p:cNvSpPr>
            <p:nvPr/>
          </p:nvSpPr>
          <p:spPr bwMode="auto">
            <a:xfrm>
              <a:off x="4992" y="1167"/>
              <a:ext cx="0" cy="2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16" name="Line 40"/>
            <p:cNvSpPr>
              <a:spLocks noChangeShapeType="1"/>
            </p:cNvSpPr>
            <p:nvPr/>
          </p:nvSpPr>
          <p:spPr bwMode="auto">
            <a:xfrm>
              <a:off x="5084" y="1167"/>
              <a:ext cx="0" cy="2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17" name="Line 41"/>
            <p:cNvSpPr>
              <a:spLocks noChangeShapeType="1"/>
            </p:cNvSpPr>
            <p:nvPr/>
          </p:nvSpPr>
          <p:spPr bwMode="auto">
            <a:xfrm>
              <a:off x="5175" y="1167"/>
              <a:ext cx="0" cy="2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18" name="Line 42"/>
            <p:cNvSpPr>
              <a:spLocks noChangeShapeType="1"/>
            </p:cNvSpPr>
            <p:nvPr/>
          </p:nvSpPr>
          <p:spPr bwMode="auto">
            <a:xfrm>
              <a:off x="5266" y="1167"/>
              <a:ext cx="0" cy="2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19" name="Line 43"/>
            <p:cNvSpPr>
              <a:spLocks noChangeShapeType="1"/>
            </p:cNvSpPr>
            <p:nvPr/>
          </p:nvSpPr>
          <p:spPr bwMode="auto">
            <a:xfrm>
              <a:off x="5357" y="1167"/>
              <a:ext cx="0" cy="2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20" name="Line 44"/>
            <p:cNvSpPr>
              <a:spLocks noChangeShapeType="1"/>
            </p:cNvSpPr>
            <p:nvPr/>
          </p:nvSpPr>
          <p:spPr bwMode="auto">
            <a:xfrm>
              <a:off x="5448" y="1029"/>
              <a:ext cx="0" cy="4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21" name="Line 45"/>
            <p:cNvSpPr>
              <a:spLocks noChangeShapeType="1"/>
            </p:cNvSpPr>
            <p:nvPr/>
          </p:nvSpPr>
          <p:spPr bwMode="auto">
            <a:xfrm>
              <a:off x="5539" y="1167"/>
              <a:ext cx="0" cy="2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22" name="Line 46"/>
            <p:cNvSpPr>
              <a:spLocks noChangeShapeType="1"/>
            </p:cNvSpPr>
            <p:nvPr/>
          </p:nvSpPr>
          <p:spPr bwMode="auto">
            <a:xfrm>
              <a:off x="5630" y="1167"/>
              <a:ext cx="0" cy="2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23" name="Line 47"/>
            <p:cNvSpPr>
              <a:spLocks noChangeShapeType="1"/>
            </p:cNvSpPr>
            <p:nvPr/>
          </p:nvSpPr>
          <p:spPr bwMode="auto">
            <a:xfrm>
              <a:off x="5722" y="1167"/>
              <a:ext cx="0" cy="2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24" name="Line 48"/>
            <p:cNvSpPr>
              <a:spLocks noChangeShapeType="1"/>
            </p:cNvSpPr>
            <p:nvPr/>
          </p:nvSpPr>
          <p:spPr bwMode="auto">
            <a:xfrm>
              <a:off x="5813" y="1167"/>
              <a:ext cx="0" cy="2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25" name="Line 49"/>
            <p:cNvSpPr>
              <a:spLocks noChangeShapeType="1"/>
            </p:cNvSpPr>
            <p:nvPr/>
          </p:nvSpPr>
          <p:spPr bwMode="auto">
            <a:xfrm>
              <a:off x="5904" y="913"/>
              <a:ext cx="0" cy="5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26" name="Line 50"/>
            <p:cNvSpPr>
              <a:spLocks noChangeShapeType="1"/>
            </p:cNvSpPr>
            <p:nvPr/>
          </p:nvSpPr>
          <p:spPr bwMode="auto">
            <a:xfrm>
              <a:off x="5995" y="1167"/>
              <a:ext cx="0" cy="2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27" name="Line 51"/>
            <p:cNvSpPr>
              <a:spLocks noChangeShapeType="1"/>
            </p:cNvSpPr>
            <p:nvPr/>
          </p:nvSpPr>
          <p:spPr bwMode="auto">
            <a:xfrm>
              <a:off x="6086" y="1167"/>
              <a:ext cx="0" cy="2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28" name="Line 52"/>
            <p:cNvSpPr>
              <a:spLocks noChangeShapeType="1"/>
            </p:cNvSpPr>
            <p:nvPr/>
          </p:nvSpPr>
          <p:spPr bwMode="auto">
            <a:xfrm>
              <a:off x="6177" y="1167"/>
              <a:ext cx="0" cy="2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29" name="Line 53"/>
            <p:cNvSpPr>
              <a:spLocks noChangeShapeType="1"/>
            </p:cNvSpPr>
            <p:nvPr/>
          </p:nvSpPr>
          <p:spPr bwMode="auto">
            <a:xfrm>
              <a:off x="6268" y="1167"/>
              <a:ext cx="0" cy="2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30" name="Line 54"/>
            <p:cNvSpPr>
              <a:spLocks noChangeShapeType="1"/>
            </p:cNvSpPr>
            <p:nvPr/>
          </p:nvSpPr>
          <p:spPr bwMode="auto">
            <a:xfrm>
              <a:off x="6360" y="1167"/>
              <a:ext cx="0" cy="2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31" name="Line 55"/>
            <p:cNvSpPr>
              <a:spLocks noChangeShapeType="1"/>
            </p:cNvSpPr>
            <p:nvPr/>
          </p:nvSpPr>
          <p:spPr bwMode="auto">
            <a:xfrm>
              <a:off x="6451" y="1029"/>
              <a:ext cx="0" cy="4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32" name="Line 56"/>
            <p:cNvSpPr>
              <a:spLocks noChangeShapeType="1"/>
            </p:cNvSpPr>
            <p:nvPr/>
          </p:nvSpPr>
          <p:spPr bwMode="auto">
            <a:xfrm>
              <a:off x="6542" y="1167"/>
              <a:ext cx="0" cy="2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33" name="Line 57"/>
            <p:cNvSpPr>
              <a:spLocks noChangeShapeType="1"/>
            </p:cNvSpPr>
            <p:nvPr/>
          </p:nvSpPr>
          <p:spPr bwMode="auto">
            <a:xfrm>
              <a:off x="6633" y="1167"/>
              <a:ext cx="0" cy="2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34" name="Line 58"/>
            <p:cNvSpPr>
              <a:spLocks noChangeShapeType="1"/>
            </p:cNvSpPr>
            <p:nvPr/>
          </p:nvSpPr>
          <p:spPr bwMode="auto">
            <a:xfrm>
              <a:off x="6724" y="1167"/>
              <a:ext cx="0" cy="2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35" name="Line 59"/>
            <p:cNvSpPr>
              <a:spLocks noChangeShapeType="1"/>
            </p:cNvSpPr>
            <p:nvPr/>
          </p:nvSpPr>
          <p:spPr bwMode="auto">
            <a:xfrm>
              <a:off x="6815" y="1167"/>
              <a:ext cx="0" cy="2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36" name="Line 60"/>
            <p:cNvSpPr>
              <a:spLocks noChangeShapeType="1"/>
            </p:cNvSpPr>
            <p:nvPr/>
          </p:nvSpPr>
          <p:spPr bwMode="auto">
            <a:xfrm>
              <a:off x="6906" y="913"/>
              <a:ext cx="0" cy="5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37" name="Line 61"/>
            <p:cNvSpPr>
              <a:spLocks noChangeShapeType="1"/>
            </p:cNvSpPr>
            <p:nvPr/>
          </p:nvSpPr>
          <p:spPr bwMode="auto">
            <a:xfrm>
              <a:off x="4011" y="1430"/>
              <a:ext cx="0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38" name="Line 62"/>
            <p:cNvSpPr>
              <a:spLocks noChangeShapeType="1"/>
            </p:cNvSpPr>
            <p:nvPr/>
          </p:nvSpPr>
          <p:spPr bwMode="auto">
            <a:xfrm>
              <a:off x="4160" y="1430"/>
              <a:ext cx="0" cy="4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39" name="Line 63"/>
            <p:cNvSpPr>
              <a:spLocks noChangeShapeType="1"/>
            </p:cNvSpPr>
            <p:nvPr/>
          </p:nvSpPr>
          <p:spPr bwMode="auto">
            <a:xfrm>
              <a:off x="4308" y="1430"/>
              <a:ext cx="0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40" name="Line 64"/>
            <p:cNvSpPr>
              <a:spLocks noChangeShapeType="1"/>
            </p:cNvSpPr>
            <p:nvPr/>
          </p:nvSpPr>
          <p:spPr bwMode="auto">
            <a:xfrm>
              <a:off x="4456" y="1430"/>
              <a:ext cx="0" cy="4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41" name="Line 65"/>
            <p:cNvSpPr>
              <a:spLocks noChangeShapeType="1"/>
            </p:cNvSpPr>
            <p:nvPr/>
          </p:nvSpPr>
          <p:spPr bwMode="auto">
            <a:xfrm>
              <a:off x="4605" y="1430"/>
              <a:ext cx="0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42" name="Line 66"/>
            <p:cNvSpPr>
              <a:spLocks noChangeShapeType="1"/>
            </p:cNvSpPr>
            <p:nvPr/>
          </p:nvSpPr>
          <p:spPr bwMode="auto">
            <a:xfrm>
              <a:off x="4753" y="1430"/>
              <a:ext cx="0" cy="4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43" name="Line 67"/>
            <p:cNvSpPr>
              <a:spLocks noChangeShapeType="1"/>
            </p:cNvSpPr>
            <p:nvPr/>
          </p:nvSpPr>
          <p:spPr bwMode="auto">
            <a:xfrm>
              <a:off x="4901" y="1430"/>
              <a:ext cx="0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44" name="Line 68"/>
            <p:cNvSpPr>
              <a:spLocks noChangeShapeType="1"/>
            </p:cNvSpPr>
            <p:nvPr/>
          </p:nvSpPr>
          <p:spPr bwMode="auto">
            <a:xfrm>
              <a:off x="5050" y="1430"/>
              <a:ext cx="0" cy="4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45" name="Line 69"/>
            <p:cNvSpPr>
              <a:spLocks noChangeShapeType="1"/>
            </p:cNvSpPr>
            <p:nvPr/>
          </p:nvSpPr>
          <p:spPr bwMode="auto">
            <a:xfrm>
              <a:off x="5198" y="1430"/>
              <a:ext cx="0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46" name="Line 70"/>
            <p:cNvSpPr>
              <a:spLocks noChangeShapeType="1"/>
            </p:cNvSpPr>
            <p:nvPr/>
          </p:nvSpPr>
          <p:spPr bwMode="auto">
            <a:xfrm>
              <a:off x="5346" y="1430"/>
              <a:ext cx="0" cy="4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47" name="Line 71"/>
            <p:cNvSpPr>
              <a:spLocks noChangeShapeType="1"/>
            </p:cNvSpPr>
            <p:nvPr/>
          </p:nvSpPr>
          <p:spPr bwMode="auto">
            <a:xfrm>
              <a:off x="5495" y="1430"/>
              <a:ext cx="0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48" name="Line 72"/>
            <p:cNvSpPr>
              <a:spLocks noChangeShapeType="1"/>
            </p:cNvSpPr>
            <p:nvPr/>
          </p:nvSpPr>
          <p:spPr bwMode="auto">
            <a:xfrm>
              <a:off x="5643" y="1430"/>
              <a:ext cx="0" cy="4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49" name="Line 73"/>
            <p:cNvSpPr>
              <a:spLocks noChangeShapeType="1"/>
            </p:cNvSpPr>
            <p:nvPr/>
          </p:nvSpPr>
          <p:spPr bwMode="auto">
            <a:xfrm>
              <a:off x="5791" y="1430"/>
              <a:ext cx="0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50" name="Line 74"/>
            <p:cNvSpPr>
              <a:spLocks noChangeShapeType="1"/>
            </p:cNvSpPr>
            <p:nvPr/>
          </p:nvSpPr>
          <p:spPr bwMode="auto">
            <a:xfrm>
              <a:off x="5940" y="1430"/>
              <a:ext cx="0" cy="4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51" name="Line 75"/>
            <p:cNvSpPr>
              <a:spLocks noChangeShapeType="1"/>
            </p:cNvSpPr>
            <p:nvPr/>
          </p:nvSpPr>
          <p:spPr bwMode="auto">
            <a:xfrm>
              <a:off x="6088" y="1430"/>
              <a:ext cx="0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52" name="Line 76"/>
            <p:cNvSpPr>
              <a:spLocks noChangeShapeType="1"/>
            </p:cNvSpPr>
            <p:nvPr/>
          </p:nvSpPr>
          <p:spPr bwMode="auto">
            <a:xfrm>
              <a:off x="6236" y="1430"/>
              <a:ext cx="0" cy="6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53" name="Line 77"/>
            <p:cNvSpPr>
              <a:spLocks noChangeShapeType="1"/>
            </p:cNvSpPr>
            <p:nvPr/>
          </p:nvSpPr>
          <p:spPr bwMode="auto">
            <a:xfrm>
              <a:off x="6385" y="1430"/>
              <a:ext cx="0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54" name="Line 78"/>
            <p:cNvSpPr>
              <a:spLocks noChangeShapeType="1"/>
            </p:cNvSpPr>
            <p:nvPr/>
          </p:nvSpPr>
          <p:spPr bwMode="auto">
            <a:xfrm>
              <a:off x="6533" y="1430"/>
              <a:ext cx="0" cy="4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55" name="Line 79"/>
            <p:cNvSpPr>
              <a:spLocks noChangeShapeType="1"/>
            </p:cNvSpPr>
            <p:nvPr/>
          </p:nvSpPr>
          <p:spPr bwMode="auto">
            <a:xfrm>
              <a:off x="6681" y="1430"/>
              <a:ext cx="0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56" name="Line 80"/>
            <p:cNvSpPr>
              <a:spLocks noChangeShapeType="1"/>
            </p:cNvSpPr>
            <p:nvPr/>
          </p:nvSpPr>
          <p:spPr bwMode="auto">
            <a:xfrm>
              <a:off x="6830" y="1430"/>
              <a:ext cx="0" cy="4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57" name="Line 81"/>
            <p:cNvSpPr>
              <a:spLocks noChangeShapeType="1"/>
            </p:cNvSpPr>
            <p:nvPr/>
          </p:nvSpPr>
          <p:spPr bwMode="auto">
            <a:xfrm>
              <a:off x="6978" y="1430"/>
              <a:ext cx="0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58" name="Line 82"/>
            <p:cNvSpPr>
              <a:spLocks noChangeShapeType="1"/>
            </p:cNvSpPr>
            <p:nvPr/>
          </p:nvSpPr>
          <p:spPr bwMode="auto">
            <a:xfrm>
              <a:off x="7126" y="1430"/>
              <a:ext cx="0" cy="4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59" name="Line 83"/>
            <p:cNvSpPr>
              <a:spLocks noChangeShapeType="1"/>
            </p:cNvSpPr>
            <p:nvPr/>
          </p:nvSpPr>
          <p:spPr bwMode="auto">
            <a:xfrm>
              <a:off x="7275" y="1430"/>
              <a:ext cx="0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60" name="Line 84"/>
            <p:cNvSpPr>
              <a:spLocks noChangeShapeType="1"/>
            </p:cNvSpPr>
            <p:nvPr/>
          </p:nvSpPr>
          <p:spPr bwMode="auto">
            <a:xfrm>
              <a:off x="7423" y="1430"/>
              <a:ext cx="0" cy="4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61" name="Line 85"/>
            <p:cNvSpPr>
              <a:spLocks noChangeShapeType="1"/>
            </p:cNvSpPr>
            <p:nvPr/>
          </p:nvSpPr>
          <p:spPr bwMode="auto">
            <a:xfrm>
              <a:off x="7571" y="1430"/>
              <a:ext cx="0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62" name="Line 86"/>
            <p:cNvSpPr>
              <a:spLocks noChangeShapeType="1"/>
            </p:cNvSpPr>
            <p:nvPr/>
          </p:nvSpPr>
          <p:spPr bwMode="auto">
            <a:xfrm>
              <a:off x="7720" y="1430"/>
              <a:ext cx="0" cy="4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63" name="Line 87"/>
            <p:cNvSpPr>
              <a:spLocks noChangeShapeType="1"/>
            </p:cNvSpPr>
            <p:nvPr/>
          </p:nvSpPr>
          <p:spPr bwMode="auto">
            <a:xfrm>
              <a:off x="7868" y="1430"/>
              <a:ext cx="0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64" name="Line 88"/>
            <p:cNvSpPr>
              <a:spLocks noChangeShapeType="1"/>
            </p:cNvSpPr>
            <p:nvPr/>
          </p:nvSpPr>
          <p:spPr bwMode="auto">
            <a:xfrm>
              <a:off x="8016" y="1430"/>
              <a:ext cx="0" cy="4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65" name="Line 89"/>
            <p:cNvSpPr>
              <a:spLocks noChangeShapeType="1"/>
            </p:cNvSpPr>
            <p:nvPr/>
          </p:nvSpPr>
          <p:spPr bwMode="auto">
            <a:xfrm>
              <a:off x="8165" y="1430"/>
              <a:ext cx="0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66" name="Line 90"/>
            <p:cNvSpPr>
              <a:spLocks noChangeShapeType="1"/>
            </p:cNvSpPr>
            <p:nvPr/>
          </p:nvSpPr>
          <p:spPr bwMode="auto">
            <a:xfrm>
              <a:off x="8313" y="1430"/>
              <a:ext cx="0" cy="4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67" name="Line 91"/>
            <p:cNvSpPr>
              <a:spLocks noChangeShapeType="1"/>
            </p:cNvSpPr>
            <p:nvPr/>
          </p:nvSpPr>
          <p:spPr bwMode="auto">
            <a:xfrm>
              <a:off x="8461" y="1430"/>
              <a:ext cx="0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68" name="Line 92"/>
            <p:cNvSpPr>
              <a:spLocks noChangeShapeType="1"/>
            </p:cNvSpPr>
            <p:nvPr/>
          </p:nvSpPr>
          <p:spPr bwMode="auto">
            <a:xfrm>
              <a:off x="8610" y="1430"/>
              <a:ext cx="0" cy="4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69" name="Line 93"/>
            <p:cNvSpPr>
              <a:spLocks noChangeShapeType="1"/>
            </p:cNvSpPr>
            <p:nvPr/>
          </p:nvSpPr>
          <p:spPr bwMode="auto">
            <a:xfrm>
              <a:off x="8758" y="1430"/>
              <a:ext cx="0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70" name="Line 94"/>
            <p:cNvSpPr>
              <a:spLocks noChangeShapeType="1"/>
            </p:cNvSpPr>
            <p:nvPr/>
          </p:nvSpPr>
          <p:spPr bwMode="auto">
            <a:xfrm>
              <a:off x="8906" y="1430"/>
              <a:ext cx="0" cy="4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71" name="Line 95"/>
            <p:cNvSpPr>
              <a:spLocks noChangeShapeType="1"/>
            </p:cNvSpPr>
            <p:nvPr/>
          </p:nvSpPr>
          <p:spPr bwMode="auto">
            <a:xfrm>
              <a:off x="9055" y="1430"/>
              <a:ext cx="0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72" name="Line 96"/>
            <p:cNvSpPr>
              <a:spLocks noChangeShapeType="1"/>
            </p:cNvSpPr>
            <p:nvPr/>
          </p:nvSpPr>
          <p:spPr bwMode="auto">
            <a:xfrm>
              <a:off x="9203" y="1430"/>
              <a:ext cx="0" cy="6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73" name="Line 97"/>
            <p:cNvSpPr>
              <a:spLocks noChangeShapeType="1"/>
            </p:cNvSpPr>
            <p:nvPr/>
          </p:nvSpPr>
          <p:spPr bwMode="auto">
            <a:xfrm>
              <a:off x="2686" y="1596"/>
              <a:ext cx="698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74" name="Line 98"/>
            <p:cNvSpPr>
              <a:spLocks noChangeShapeType="1"/>
            </p:cNvSpPr>
            <p:nvPr/>
          </p:nvSpPr>
          <p:spPr bwMode="auto">
            <a:xfrm>
              <a:off x="3899" y="1167"/>
              <a:ext cx="300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675" name="Text Box 99"/>
            <p:cNvSpPr txBox="1">
              <a:spLocks noChangeArrowheads="1"/>
            </p:cNvSpPr>
            <p:nvPr/>
          </p:nvSpPr>
          <p:spPr bwMode="auto">
            <a:xfrm>
              <a:off x="7194" y="293"/>
              <a:ext cx="1075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88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l-GR" sz="1000" b="0" i="0" u="none" strike="noStrike" cap="none" normalizeH="0" baseline="0" dirty="0">
                  <a:ln>
                    <a:noFill/>
                  </a:ln>
                  <a:solidFill>
                    <a:srgbClr val="6D6F71"/>
                  </a:solidFill>
                  <a:effectLst/>
                  <a:latin typeface="Calibri" pitchFamily="34" charset="0"/>
                  <a:cs typeface="Arial" pitchFamily="34" charset="0"/>
                </a:rPr>
                <a:t>127,5º+</a:t>
              </a:r>
              <a:r>
                <a:rPr kumimoji="0" lang="el-GR" sz="1000" b="0" i="1" u="none" strike="noStrike" cap="none" normalizeH="0" baseline="0" dirty="0">
                  <a:ln>
                    <a:noFill/>
                  </a:ln>
                  <a:solidFill>
                    <a:srgbClr val="6D6F71"/>
                  </a:solidFill>
                  <a:effectLst/>
                  <a:latin typeface="Calibri" pitchFamily="34" charset="0"/>
                  <a:cs typeface="Arial" pitchFamily="34" charset="0"/>
                </a:rPr>
                <a:t>κάτι</a:t>
              </a:r>
              <a:endParaRPr kumimoji="0" 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76" name="Text Box 100"/>
            <p:cNvSpPr txBox="1">
              <a:spLocks noChangeArrowheads="1"/>
            </p:cNvSpPr>
            <p:nvPr/>
          </p:nvSpPr>
          <p:spPr bwMode="auto">
            <a:xfrm>
              <a:off x="3798" y="683"/>
              <a:ext cx="220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88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l-GR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30</a:t>
              </a:r>
              <a:endParaRPr kumimoji="0" lang="el-G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77" name="Text Box 101"/>
            <p:cNvSpPr txBox="1">
              <a:spLocks noChangeArrowheads="1"/>
            </p:cNvSpPr>
            <p:nvPr/>
          </p:nvSpPr>
          <p:spPr bwMode="auto">
            <a:xfrm>
              <a:off x="4798" y="683"/>
              <a:ext cx="220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88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l-GR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20</a:t>
              </a:r>
              <a:endParaRPr kumimoji="0" lang="el-G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78" name="Text Box 102"/>
            <p:cNvSpPr txBox="1">
              <a:spLocks noChangeArrowheads="1"/>
            </p:cNvSpPr>
            <p:nvPr/>
          </p:nvSpPr>
          <p:spPr bwMode="auto">
            <a:xfrm>
              <a:off x="5798" y="683"/>
              <a:ext cx="220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88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l-GR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10</a:t>
              </a:r>
              <a:endParaRPr kumimoji="0" lang="el-G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79" name="Text Box 103"/>
            <p:cNvSpPr txBox="1">
              <a:spLocks noChangeArrowheads="1"/>
            </p:cNvSpPr>
            <p:nvPr/>
          </p:nvSpPr>
          <p:spPr bwMode="auto">
            <a:xfrm>
              <a:off x="6848" y="683"/>
              <a:ext cx="120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88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l-GR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el-G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80" name="Text Box 104"/>
            <p:cNvSpPr txBox="1">
              <a:spLocks noChangeArrowheads="1"/>
            </p:cNvSpPr>
            <p:nvPr/>
          </p:nvSpPr>
          <p:spPr bwMode="auto">
            <a:xfrm>
              <a:off x="8411" y="482"/>
              <a:ext cx="1029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l-G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Βήμα 1 Μετακίνηση</a:t>
              </a:r>
              <a:endParaRPr kumimoji="0" 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81" name="Text Box 105"/>
            <p:cNvSpPr txBox="1">
              <a:spLocks noChangeArrowheads="1"/>
            </p:cNvSpPr>
            <p:nvPr/>
          </p:nvSpPr>
          <p:spPr bwMode="auto">
            <a:xfrm>
              <a:off x="3090" y="2148"/>
              <a:ext cx="383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88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l-GR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140º</a:t>
              </a:r>
              <a:endParaRPr kumimoji="0" lang="el-G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82" name="Text Box 106"/>
            <p:cNvSpPr txBox="1">
              <a:spLocks noChangeArrowheads="1"/>
            </p:cNvSpPr>
            <p:nvPr/>
          </p:nvSpPr>
          <p:spPr bwMode="auto">
            <a:xfrm>
              <a:off x="6046" y="2148"/>
              <a:ext cx="383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88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l-GR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130º</a:t>
              </a:r>
              <a:endParaRPr kumimoji="0" lang="el-G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83" name="Text Box 107"/>
            <p:cNvSpPr txBox="1">
              <a:spLocks noChangeArrowheads="1"/>
            </p:cNvSpPr>
            <p:nvPr/>
          </p:nvSpPr>
          <p:spPr bwMode="auto">
            <a:xfrm>
              <a:off x="6908" y="2223"/>
              <a:ext cx="824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88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l-GR" sz="1000" b="0" i="0" u="none" strike="noStrike" cap="none" normalizeH="0" baseline="0" dirty="0">
                  <a:ln>
                    <a:noFill/>
                  </a:ln>
                  <a:solidFill>
                    <a:srgbClr val="6D6F71"/>
                  </a:solidFill>
                  <a:effectLst/>
                  <a:latin typeface="Calibri" pitchFamily="34" charset="0"/>
                  <a:cs typeface="Arial" pitchFamily="34" charset="0"/>
                </a:rPr>
                <a:t>128º 127º</a:t>
              </a:r>
              <a:endParaRPr kumimoji="0" 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84" name="Text Box 108"/>
            <p:cNvSpPr txBox="1">
              <a:spLocks noChangeArrowheads="1"/>
            </p:cNvSpPr>
            <p:nvPr/>
          </p:nvSpPr>
          <p:spPr bwMode="auto">
            <a:xfrm>
              <a:off x="9001" y="2148"/>
              <a:ext cx="383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88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l-G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120º</a:t>
              </a:r>
              <a:endParaRPr kumimoji="0" 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685" name="Rectangle 109"/>
          <p:cNvSpPr>
            <a:spLocks noChangeArrowheads="1"/>
          </p:cNvSpPr>
          <p:nvPr/>
        </p:nvSpPr>
        <p:spPr bwMode="auto">
          <a:xfrm>
            <a:off x="3571868" y="6611779"/>
            <a:ext cx="9286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Βήμα 2</a:t>
            </a:r>
            <a:endParaRPr kumimoji="0" 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22" name="121 - Ορθογώνιο"/>
          <p:cNvSpPr/>
          <p:nvPr/>
        </p:nvSpPr>
        <p:spPr>
          <a:xfrm>
            <a:off x="3714744" y="5286388"/>
            <a:ext cx="100013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000" dirty="0"/>
              <a:t>Βήμα 3</a:t>
            </a:r>
          </a:p>
        </p:txBody>
      </p:sp>
      <p:sp>
        <p:nvSpPr>
          <p:cNvPr id="24686" name="Rectangle 110"/>
          <p:cNvSpPr>
            <a:spLocks noChangeArrowheads="1"/>
          </p:cNvSpPr>
          <p:nvPr/>
        </p:nvSpPr>
        <p:spPr bwMode="auto">
          <a:xfrm>
            <a:off x="2357422" y="5143512"/>
            <a:ext cx="714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Βήμα 4</a:t>
            </a:r>
            <a:endParaRPr kumimoji="0" lang="el-G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000" b="0" i="1" u="none" strike="noStrike" cap="none" normalizeH="0" baseline="0" dirty="0">
                <a:ln>
                  <a:noFill/>
                </a:ln>
                <a:solidFill>
                  <a:srgbClr val="6D6F71"/>
                </a:solidFill>
                <a:effectLst/>
                <a:ea typeface="Times New Roman" pitchFamily="18" charset="0"/>
                <a:cs typeface="Arial" pitchFamily="34" charset="0"/>
              </a:rPr>
              <a:t>κάτι </a:t>
            </a:r>
            <a:r>
              <a:rPr kumimoji="0" lang="el-GR" sz="1000" b="0" i="0" u="none" strike="noStrike" cap="none" normalizeH="0" baseline="0" dirty="0">
                <a:ln>
                  <a:noFill/>
                </a:ln>
                <a:solidFill>
                  <a:srgbClr val="6D6F71"/>
                </a:solidFill>
                <a:effectLst/>
                <a:ea typeface="Times New Roman" pitchFamily="18" charset="0"/>
                <a:cs typeface="Arial" pitchFamily="34" charset="0"/>
              </a:rPr>
              <a:t>= 20'</a:t>
            </a:r>
            <a:endParaRPr kumimoji="0" lang="el-G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24" name="123 - TextBox"/>
          <p:cNvSpPr txBox="1"/>
          <p:nvPr/>
        </p:nvSpPr>
        <p:spPr>
          <a:xfrm>
            <a:off x="5857884" y="5857892"/>
            <a:ext cx="2203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Ανάγνωση </a:t>
            </a:r>
            <a:r>
              <a:rPr lang="el-GR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Βερνιέρου</a:t>
            </a:r>
            <a:endParaRPr lang="el-G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7" name="Rectangle 2">
            <a:extLst>
              <a:ext uri="{FF2B5EF4-FFF2-40B4-BE49-F238E27FC236}">
                <a16:creationId xmlns:a16="http://schemas.microsoft.com/office/drawing/2014/main" id="{7E2E91D9-E25B-4E7F-9976-B46B72EAD5D9}"/>
              </a:ext>
            </a:extLst>
          </p:cNvPr>
          <p:cNvSpPr/>
          <p:nvPr/>
        </p:nvSpPr>
        <p:spPr>
          <a:xfrm>
            <a:off x="9053" y="0"/>
            <a:ext cx="9134947" cy="8926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8" name="Picture 2" descr="ΦΩΣ!">
            <a:extLst>
              <a:ext uri="{FF2B5EF4-FFF2-40B4-BE49-F238E27FC236}">
                <a16:creationId xmlns:a16="http://schemas.microsoft.com/office/drawing/2014/main" id="{9C840A5D-6DD0-4F1D-9152-808AFF34C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49954" cy="883880"/>
          </a:xfrm>
          <a:prstGeom prst="rect">
            <a:avLst/>
          </a:prstGeom>
          <a:noFill/>
        </p:spPr>
      </p:pic>
      <p:sp>
        <p:nvSpPr>
          <p:cNvPr id="129" name="1 - Τίτλος">
            <a:extLst>
              <a:ext uri="{FF2B5EF4-FFF2-40B4-BE49-F238E27FC236}">
                <a16:creationId xmlns:a16="http://schemas.microsoft.com/office/drawing/2014/main" id="{8B4F4027-20B2-41DB-8D85-79826F99A245}"/>
              </a:ext>
            </a:extLst>
          </p:cNvPr>
          <p:cNvSpPr txBox="1">
            <a:spLocks/>
          </p:cNvSpPr>
          <p:nvPr/>
        </p:nvSpPr>
        <p:spPr>
          <a:xfrm>
            <a:off x="806896" y="71414"/>
            <a:ext cx="8229600" cy="5111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Πειραματική Διάταξη</a:t>
            </a:r>
          </a:p>
        </p:txBody>
      </p:sp>
      <p:pic>
        <p:nvPicPr>
          <p:cNvPr id="130" name="Picture 4" descr="Eisco PH0619 Laboratory-Grade Spectrometer, 0 to 360 Degree Rotation, 1  Degree Graduations, 0.1 Degree Vernier Scale: Science Lab Education  Curriculum Support: Amazon.com: Industrial &amp; Scientifi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1428736"/>
            <a:ext cx="8215370" cy="5429264"/>
          </a:xfrm>
          <a:prstGeom prst="rect">
            <a:avLst/>
          </a:prstGeom>
          <a:noFill/>
        </p:spPr>
      </p:pic>
      <p:sp>
        <p:nvSpPr>
          <p:cNvPr id="9" name="8 - Ορθογώνιο"/>
          <p:cNvSpPr/>
          <p:nvPr/>
        </p:nvSpPr>
        <p:spPr>
          <a:xfrm>
            <a:off x="2928926" y="4572008"/>
            <a:ext cx="34852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000" dirty="0">
                <a:latin typeface="Arial" pitchFamily="34" charset="0"/>
                <a:cs typeface="Arial" pitchFamily="34" charset="0"/>
              </a:rPr>
              <a:t>Παράθυρο Ανάγνωσης Κλίμακας </a:t>
            </a:r>
            <a:r>
              <a:rPr lang="el-GR" sz="1000" dirty="0" err="1">
                <a:latin typeface="Arial" pitchFamily="34" charset="0"/>
                <a:cs typeface="Arial" pitchFamily="34" charset="0"/>
              </a:rPr>
              <a:t>Βερνιέρου</a:t>
            </a:r>
            <a:r>
              <a:rPr lang="el-GR" sz="1000" dirty="0">
                <a:latin typeface="Arial" pitchFamily="34" charset="0"/>
                <a:cs typeface="Arial" pitchFamily="34" charset="0"/>
              </a:rPr>
              <a:t> (Γωνιόμετρο)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77" grpId="0"/>
      <p:bldP spid="24578" grpId="0"/>
      <p:bldP spid="8" grpId="0"/>
      <p:bldP spid="10" grpId="0"/>
      <p:bldP spid="24580" grpId="0"/>
      <p:bldP spid="24581" grpId="0"/>
      <p:bldP spid="24582" grpId="0"/>
      <p:bldP spid="15" grpId="0"/>
      <p:bldP spid="24585" grpId="0"/>
      <p:bldP spid="24586" grpId="0"/>
      <p:bldP spid="20" grpId="0"/>
      <p:bldP spid="21" grpId="0"/>
      <p:bldP spid="24685" grpId="0"/>
      <p:bldP spid="122" grpId="0"/>
      <p:bldP spid="24686" grpId="0"/>
      <p:bldP spid="12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F2F3B27B-2C87-4297-9DF8-DDCDA5576D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94" y="2000240"/>
            <a:ext cx="28956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91AD42A-8D74-42FD-AB00-77AD78C79D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928802"/>
            <a:ext cx="3126638" cy="2867025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7E2E91D9-E25B-4E7F-9976-B46B72EAD5D9}"/>
              </a:ext>
            </a:extLst>
          </p:cNvPr>
          <p:cNvSpPr/>
          <p:nvPr/>
        </p:nvSpPr>
        <p:spPr>
          <a:xfrm>
            <a:off x="9053" y="0"/>
            <a:ext cx="9134947" cy="8926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ΦΩΣ!">
            <a:extLst>
              <a:ext uri="{FF2B5EF4-FFF2-40B4-BE49-F238E27FC236}">
                <a16:creationId xmlns:a16="http://schemas.microsoft.com/office/drawing/2014/main" id="{9C840A5D-6DD0-4F1D-9152-808AFF34C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49954" cy="883880"/>
          </a:xfrm>
          <a:prstGeom prst="rect">
            <a:avLst/>
          </a:prstGeom>
          <a:noFill/>
        </p:spPr>
      </p:pic>
      <p:sp>
        <p:nvSpPr>
          <p:cNvPr id="13" name="1 - Τίτλος">
            <a:extLst>
              <a:ext uri="{FF2B5EF4-FFF2-40B4-BE49-F238E27FC236}">
                <a16:creationId xmlns:a16="http://schemas.microsoft.com/office/drawing/2014/main" id="{8B4F4027-20B2-41DB-8D85-79826F99A245}"/>
              </a:ext>
            </a:extLst>
          </p:cNvPr>
          <p:cNvSpPr txBox="1">
            <a:spLocks/>
          </p:cNvSpPr>
          <p:nvPr/>
        </p:nvSpPr>
        <p:spPr>
          <a:xfrm>
            <a:off x="806896" y="71414"/>
            <a:ext cx="8229600" cy="5111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Περίθλαση</a:t>
            </a:r>
          </a:p>
        </p:txBody>
      </p:sp>
      <p:sp>
        <p:nvSpPr>
          <p:cNvPr id="15" name="14 - TextBox"/>
          <p:cNvSpPr txBox="1"/>
          <p:nvPr/>
        </p:nvSpPr>
        <p:spPr>
          <a:xfrm>
            <a:off x="3857620" y="928670"/>
            <a:ext cx="2202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/>
              <a:t>Μονοχρωματικό Φως</a:t>
            </a:r>
          </a:p>
        </p:txBody>
      </p:sp>
      <p:sp>
        <p:nvSpPr>
          <p:cNvPr id="16" name="15 - Βέλος προς τα κάτω"/>
          <p:cNvSpPr/>
          <p:nvPr/>
        </p:nvSpPr>
        <p:spPr>
          <a:xfrm>
            <a:off x="4786314" y="3214686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TextBox"/>
          <p:cNvSpPr txBox="1"/>
          <p:nvPr/>
        </p:nvSpPr>
        <p:spPr>
          <a:xfrm>
            <a:off x="4000496" y="1714488"/>
            <a:ext cx="185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/>
              <a:t>Εμπόδιο ή Σχισμή</a:t>
            </a:r>
          </a:p>
        </p:txBody>
      </p:sp>
      <p:sp>
        <p:nvSpPr>
          <p:cNvPr id="20" name="19 - TextBox"/>
          <p:cNvSpPr txBox="1"/>
          <p:nvPr/>
        </p:nvSpPr>
        <p:spPr>
          <a:xfrm>
            <a:off x="4000496" y="3631172"/>
            <a:ext cx="1821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/>
              <a:t>Σφαιρικά Κύματα</a:t>
            </a:r>
          </a:p>
        </p:txBody>
      </p:sp>
      <p:sp>
        <p:nvSpPr>
          <p:cNvPr id="21" name="20 - Ραβδωτό δεξιό βέλος"/>
          <p:cNvSpPr/>
          <p:nvPr/>
        </p:nvSpPr>
        <p:spPr>
          <a:xfrm rot="5400000">
            <a:off x="4645699" y="2288255"/>
            <a:ext cx="556744" cy="295989"/>
          </a:xfrm>
          <a:prstGeom prst="striped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4071168" y="2773916"/>
            <a:ext cx="1715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/>
              <a:t>Εκτροπή δέσμης</a:t>
            </a:r>
          </a:p>
        </p:txBody>
      </p:sp>
      <p:sp>
        <p:nvSpPr>
          <p:cNvPr id="23" name="22 - Βέλος προς τα κάτω"/>
          <p:cNvSpPr/>
          <p:nvPr/>
        </p:nvSpPr>
        <p:spPr>
          <a:xfrm>
            <a:off x="4786314" y="4000504"/>
            <a:ext cx="285752" cy="35719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4" name="23 - TextBox"/>
          <p:cNvSpPr txBox="1"/>
          <p:nvPr/>
        </p:nvSpPr>
        <p:spPr>
          <a:xfrm>
            <a:off x="4429124" y="4357694"/>
            <a:ext cx="1016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/>
              <a:t>Συμβολή</a:t>
            </a:r>
          </a:p>
        </p:txBody>
      </p:sp>
      <p:sp>
        <p:nvSpPr>
          <p:cNvPr id="25" name="24 - Οδοντωτό δεξιό βέλος"/>
          <p:cNvSpPr/>
          <p:nvPr/>
        </p:nvSpPr>
        <p:spPr>
          <a:xfrm rot="8506777">
            <a:off x="4182538" y="4753941"/>
            <a:ext cx="422615" cy="18882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25 - Οδοντωτό δεξιό βέλος"/>
          <p:cNvSpPr/>
          <p:nvPr/>
        </p:nvSpPr>
        <p:spPr>
          <a:xfrm rot="2913146">
            <a:off x="5166064" y="4761516"/>
            <a:ext cx="401852" cy="1924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26 - TextBox"/>
          <p:cNvSpPr txBox="1"/>
          <p:nvPr/>
        </p:nvSpPr>
        <p:spPr>
          <a:xfrm>
            <a:off x="3000364" y="5000636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/>
              <a:t>Ενισχυτική</a:t>
            </a:r>
          </a:p>
          <a:p>
            <a:r>
              <a:rPr lang="el-GR" i="1" dirty="0"/>
              <a:t>Φωτεινός Κροσσός</a:t>
            </a:r>
          </a:p>
        </p:txBody>
      </p:sp>
      <p:sp>
        <p:nvSpPr>
          <p:cNvPr id="28" name="27 - TextBox"/>
          <p:cNvSpPr txBox="1"/>
          <p:nvPr/>
        </p:nvSpPr>
        <p:spPr>
          <a:xfrm>
            <a:off x="5195158" y="5000636"/>
            <a:ext cx="1948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/>
              <a:t>Καταστρεπτική</a:t>
            </a:r>
          </a:p>
          <a:p>
            <a:r>
              <a:rPr lang="el-GR" i="1" dirty="0"/>
              <a:t>Σκοτεινός Κροσσός</a:t>
            </a:r>
          </a:p>
        </p:txBody>
      </p:sp>
      <p:sp>
        <p:nvSpPr>
          <p:cNvPr id="30" name="29 - Συν"/>
          <p:cNvSpPr/>
          <p:nvPr/>
        </p:nvSpPr>
        <p:spPr>
          <a:xfrm>
            <a:off x="4714876" y="1285860"/>
            <a:ext cx="500066" cy="50006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30 - Στρογγυλεμένο ορθογώνιο"/>
          <p:cNvSpPr/>
          <p:nvPr/>
        </p:nvSpPr>
        <p:spPr>
          <a:xfrm>
            <a:off x="428596" y="6143644"/>
            <a:ext cx="8358246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i="1" dirty="0"/>
              <a:t>Κι αν έχω Πολυχρωματικό Φως</a:t>
            </a:r>
            <a:r>
              <a:rPr lang="en-US" sz="2000" i="1" dirty="0"/>
              <a:t>,</a:t>
            </a:r>
            <a:r>
              <a:rPr lang="el-GR" sz="2000" i="1" dirty="0"/>
              <a:t> όπως στην Λάμπα </a:t>
            </a:r>
            <a:r>
              <a:rPr lang="en-US" sz="2000" i="1" dirty="0"/>
              <a:t>Hg;</a:t>
            </a:r>
            <a:endParaRPr lang="el-GR" sz="2000" i="1" dirty="0"/>
          </a:p>
        </p:txBody>
      </p:sp>
      <p:pic>
        <p:nvPicPr>
          <p:cNvPr id="29" name="28 - Εικόνα" descr="IMG-8d7b88f75ff21b4cb0cc6f0d21bf270d-V.jpg"/>
          <p:cNvPicPr>
            <a:picLocks noChangeAspect="1"/>
          </p:cNvPicPr>
          <p:nvPr/>
        </p:nvPicPr>
        <p:blipFill>
          <a:blip r:embed="rId6"/>
          <a:srcRect l="19949" t="36458" r="13014" b="44792"/>
          <a:stretch>
            <a:fillRect/>
          </a:stretch>
        </p:blipFill>
        <p:spPr>
          <a:xfrm>
            <a:off x="1503082" y="1714488"/>
            <a:ext cx="6140752" cy="371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3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 animBg="1"/>
      <p:bldP spid="27" grpId="0"/>
      <p:bldP spid="28" grpId="0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44 - Ορθογώνιο"/>
          <p:cNvSpPr/>
          <p:nvPr/>
        </p:nvSpPr>
        <p:spPr>
          <a:xfrm>
            <a:off x="142844" y="4286256"/>
            <a:ext cx="3000364" cy="5000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object 23"/>
          <p:cNvSpPr/>
          <p:nvPr/>
        </p:nvSpPr>
        <p:spPr>
          <a:xfrm>
            <a:off x="1357290" y="2000240"/>
            <a:ext cx="928694" cy="785818"/>
          </a:xfrm>
          <a:custGeom>
            <a:avLst/>
            <a:gdLst/>
            <a:ahLst/>
            <a:cxnLst/>
            <a:rect l="l" t="t" r="r" b="b"/>
            <a:pathLst>
              <a:path w="942340" h="897255">
                <a:moveTo>
                  <a:pt x="15621" y="770763"/>
                </a:moveTo>
                <a:lnTo>
                  <a:pt x="9016" y="774446"/>
                </a:lnTo>
                <a:lnTo>
                  <a:pt x="2412" y="778001"/>
                </a:lnTo>
                <a:lnTo>
                  <a:pt x="0" y="786384"/>
                </a:lnTo>
                <a:lnTo>
                  <a:pt x="3682" y="792988"/>
                </a:lnTo>
                <a:lnTo>
                  <a:pt x="60960" y="897001"/>
                </a:lnTo>
                <a:lnTo>
                  <a:pt x="77489" y="870203"/>
                </a:lnTo>
                <a:lnTo>
                  <a:pt x="75311" y="870203"/>
                </a:lnTo>
                <a:lnTo>
                  <a:pt x="47878" y="869569"/>
                </a:lnTo>
                <a:lnTo>
                  <a:pt x="48387" y="853313"/>
                </a:lnTo>
                <a:lnTo>
                  <a:pt x="50654" y="821466"/>
                </a:lnTo>
                <a:lnTo>
                  <a:pt x="27686" y="779780"/>
                </a:lnTo>
                <a:lnTo>
                  <a:pt x="24002" y="773176"/>
                </a:lnTo>
                <a:lnTo>
                  <a:pt x="15621" y="770763"/>
                </a:lnTo>
                <a:close/>
              </a:path>
              <a:path w="942340" h="897255">
                <a:moveTo>
                  <a:pt x="50654" y="821466"/>
                </a:moveTo>
                <a:lnTo>
                  <a:pt x="48387" y="853313"/>
                </a:lnTo>
                <a:lnTo>
                  <a:pt x="47878" y="869569"/>
                </a:lnTo>
                <a:lnTo>
                  <a:pt x="75311" y="870203"/>
                </a:lnTo>
                <a:lnTo>
                  <a:pt x="75490" y="863219"/>
                </a:lnTo>
                <a:lnTo>
                  <a:pt x="73660" y="863219"/>
                </a:lnTo>
                <a:lnTo>
                  <a:pt x="49911" y="862711"/>
                </a:lnTo>
                <a:lnTo>
                  <a:pt x="62304" y="842610"/>
                </a:lnTo>
                <a:lnTo>
                  <a:pt x="50654" y="821466"/>
                </a:lnTo>
                <a:close/>
              </a:path>
              <a:path w="942340" h="897255">
                <a:moveTo>
                  <a:pt x="112394" y="773049"/>
                </a:moveTo>
                <a:lnTo>
                  <a:pt x="103886" y="775081"/>
                </a:lnTo>
                <a:lnTo>
                  <a:pt x="99949" y="781558"/>
                </a:lnTo>
                <a:lnTo>
                  <a:pt x="78436" y="816447"/>
                </a:lnTo>
                <a:lnTo>
                  <a:pt x="75691" y="855345"/>
                </a:lnTo>
                <a:lnTo>
                  <a:pt x="75311" y="870203"/>
                </a:lnTo>
                <a:lnTo>
                  <a:pt x="77489" y="870203"/>
                </a:lnTo>
                <a:lnTo>
                  <a:pt x="127253" y="789559"/>
                </a:lnTo>
                <a:lnTo>
                  <a:pt x="125349" y="781050"/>
                </a:lnTo>
                <a:lnTo>
                  <a:pt x="118872" y="777113"/>
                </a:lnTo>
                <a:lnTo>
                  <a:pt x="112394" y="773049"/>
                </a:lnTo>
                <a:close/>
              </a:path>
              <a:path w="942340" h="897255">
                <a:moveTo>
                  <a:pt x="62304" y="842610"/>
                </a:moveTo>
                <a:lnTo>
                  <a:pt x="49911" y="862711"/>
                </a:lnTo>
                <a:lnTo>
                  <a:pt x="73660" y="863219"/>
                </a:lnTo>
                <a:lnTo>
                  <a:pt x="62304" y="842610"/>
                </a:lnTo>
                <a:close/>
              </a:path>
              <a:path w="942340" h="897255">
                <a:moveTo>
                  <a:pt x="78436" y="816447"/>
                </a:moveTo>
                <a:lnTo>
                  <a:pt x="62304" y="842610"/>
                </a:lnTo>
                <a:lnTo>
                  <a:pt x="73660" y="863219"/>
                </a:lnTo>
                <a:lnTo>
                  <a:pt x="75490" y="863219"/>
                </a:lnTo>
                <a:lnTo>
                  <a:pt x="75691" y="855345"/>
                </a:lnTo>
                <a:lnTo>
                  <a:pt x="78436" y="816447"/>
                </a:lnTo>
                <a:close/>
              </a:path>
              <a:path w="942340" h="897255">
                <a:moveTo>
                  <a:pt x="860805" y="54228"/>
                </a:moveTo>
                <a:lnTo>
                  <a:pt x="819023" y="55245"/>
                </a:lnTo>
                <a:lnTo>
                  <a:pt x="777621" y="58547"/>
                </a:lnTo>
                <a:lnTo>
                  <a:pt x="736980" y="63881"/>
                </a:lnTo>
                <a:lnTo>
                  <a:pt x="696849" y="71374"/>
                </a:lnTo>
                <a:lnTo>
                  <a:pt x="657478" y="80645"/>
                </a:lnTo>
                <a:lnTo>
                  <a:pt x="618871" y="92075"/>
                </a:lnTo>
                <a:lnTo>
                  <a:pt x="581025" y="105283"/>
                </a:lnTo>
                <a:lnTo>
                  <a:pt x="544068" y="120396"/>
                </a:lnTo>
                <a:lnTo>
                  <a:pt x="508126" y="137287"/>
                </a:lnTo>
                <a:lnTo>
                  <a:pt x="472948" y="155956"/>
                </a:lnTo>
                <a:lnTo>
                  <a:pt x="438912" y="176149"/>
                </a:lnTo>
                <a:lnTo>
                  <a:pt x="405891" y="198120"/>
                </a:lnTo>
                <a:lnTo>
                  <a:pt x="374014" y="221614"/>
                </a:lnTo>
                <a:lnTo>
                  <a:pt x="343280" y="246634"/>
                </a:lnTo>
                <a:lnTo>
                  <a:pt x="313689" y="273050"/>
                </a:lnTo>
                <a:lnTo>
                  <a:pt x="285496" y="300989"/>
                </a:lnTo>
                <a:lnTo>
                  <a:pt x="258572" y="330326"/>
                </a:lnTo>
                <a:lnTo>
                  <a:pt x="233044" y="360807"/>
                </a:lnTo>
                <a:lnTo>
                  <a:pt x="208914" y="392684"/>
                </a:lnTo>
                <a:lnTo>
                  <a:pt x="186181" y="425703"/>
                </a:lnTo>
                <a:lnTo>
                  <a:pt x="164973" y="459866"/>
                </a:lnTo>
                <a:lnTo>
                  <a:pt x="145414" y="495173"/>
                </a:lnTo>
                <a:lnTo>
                  <a:pt x="127507" y="531495"/>
                </a:lnTo>
                <a:lnTo>
                  <a:pt x="111251" y="568833"/>
                </a:lnTo>
                <a:lnTo>
                  <a:pt x="96647" y="607060"/>
                </a:lnTo>
                <a:lnTo>
                  <a:pt x="83819" y="646302"/>
                </a:lnTo>
                <a:lnTo>
                  <a:pt x="72898" y="686181"/>
                </a:lnTo>
                <a:lnTo>
                  <a:pt x="63880" y="726948"/>
                </a:lnTo>
                <a:lnTo>
                  <a:pt x="56641" y="768350"/>
                </a:lnTo>
                <a:lnTo>
                  <a:pt x="51435" y="810513"/>
                </a:lnTo>
                <a:lnTo>
                  <a:pt x="50654" y="821466"/>
                </a:lnTo>
                <a:lnTo>
                  <a:pt x="62304" y="842610"/>
                </a:lnTo>
                <a:lnTo>
                  <a:pt x="78436" y="816447"/>
                </a:lnTo>
                <a:lnTo>
                  <a:pt x="78612" y="813943"/>
                </a:lnTo>
                <a:lnTo>
                  <a:pt x="83692" y="773049"/>
                </a:lnTo>
                <a:lnTo>
                  <a:pt x="90677" y="732916"/>
                </a:lnTo>
                <a:lnTo>
                  <a:pt x="99313" y="693420"/>
                </a:lnTo>
                <a:lnTo>
                  <a:pt x="109854" y="654685"/>
                </a:lnTo>
                <a:lnTo>
                  <a:pt x="122300" y="616838"/>
                </a:lnTo>
                <a:lnTo>
                  <a:pt x="136398" y="579755"/>
                </a:lnTo>
                <a:lnTo>
                  <a:pt x="152146" y="543560"/>
                </a:lnTo>
                <a:lnTo>
                  <a:pt x="169417" y="508508"/>
                </a:lnTo>
                <a:lnTo>
                  <a:pt x="188340" y="474345"/>
                </a:lnTo>
                <a:lnTo>
                  <a:pt x="208914" y="441198"/>
                </a:lnTo>
                <a:lnTo>
                  <a:pt x="230759" y="409194"/>
                </a:lnTo>
                <a:lnTo>
                  <a:pt x="254126" y="378460"/>
                </a:lnTo>
                <a:lnTo>
                  <a:pt x="278764" y="348869"/>
                </a:lnTo>
                <a:lnTo>
                  <a:pt x="304800" y="320548"/>
                </a:lnTo>
                <a:lnTo>
                  <a:pt x="332104" y="293497"/>
                </a:lnTo>
                <a:lnTo>
                  <a:pt x="360679" y="267970"/>
                </a:lnTo>
                <a:lnTo>
                  <a:pt x="390271" y="243712"/>
                </a:lnTo>
                <a:lnTo>
                  <a:pt x="421131" y="220980"/>
                </a:lnTo>
                <a:lnTo>
                  <a:pt x="452881" y="199771"/>
                </a:lnTo>
                <a:lnTo>
                  <a:pt x="485901" y="180212"/>
                </a:lnTo>
                <a:lnTo>
                  <a:pt x="519683" y="162051"/>
                </a:lnTo>
                <a:lnTo>
                  <a:pt x="554481" y="145796"/>
                </a:lnTo>
                <a:lnTo>
                  <a:pt x="590169" y="131190"/>
                </a:lnTo>
                <a:lnTo>
                  <a:pt x="626618" y="118363"/>
                </a:lnTo>
                <a:lnTo>
                  <a:pt x="663828" y="107441"/>
                </a:lnTo>
                <a:lnTo>
                  <a:pt x="701801" y="98298"/>
                </a:lnTo>
                <a:lnTo>
                  <a:pt x="740536" y="91059"/>
                </a:lnTo>
                <a:lnTo>
                  <a:pt x="779906" y="85851"/>
                </a:lnTo>
                <a:lnTo>
                  <a:pt x="819657" y="82676"/>
                </a:lnTo>
                <a:lnTo>
                  <a:pt x="858768" y="81696"/>
                </a:lnTo>
                <a:lnTo>
                  <a:pt x="887610" y="67915"/>
                </a:lnTo>
                <a:lnTo>
                  <a:pt x="868332" y="54436"/>
                </a:lnTo>
                <a:lnTo>
                  <a:pt x="860805" y="54228"/>
                </a:lnTo>
                <a:close/>
              </a:path>
              <a:path w="942340" h="897255">
                <a:moveTo>
                  <a:pt x="860171" y="81661"/>
                </a:moveTo>
                <a:lnTo>
                  <a:pt x="858768" y="81696"/>
                </a:lnTo>
                <a:lnTo>
                  <a:pt x="816101" y="102108"/>
                </a:lnTo>
                <a:lnTo>
                  <a:pt x="813180" y="110236"/>
                </a:lnTo>
                <a:lnTo>
                  <a:pt x="816482" y="117094"/>
                </a:lnTo>
                <a:lnTo>
                  <a:pt x="819657" y="123951"/>
                </a:lnTo>
                <a:lnTo>
                  <a:pt x="827912" y="126873"/>
                </a:lnTo>
                <a:lnTo>
                  <a:pt x="918021" y="83820"/>
                </a:lnTo>
                <a:lnTo>
                  <a:pt x="913637" y="83820"/>
                </a:lnTo>
                <a:lnTo>
                  <a:pt x="900176" y="82676"/>
                </a:lnTo>
                <a:lnTo>
                  <a:pt x="860171" y="81661"/>
                </a:lnTo>
                <a:close/>
              </a:path>
              <a:path w="942340" h="897255">
                <a:moveTo>
                  <a:pt x="913817" y="81661"/>
                </a:moveTo>
                <a:lnTo>
                  <a:pt x="860171" y="81661"/>
                </a:lnTo>
                <a:lnTo>
                  <a:pt x="900176" y="82676"/>
                </a:lnTo>
                <a:lnTo>
                  <a:pt x="913637" y="83820"/>
                </a:lnTo>
                <a:lnTo>
                  <a:pt x="913817" y="81661"/>
                </a:lnTo>
                <a:close/>
              </a:path>
              <a:path w="942340" h="897255">
                <a:moveTo>
                  <a:pt x="838326" y="0"/>
                </a:moveTo>
                <a:lnTo>
                  <a:pt x="829818" y="1397"/>
                </a:lnTo>
                <a:lnTo>
                  <a:pt x="825373" y="7620"/>
                </a:lnTo>
                <a:lnTo>
                  <a:pt x="821054" y="13843"/>
                </a:lnTo>
                <a:lnTo>
                  <a:pt x="822578" y="22478"/>
                </a:lnTo>
                <a:lnTo>
                  <a:pt x="868332" y="54436"/>
                </a:lnTo>
                <a:lnTo>
                  <a:pt x="902334" y="55372"/>
                </a:lnTo>
                <a:lnTo>
                  <a:pt x="915924" y="56387"/>
                </a:lnTo>
                <a:lnTo>
                  <a:pt x="913637" y="83820"/>
                </a:lnTo>
                <a:lnTo>
                  <a:pt x="918021" y="83820"/>
                </a:lnTo>
                <a:lnTo>
                  <a:pt x="941958" y="72389"/>
                </a:lnTo>
                <a:lnTo>
                  <a:pt x="838326" y="0"/>
                </a:lnTo>
                <a:close/>
              </a:path>
              <a:path w="942340" h="897255">
                <a:moveTo>
                  <a:pt x="887610" y="67915"/>
                </a:moveTo>
                <a:lnTo>
                  <a:pt x="858768" y="81696"/>
                </a:lnTo>
                <a:lnTo>
                  <a:pt x="860171" y="81661"/>
                </a:lnTo>
                <a:lnTo>
                  <a:pt x="913817" y="81661"/>
                </a:lnTo>
                <a:lnTo>
                  <a:pt x="913839" y="81407"/>
                </a:lnTo>
                <a:lnTo>
                  <a:pt x="906906" y="81407"/>
                </a:lnTo>
                <a:lnTo>
                  <a:pt x="887610" y="67915"/>
                </a:lnTo>
                <a:close/>
              </a:path>
              <a:path w="942340" h="897255">
                <a:moveTo>
                  <a:pt x="908811" y="57785"/>
                </a:moveTo>
                <a:lnTo>
                  <a:pt x="887610" y="67915"/>
                </a:lnTo>
                <a:lnTo>
                  <a:pt x="906906" y="81407"/>
                </a:lnTo>
                <a:lnTo>
                  <a:pt x="908811" y="57785"/>
                </a:lnTo>
                <a:close/>
              </a:path>
              <a:path w="942340" h="897255">
                <a:moveTo>
                  <a:pt x="915807" y="57785"/>
                </a:moveTo>
                <a:lnTo>
                  <a:pt x="908811" y="57785"/>
                </a:lnTo>
                <a:lnTo>
                  <a:pt x="906906" y="81407"/>
                </a:lnTo>
                <a:lnTo>
                  <a:pt x="913839" y="81407"/>
                </a:lnTo>
                <a:lnTo>
                  <a:pt x="915807" y="57785"/>
                </a:lnTo>
                <a:close/>
              </a:path>
              <a:path w="942340" h="897255">
                <a:moveTo>
                  <a:pt x="868332" y="54436"/>
                </a:moveTo>
                <a:lnTo>
                  <a:pt x="887610" y="67915"/>
                </a:lnTo>
                <a:lnTo>
                  <a:pt x="908811" y="57785"/>
                </a:lnTo>
                <a:lnTo>
                  <a:pt x="915807" y="57785"/>
                </a:lnTo>
                <a:lnTo>
                  <a:pt x="915924" y="56387"/>
                </a:lnTo>
                <a:lnTo>
                  <a:pt x="902334" y="55372"/>
                </a:lnTo>
                <a:lnTo>
                  <a:pt x="868332" y="544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25"/>
          <p:cNvSpPr txBox="1"/>
          <p:nvPr/>
        </p:nvSpPr>
        <p:spPr>
          <a:xfrm>
            <a:off x="357158" y="1785926"/>
            <a:ext cx="437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rlito"/>
                <a:cs typeface="Carlito"/>
              </a:rPr>
              <a:t>m</a:t>
            </a:r>
            <a:r>
              <a:rPr sz="1800" spc="-10" dirty="0">
                <a:latin typeface="Carlito"/>
                <a:cs typeface="Carlito"/>
              </a:rPr>
              <a:t>=</a:t>
            </a:r>
            <a:r>
              <a:rPr sz="1800" dirty="0">
                <a:latin typeface="Carlito"/>
                <a:cs typeface="Carlito"/>
              </a:rPr>
              <a:t>2</a:t>
            </a:r>
          </a:p>
        </p:txBody>
      </p:sp>
      <p:sp>
        <p:nvSpPr>
          <p:cNvPr id="18" name="object 25"/>
          <p:cNvSpPr txBox="1"/>
          <p:nvPr/>
        </p:nvSpPr>
        <p:spPr>
          <a:xfrm>
            <a:off x="1071538" y="1142984"/>
            <a:ext cx="43751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>
                <a:latin typeface="Carlito"/>
                <a:cs typeface="Carlito"/>
              </a:rPr>
              <a:t>m</a:t>
            </a:r>
            <a:r>
              <a:rPr sz="1800" spc="-10">
                <a:latin typeface="Carlito"/>
                <a:cs typeface="Carlito"/>
              </a:rPr>
              <a:t>=</a:t>
            </a:r>
            <a:r>
              <a:rPr lang="el-GR" dirty="0">
                <a:latin typeface="Carlito"/>
                <a:cs typeface="Carlito"/>
              </a:rPr>
              <a:t>1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9" name="object 24"/>
          <p:cNvSpPr txBox="1"/>
          <p:nvPr/>
        </p:nvSpPr>
        <p:spPr>
          <a:xfrm>
            <a:off x="1285852" y="1928802"/>
            <a:ext cx="228422" cy="47448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3810">
              <a:lnSpc>
                <a:spcPts val="3654"/>
              </a:lnSpc>
            </a:pPr>
            <a:r>
              <a:rPr lang="el-GR" sz="3200" spc="-145" dirty="0">
                <a:latin typeface="Arial"/>
                <a:cs typeface="Arial"/>
              </a:rPr>
              <a:t>θ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2571736" y="392906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endParaRPr lang="el-GR" dirty="0"/>
          </a:p>
        </p:txBody>
      </p:sp>
      <p:sp>
        <p:nvSpPr>
          <p:cNvPr id="21" name="20 - TextBox"/>
          <p:cNvSpPr txBox="1"/>
          <p:nvPr/>
        </p:nvSpPr>
        <p:spPr>
          <a:xfrm>
            <a:off x="357158" y="435769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Arial Black" pitchFamily="34" charset="0"/>
              </a:rPr>
              <a:t>dsin</a:t>
            </a:r>
            <a:r>
              <a:rPr lang="el-GR" b="1" dirty="0">
                <a:solidFill>
                  <a:srgbClr val="FF0000"/>
                </a:solidFill>
                <a:latin typeface="Arial Black" pitchFamily="34" charset="0"/>
              </a:rPr>
              <a:t>θ</a:t>
            </a:r>
            <a:r>
              <a:rPr lang="en-US" b="1" dirty="0">
                <a:solidFill>
                  <a:srgbClr val="FF0000"/>
                </a:solidFill>
                <a:latin typeface="Arial Black" pitchFamily="34" charset="0"/>
              </a:rPr>
              <a:t>=m</a:t>
            </a:r>
            <a:r>
              <a:rPr lang="el-GR" b="1" dirty="0">
                <a:solidFill>
                  <a:srgbClr val="FF0000"/>
                </a:solidFill>
                <a:latin typeface="Arial Black" pitchFamily="34" charset="0"/>
              </a:rPr>
              <a:t>λ</a:t>
            </a:r>
            <a:r>
              <a:rPr lang="en-US" b="1" dirty="0">
                <a:solidFill>
                  <a:srgbClr val="FF0000"/>
                </a:solidFill>
                <a:latin typeface="Arial Black" pitchFamily="34" charset="0"/>
              </a:rPr>
              <a:t> , m=0,1</a:t>
            </a:r>
            <a:r>
              <a:rPr lang="el-GR" b="1" dirty="0">
                <a:solidFill>
                  <a:srgbClr val="FF0000"/>
                </a:solidFill>
                <a:latin typeface="Arial Black" pitchFamily="34" charset="0"/>
              </a:rPr>
              <a:t>..</a:t>
            </a:r>
          </a:p>
        </p:txBody>
      </p:sp>
      <p:pic>
        <p:nvPicPr>
          <p:cNvPr id="27" name="26 - Εικόνα" descr="Figure_28_04_04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000108"/>
            <a:ext cx="214314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625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7E2E91D9-E25B-4E7F-9976-B46B72EAD5D9}"/>
              </a:ext>
            </a:extLst>
          </p:cNvPr>
          <p:cNvSpPr/>
          <p:nvPr/>
        </p:nvSpPr>
        <p:spPr>
          <a:xfrm>
            <a:off x="9053" y="0"/>
            <a:ext cx="9134947" cy="8926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2" descr="ΦΩΣ!">
            <a:extLst>
              <a:ext uri="{FF2B5EF4-FFF2-40B4-BE49-F238E27FC236}">
                <a16:creationId xmlns:a16="http://schemas.microsoft.com/office/drawing/2014/main" id="{9C840A5D-6DD0-4F1D-9152-808AFF34C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49954" cy="883880"/>
          </a:xfrm>
          <a:prstGeom prst="rect">
            <a:avLst/>
          </a:prstGeom>
          <a:noFill/>
        </p:spPr>
      </p:pic>
      <p:sp>
        <p:nvSpPr>
          <p:cNvPr id="36" name="1 - Τίτλος">
            <a:extLst>
              <a:ext uri="{FF2B5EF4-FFF2-40B4-BE49-F238E27FC236}">
                <a16:creationId xmlns:a16="http://schemas.microsoft.com/office/drawing/2014/main" id="{8B4F4027-20B2-41DB-8D85-79826F99A245}"/>
              </a:ext>
            </a:extLst>
          </p:cNvPr>
          <p:cNvSpPr txBox="1">
            <a:spLocks/>
          </p:cNvSpPr>
          <p:nvPr/>
        </p:nvSpPr>
        <p:spPr>
          <a:xfrm>
            <a:off x="806896" y="71414"/>
            <a:ext cx="8229600" cy="5111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Φράγμα περίθλασης</a:t>
            </a:r>
          </a:p>
        </p:txBody>
      </p:sp>
      <p:sp>
        <p:nvSpPr>
          <p:cNvPr id="40" name="39 - Στρογγυλεμένο ορθογώνιο"/>
          <p:cNvSpPr/>
          <p:nvPr/>
        </p:nvSpPr>
        <p:spPr>
          <a:xfrm>
            <a:off x="3000364" y="5000636"/>
            <a:ext cx="2428892" cy="17859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1" name="TextBox 7">
            <a:extLst>
              <a:ext uri="{FF2B5EF4-FFF2-40B4-BE49-F238E27FC236}">
                <a16:creationId xmlns:a16="http://schemas.microsoft.com/office/drawing/2014/main" id="{816685FD-2A28-44C6-A6FF-13F3F3C2D33A}"/>
              </a:ext>
            </a:extLst>
          </p:cNvPr>
          <p:cNvSpPr txBox="1"/>
          <p:nvPr/>
        </p:nvSpPr>
        <p:spPr>
          <a:xfrm>
            <a:off x="3071802" y="5072074"/>
            <a:ext cx="22860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/>
              <a:t>Μικρότερο λ </a:t>
            </a:r>
            <a:endParaRPr lang="en-US" sz="1400" b="1" dirty="0"/>
          </a:p>
          <a:p>
            <a:endParaRPr lang="en-US" sz="1400" dirty="0">
              <a:sym typeface="Wingdings" pitchFamily="2" charset="2"/>
            </a:endParaRPr>
          </a:p>
          <a:p>
            <a:r>
              <a:rPr lang="en-US" sz="1400" dirty="0">
                <a:sym typeface="Wingdings" pitchFamily="2" charset="2"/>
              </a:rPr>
              <a:t> </a:t>
            </a:r>
            <a:endParaRPr lang="el-GR" sz="1400" dirty="0">
              <a:sym typeface="Wingdings" pitchFamily="2" charset="2"/>
            </a:endParaRPr>
          </a:p>
          <a:p>
            <a:pPr algn="ctr"/>
            <a:r>
              <a:rPr lang="el-GR" sz="1400" dirty="0">
                <a:sym typeface="Wingdings" pitchFamily="2" charset="2"/>
              </a:rPr>
              <a:t> Πιο Γρήγορη Ενίσχυση </a:t>
            </a:r>
            <a:endParaRPr lang="en-US" sz="1400" dirty="0">
              <a:sym typeface="Wingdings" pitchFamily="2" charset="2"/>
            </a:endParaRPr>
          </a:p>
          <a:p>
            <a:pPr algn="ctr"/>
            <a:endParaRPr lang="en-US" sz="1400" dirty="0">
              <a:sym typeface="Wingdings" pitchFamily="2" charset="2"/>
            </a:endParaRPr>
          </a:p>
          <a:p>
            <a:endParaRPr lang="en-US" sz="1400" dirty="0">
              <a:sym typeface="Wingdings" pitchFamily="2" charset="2"/>
            </a:endParaRPr>
          </a:p>
          <a:p>
            <a:pPr algn="ctr"/>
            <a:r>
              <a:rPr lang="el-GR" sz="1400" dirty="0">
                <a:sym typeface="Wingdings" pitchFamily="2" charset="2"/>
              </a:rPr>
              <a:t> </a:t>
            </a:r>
            <a:r>
              <a:rPr lang="el-GR" sz="1400" b="1" dirty="0">
                <a:sym typeface="Wingdings" pitchFamily="2" charset="2"/>
              </a:rPr>
              <a:t>Μικρότερο θ</a:t>
            </a:r>
            <a:endParaRPr lang="en-US" sz="1400" dirty="0"/>
          </a:p>
        </p:txBody>
      </p:sp>
      <p:sp>
        <p:nvSpPr>
          <p:cNvPr id="42" name="41 - Βέλος προς τα κάτω"/>
          <p:cNvSpPr/>
          <p:nvPr/>
        </p:nvSpPr>
        <p:spPr>
          <a:xfrm>
            <a:off x="4071934" y="5429264"/>
            <a:ext cx="28575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3" name="42 - Βέλος προς τα κάτω"/>
          <p:cNvSpPr/>
          <p:nvPr/>
        </p:nvSpPr>
        <p:spPr>
          <a:xfrm>
            <a:off x="1643042" y="3857628"/>
            <a:ext cx="28575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4" name="43 - Βέλος προς τα κάτω"/>
          <p:cNvSpPr/>
          <p:nvPr/>
        </p:nvSpPr>
        <p:spPr>
          <a:xfrm>
            <a:off x="4071934" y="6072206"/>
            <a:ext cx="28575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9" name="48 - Επεξήγηση με σύννεφο"/>
          <p:cNvSpPr/>
          <p:nvPr/>
        </p:nvSpPr>
        <p:spPr>
          <a:xfrm>
            <a:off x="6084168" y="4500570"/>
            <a:ext cx="2643174" cy="1643074"/>
          </a:xfrm>
          <a:prstGeom prst="cloudCallout">
            <a:avLst/>
          </a:prstGeom>
          <a:solidFill>
            <a:schemeClr val="accent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i="1" dirty="0"/>
              <a:t>Μετρώντας το </a:t>
            </a:r>
            <a:r>
              <a:rPr lang="el-GR" sz="2000" b="1" i="1" dirty="0"/>
              <a:t>θ</a:t>
            </a:r>
          </a:p>
          <a:p>
            <a:pPr algn="ctr"/>
            <a:r>
              <a:rPr lang="el-GR" sz="2000" i="1" dirty="0"/>
              <a:t>Εξάγουμε το               </a:t>
            </a:r>
            <a:r>
              <a:rPr lang="el-GR" sz="2000" b="1" i="1" dirty="0"/>
              <a:t>λ</a:t>
            </a:r>
            <a:endParaRPr lang="el-GR" sz="2000" i="1" dirty="0"/>
          </a:p>
        </p:txBody>
      </p:sp>
      <p:cxnSp>
        <p:nvCxnSpPr>
          <p:cNvPr id="52" name="51 - Ευθύγραμμο βέλος σύνδεσης"/>
          <p:cNvCxnSpPr/>
          <p:nvPr/>
        </p:nvCxnSpPr>
        <p:spPr>
          <a:xfrm>
            <a:off x="1571604" y="4929198"/>
            <a:ext cx="1071570" cy="714380"/>
          </a:xfrm>
          <a:prstGeom prst="straightConnector1">
            <a:avLst/>
          </a:prstGeom>
          <a:ln w="76200" cmpd="thickThin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 descr="ΠΕΡΙΘΛΑΣΗ ΤΟΥ ΦΩΤΟΣ">
            <a:extLst>
              <a:ext uri="{FF2B5EF4-FFF2-40B4-BE49-F238E27FC236}">
                <a16:creationId xmlns:a16="http://schemas.microsoft.com/office/drawing/2014/main" id="{64607E9C-BB76-4E5C-84DE-590A98B4A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5554950"/>
            <a:ext cx="2071702" cy="1303050"/>
          </a:xfrm>
          <a:prstGeom prst="rect">
            <a:avLst/>
          </a:prstGeom>
          <a:noFill/>
        </p:spPr>
      </p:pic>
      <p:grpSp>
        <p:nvGrpSpPr>
          <p:cNvPr id="4" name="object 10"/>
          <p:cNvGrpSpPr/>
          <p:nvPr/>
        </p:nvGrpSpPr>
        <p:grpSpPr>
          <a:xfrm>
            <a:off x="357158" y="1571612"/>
            <a:ext cx="3999865" cy="2550160"/>
            <a:chOff x="4897945" y="1348739"/>
            <a:chExt cx="3999865" cy="2550160"/>
          </a:xfrm>
        </p:grpSpPr>
        <p:sp>
          <p:nvSpPr>
            <p:cNvPr id="5" name="object 11"/>
            <p:cNvSpPr/>
            <p:nvPr/>
          </p:nvSpPr>
          <p:spPr>
            <a:xfrm>
              <a:off x="5335524" y="2071115"/>
              <a:ext cx="1637030" cy="1385570"/>
            </a:xfrm>
            <a:custGeom>
              <a:avLst/>
              <a:gdLst/>
              <a:ahLst/>
              <a:cxnLst/>
              <a:rect l="l" t="t" r="r" b="b"/>
              <a:pathLst>
                <a:path w="1637029" h="1385570">
                  <a:moveTo>
                    <a:pt x="1403730" y="1130935"/>
                  </a:moveTo>
                  <a:lnTo>
                    <a:pt x="1354581" y="1189355"/>
                  </a:lnTo>
                  <a:lnTo>
                    <a:pt x="1587880" y="1385570"/>
                  </a:lnTo>
                  <a:lnTo>
                    <a:pt x="1636902" y="1327150"/>
                  </a:lnTo>
                  <a:lnTo>
                    <a:pt x="1403730" y="1130935"/>
                  </a:lnTo>
                  <a:close/>
                </a:path>
                <a:path w="1637029" h="1385570">
                  <a:moveTo>
                    <a:pt x="1170431" y="934720"/>
                  </a:moveTo>
                  <a:lnTo>
                    <a:pt x="1121410" y="993139"/>
                  </a:lnTo>
                  <a:lnTo>
                    <a:pt x="1179702" y="1042162"/>
                  </a:lnTo>
                  <a:lnTo>
                    <a:pt x="1228725" y="983869"/>
                  </a:lnTo>
                  <a:lnTo>
                    <a:pt x="1170431" y="934720"/>
                  </a:lnTo>
                  <a:close/>
                </a:path>
                <a:path w="1637029" h="1385570">
                  <a:moveTo>
                    <a:pt x="762253" y="591438"/>
                  </a:moveTo>
                  <a:lnTo>
                    <a:pt x="713231" y="649732"/>
                  </a:lnTo>
                  <a:lnTo>
                    <a:pt x="946403" y="845947"/>
                  </a:lnTo>
                  <a:lnTo>
                    <a:pt x="995426" y="787654"/>
                  </a:lnTo>
                  <a:lnTo>
                    <a:pt x="762253" y="591438"/>
                  </a:lnTo>
                  <a:close/>
                </a:path>
                <a:path w="1637029" h="1385570">
                  <a:moveTo>
                    <a:pt x="528954" y="395224"/>
                  </a:moveTo>
                  <a:lnTo>
                    <a:pt x="479933" y="453517"/>
                  </a:lnTo>
                  <a:lnTo>
                    <a:pt x="538226" y="502538"/>
                  </a:lnTo>
                  <a:lnTo>
                    <a:pt x="587248" y="444246"/>
                  </a:lnTo>
                  <a:lnTo>
                    <a:pt x="528954" y="395224"/>
                  </a:lnTo>
                  <a:close/>
                </a:path>
                <a:path w="1637029" h="1385570">
                  <a:moveTo>
                    <a:pt x="199464" y="117994"/>
                  </a:moveTo>
                  <a:lnTo>
                    <a:pt x="150417" y="176267"/>
                  </a:lnTo>
                  <a:lnTo>
                    <a:pt x="305053" y="306324"/>
                  </a:lnTo>
                  <a:lnTo>
                    <a:pt x="354075" y="248031"/>
                  </a:lnTo>
                  <a:lnTo>
                    <a:pt x="199464" y="117994"/>
                  </a:lnTo>
                  <a:close/>
                </a:path>
                <a:path w="1637029" h="1385570">
                  <a:moveTo>
                    <a:pt x="0" y="0"/>
                  </a:moveTo>
                  <a:lnTo>
                    <a:pt x="101346" y="234569"/>
                  </a:lnTo>
                  <a:lnTo>
                    <a:pt x="150417" y="176267"/>
                  </a:lnTo>
                  <a:lnTo>
                    <a:pt x="121285" y="151764"/>
                  </a:lnTo>
                  <a:lnTo>
                    <a:pt x="170306" y="93472"/>
                  </a:lnTo>
                  <a:lnTo>
                    <a:pt x="220105" y="93472"/>
                  </a:lnTo>
                  <a:lnTo>
                    <a:pt x="248538" y="59689"/>
                  </a:lnTo>
                  <a:lnTo>
                    <a:pt x="0" y="0"/>
                  </a:lnTo>
                  <a:close/>
                </a:path>
                <a:path w="1637029" h="1385570">
                  <a:moveTo>
                    <a:pt x="170306" y="93472"/>
                  </a:moveTo>
                  <a:lnTo>
                    <a:pt x="121285" y="151764"/>
                  </a:lnTo>
                  <a:lnTo>
                    <a:pt x="150417" y="176267"/>
                  </a:lnTo>
                  <a:lnTo>
                    <a:pt x="199464" y="117994"/>
                  </a:lnTo>
                  <a:lnTo>
                    <a:pt x="170306" y="93472"/>
                  </a:lnTo>
                  <a:close/>
                </a:path>
                <a:path w="1637029" h="1385570">
                  <a:moveTo>
                    <a:pt x="220105" y="93472"/>
                  </a:moveTo>
                  <a:lnTo>
                    <a:pt x="170306" y="93472"/>
                  </a:lnTo>
                  <a:lnTo>
                    <a:pt x="199464" y="117994"/>
                  </a:lnTo>
                  <a:lnTo>
                    <a:pt x="220105" y="93472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2"/>
            <p:cNvSpPr/>
            <p:nvPr/>
          </p:nvSpPr>
          <p:spPr>
            <a:xfrm>
              <a:off x="5506212" y="1943099"/>
              <a:ext cx="1469390" cy="1511300"/>
            </a:xfrm>
            <a:custGeom>
              <a:avLst/>
              <a:gdLst/>
              <a:ahLst/>
              <a:cxnLst/>
              <a:rect l="l" t="t" r="r" b="b"/>
              <a:pathLst>
                <a:path w="1469390" h="1511300">
                  <a:moveTo>
                    <a:pt x="186571" y="137446"/>
                  </a:moveTo>
                  <a:lnTo>
                    <a:pt x="131920" y="190490"/>
                  </a:lnTo>
                  <a:lnTo>
                    <a:pt x="1414398" y="1510919"/>
                  </a:lnTo>
                  <a:lnTo>
                    <a:pt x="1469009" y="1457833"/>
                  </a:lnTo>
                  <a:lnTo>
                    <a:pt x="186571" y="137446"/>
                  </a:lnTo>
                  <a:close/>
                </a:path>
                <a:path w="1469390" h="1511300">
                  <a:moveTo>
                    <a:pt x="0" y="0"/>
                  </a:moveTo>
                  <a:lnTo>
                    <a:pt x="77215" y="243586"/>
                  </a:lnTo>
                  <a:lnTo>
                    <a:pt x="131920" y="190490"/>
                  </a:lnTo>
                  <a:lnTo>
                    <a:pt x="105410" y="163195"/>
                  </a:lnTo>
                  <a:lnTo>
                    <a:pt x="160020" y="110109"/>
                  </a:lnTo>
                  <a:lnTo>
                    <a:pt x="214737" y="110109"/>
                  </a:lnTo>
                  <a:lnTo>
                    <a:pt x="241300" y="84327"/>
                  </a:lnTo>
                  <a:lnTo>
                    <a:pt x="0" y="0"/>
                  </a:lnTo>
                  <a:close/>
                </a:path>
                <a:path w="1469390" h="1511300">
                  <a:moveTo>
                    <a:pt x="160020" y="110109"/>
                  </a:moveTo>
                  <a:lnTo>
                    <a:pt x="105410" y="163195"/>
                  </a:lnTo>
                  <a:lnTo>
                    <a:pt x="131920" y="190490"/>
                  </a:lnTo>
                  <a:lnTo>
                    <a:pt x="186571" y="137446"/>
                  </a:lnTo>
                  <a:lnTo>
                    <a:pt x="160020" y="110109"/>
                  </a:lnTo>
                  <a:close/>
                </a:path>
                <a:path w="1469390" h="1511300">
                  <a:moveTo>
                    <a:pt x="214737" y="110109"/>
                  </a:moveTo>
                  <a:lnTo>
                    <a:pt x="160020" y="110109"/>
                  </a:lnTo>
                  <a:lnTo>
                    <a:pt x="186571" y="137446"/>
                  </a:lnTo>
                  <a:lnTo>
                    <a:pt x="214737" y="110109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3"/>
            <p:cNvSpPr/>
            <p:nvPr/>
          </p:nvSpPr>
          <p:spPr>
            <a:xfrm>
              <a:off x="5207508" y="2238755"/>
              <a:ext cx="1761489" cy="1177925"/>
            </a:xfrm>
            <a:custGeom>
              <a:avLst/>
              <a:gdLst/>
              <a:ahLst/>
              <a:cxnLst/>
              <a:rect l="l" t="t" r="r" b="b"/>
              <a:pathLst>
                <a:path w="1761490" h="1177925">
                  <a:moveTo>
                    <a:pt x="1697736" y="1072261"/>
                  </a:moveTo>
                  <a:lnTo>
                    <a:pt x="1655825" y="1136015"/>
                  </a:lnTo>
                  <a:lnTo>
                    <a:pt x="1719452" y="1177925"/>
                  </a:lnTo>
                  <a:lnTo>
                    <a:pt x="1761363" y="1114171"/>
                  </a:lnTo>
                  <a:lnTo>
                    <a:pt x="1697736" y="1072261"/>
                  </a:lnTo>
                  <a:close/>
                </a:path>
                <a:path w="1761490" h="1177925">
                  <a:moveTo>
                    <a:pt x="1570482" y="988568"/>
                  </a:moveTo>
                  <a:lnTo>
                    <a:pt x="1528571" y="1052195"/>
                  </a:lnTo>
                  <a:lnTo>
                    <a:pt x="1592198" y="1094105"/>
                  </a:lnTo>
                  <a:lnTo>
                    <a:pt x="1634109" y="1030351"/>
                  </a:lnTo>
                  <a:lnTo>
                    <a:pt x="1570482" y="988568"/>
                  </a:lnTo>
                  <a:close/>
                </a:path>
                <a:path w="1761490" h="1177925">
                  <a:moveTo>
                    <a:pt x="1443100" y="904748"/>
                  </a:moveTo>
                  <a:lnTo>
                    <a:pt x="1401190" y="968375"/>
                  </a:lnTo>
                  <a:lnTo>
                    <a:pt x="1464944" y="1010285"/>
                  </a:lnTo>
                  <a:lnTo>
                    <a:pt x="1506855" y="946658"/>
                  </a:lnTo>
                  <a:lnTo>
                    <a:pt x="1443100" y="904748"/>
                  </a:lnTo>
                  <a:close/>
                </a:path>
                <a:path w="1761490" h="1177925">
                  <a:moveTo>
                    <a:pt x="1315846" y="820928"/>
                  </a:moveTo>
                  <a:lnTo>
                    <a:pt x="1273937" y="884555"/>
                  </a:lnTo>
                  <a:lnTo>
                    <a:pt x="1337564" y="926465"/>
                  </a:lnTo>
                  <a:lnTo>
                    <a:pt x="1379473" y="862838"/>
                  </a:lnTo>
                  <a:lnTo>
                    <a:pt x="1315846" y="820928"/>
                  </a:lnTo>
                  <a:close/>
                </a:path>
                <a:path w="1761490" h="1177925">
                  <a:moveTo>
                    <a:pt x="1188592" y="737108"/>
                  </a:moveTo>
                  <a:lnTo>
                    <a:pt x="1146682" y="800735"/>
                  </a:lnTo>
                  <a:lnTo>
                    <a:pt x="1210309" y="842645"/>
                  </a:lnTo>
                  <a:lnTo>
                    <a:pt x="1252219" y="779018"/>
                  </a:lnTo>
                  <a:lnTo>
                    <a:pt x="1188592" y="737108"/>
                  </a:lnTo>
                  <a:close/>
                </a:path>
                <a:path w="1761490" h="1177925">
                  <a:moveTo>
                    <a:pt x="1061339" y="653288"/>
                  </a:moveTo>
                  <a:lnTo>
                    <a:pt x="1019428" y="716915"/>
                  </a:lnTo>
                  <a:lnTo>
                    <a:pt x="1083055" y="758825"/>
                  </a:lnTo>
                  <a:lnTo>
                    <a:pt x="1124965" y="695198"/>
                  </a:lnTo>
                  <a:lnTo>
                    <a:pt x="1061339" y="653288"/>
                  </a:lnTo>
                  <a:close/>
                </a:path>
                <a:path w="1761490" h="1177925">
                  <a:moveTo>
                    <a:pt x="934084" y="569468"/>
                  </a:moveTo>
                  <a:lnTo>
                    <a:pt x="892175" y="633095"/>
                  </a:lnTo>
                  <a:lnTo>
                    <a:pt x="955801" y="675005"/>
                  </a:lnTo>
                  <a:lnTo>
                    <a:pt x="997712" y="611378"/>
                  </a:lnTo>
                  <a:lnTo>
                    <a:pt x="934084" y="569468"/>
                  </a:lnTo>
                  <a:close/>
                </a:path>
                <a:path w="1761490" h="1177925">
                  <a:moveTo>
                    <a:pt x="806703" y="485648"/>
                  </a:moveTo>
                  <a:lnTo>
                    <a:pt x="764793" y="549275"/>
                  </a:lnTo>
                  <a:lnTo>
                    <a:pt x="828420" y="591185"/>
                  </a:lnTo>
                  <a:lnTo>
                    <a:pt x="870330" y="527558"/>
                  </a:lnTo>
                  <a:lnTo>
                    <a:pt x="806703" y="485648"/>
                  </a:lnTo>
                  <a:close/>
                </a:path>
                <a:path w="1761490" h="1177925">
                  <a:moveTo>
                    <a:pt x="679450" y="401828"/>
                  </a:moveTo>
                  <a:lnTo>
                    <a:pt x="637539" y="465455"/>
                  </a:lnTo>
                  <a:lnTo>
                    <a:pt x="701166" y="507365"/>
                  </a:lnTo>
                  <a:lnTo>
                    <a:pt x="743076" y="443738"/>
                  </a:lnTo>
                  <a:lnTo>
                    <a:pt x="679450" y="401828"/>
                  </a:lnTo>
                  <a:close/>
                </a:path>
                <a:path w="1761490" h="1177925">
                  <a:moveTo>
                    <a:pt x="552195" y="318008"/>
                  </a:moveTo>
                  <a:lnTo>
                    <a:pt x="510286" y="381635"/>
                  </a:lnTo>
                  <a:lnTo>
                    <a:pt x="573913" y="423545"/>
                  </a:lnTo>
                  <a:lnTo>
                    <a:pt x="615822" y="359918"/>
                  </a:lnTo>
                  <a:lnTo>
                    <a:pt x="552195" y="318008"/>
                  </a:lnTo>
                  <a:close/>
                </a:path>
                <a:path w="1761490" h="1177925">
                  <a:moveTo>
                    <a:pt x="424941" y="234188"/>
                  </a:moveTo>
                  <a:lnTo>
                    <a:pt x="383031" y="297815"/>
                  </a:lnTo>
                  <a:lnTo>
                    <a:pt x="446658" y="339725"/>
                  </a:lnTo>
                  <a:lnTo>
                    <a:pt x="488568" y="276098"/>
                  </a:lnTo>
                  <a:lnTo>
                    <a:pt x="424941" y="234188"/>
                  </a:lnTo>
                  <a:close/>
                </a:path>
                <a:path w="1761490" h="1177925">
                  <a:moveTo>
                    <a:pt x="297561" y="150368"/>
                  </a:moveTo>
                  <a:lnTo>
                    <a:pt x="255650" y="213995"/>
                  </a:lnTo>
                  <a:lnTo>
                    <a:pt x="319404" y="255905"/>
                  </a:lnTo>
                  <a:lnTo>
                    <a:pt x="361314" y="192278"/>
                  </a:lnTo>
                  <a:lnTo>
                    <a:pt x="297561" y="150368"/>
                  </a:lnTo>
                  <a:close/>
                </a:path>
                <a:path w="1761490" h="1177925">
                  <a:moveTo>
                    <a:pt x="0" y="0"/>
                  </a:moveTo>
                  <a:lnTo>
                    <a:pt x="128015" y="221234"/>
                  </a:lnTo>
                  <a:lnTo>
                    <a:pt x="169935" y="157550"/>
                  </a:lnTo>
                  <a:lnTo>
                    <a:pt x="138175" y="136652"/>
                  </a:lnTo>
                  <a:lnTo>
                    <a:pt x="180086" y="72898"/>
                  </a:lnTo>
                  <a:lnTo>
                    <a:pt x="225657" y="72898"/>
                  </a:lnTo>
                  <a:lnTo>
                    <a:pt x="253745" y="30226"/>
                  </a:lnTo>
                  <a:lnTo>
                    <a:pt x="0" y="0"/>
                  </a:lnTo>
                  <a:close/>
                </a:path>
                <a:path w="1761490" h="1177925">
                  <a:moveTo>
                    <a:pt x="211849" y="93874"/>
                  </a:moveTo>
                  <a:lnTo>
                    <a:pt x="169935" y="157550"/>
                  </a:lnTo>
                  <a:lnTo>
                    <a:pt x="192024" y="172085"/>
                  </a:lnTo>
                  <a:lnTo>
                    <a:pt x="233933" y="108458"/>
                  </a:lnTo>
                  <a:lnTo>
                    <a:pt x="211849" y="93874"/>
                  </a:lnTo>
                  <a:close/>
                </a:path>
                <a:path w="1761490" h="1177925">
                  <a:moveTo>
                    <a:pt x="180086" y="72898"/>
                  </a:moveTo>
                  <a:lnTo>
                    <a:pt x="138175" y="136652"/>
                  </a:lnTo>
                  <a:lnTo>
                    <a:pt x="169935" y="157550"/>
                  </a:lnTo>
                  <a:lnTo>
                    <a:pt x="211849" y="93874"/>
                  </a:lnTo>
                  <a:lnTo>
                    <a:pt x="180086" y="72898"/>
                  </a:lnTo>
                  <a:close/>
                </a:path>
                <a:path w="1761490" h="1177925">
                  <a:moveTo>
                    <a:pt x="225657" y="72898"/>
                  </a:moveTo>
                  <a:lnTo>
                    <a:pt x="180086" y="72898"/>
                  </a:lnTo>
                  <a:lnTo>
                    <a:pt x="211849" y="93874"/>
                  </a:lnTo>
                  <a:lnTo>
                    <a:pt x="225657" y="7289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4"/>
            <p:cNvSpPr/>
            <p:nvPr/>
          </p:nvSpPr>
          <p:spPr>
            <a:xfrm>
              <a:off x="6201537" y="1434083"/>
              <a:ext cx="782320" cy="1879600"/>
            </a:xfrm>
            <a:custGeom>
              <a:avLst/>
              <a:gdLst/>
              <a:ahLst/>
              <a:cxnLst/>
              <a:rect l="l" t="t" r="r" b="b"/>
              <a:pathLst>
                <a:path w="782320" h="1879600">
                  <a:moveTo>
                    <a:pt x="671830" y="1567433"/>
                  </a:moveTo>
                  <a:lnTo>
                    <a:pt x="600837" y="1594865"/>
                  </a:lnTo>
                  <a:lnTo>
                    <a:pt x="710818" y="1879091"/>
                  </a:lnTo>
                  <a:lnTo>
                    <a:pt x="781938" y="1851660"/>
                  </a:lnTo>
                  <a:lnTo>
                    <a:pt x="671830" y="1567433"/>
                  </a:lnTo>
                  <a:close/>
                </a:path>
                <a:path w="782320" h="1879600">
                  <a:moveTo>
                    <a:pt x="561720" y="1283207"/>
                  </a:moveTo>
                  <a:lnTo>
                    <a:pt x="490728" y="1310639"/>
                  </a:lnTo>
                  <a:lnTo>
                    <a:pt x="518287" y="1381760"/>
                  </a:lnTo>
                  <a:lnTo>
                    <a:pt x="589280" y="1354201"/>
                  </a:lnTo>
                  <a:lnTo>
                    <a:pt x="561720" y="1283207"/>
                  </a:lnTo>
                  <a:close/>
                </a:path>
                <a:path w="782320" h="1879600">
                  <a:moveTo>
                    <a:pt x="369188" y="785749"/>
                  </a:moveTo>
                  <a:lnTo>
                    <a:pt x="298068" y="813307"/>
                  </a:lnTo>
                  <a:lnTo>
                    <a:pt x="408178" y="1097533"/>
                  </a:lnTo>
                  <a:lnTo>
                    <a:pt x="479170" y="1069975"/>
                  </a:lnTo>
                  <a:lnTo>
                    <a:pt x="369188" y="785749"/>
                  </a:lnTo>
                  <a:close/>
                </a:path>
                <a:path w="782320" h="1879600">
                  <a:moveTo>
                    <a:pt x="259079" y="501523"/>
                  </a:moveTo>
                  <a:lnTo>
                    <a:pt x="187960" y="529081"/>
                  </a:lnTo>
                  <a:lnTo>
                    <a:pt x="215518" y="600075"/>
                  </a:lnTo>
                  <a:lnTo>
                    <a:pt x="286638" y="572515"/>
                  </a:lnTo>
                  <a:lnTo>
                    <a:pt x="259079" y="501523"/>
                  </a:lnTo>
                  <a:close/>
                </a:path>
                <a:path w="782320" h="1879600">
                  <a:moveTo>
                    <a:pt x="142088" y="199467"/>
                  </a:moveTo>
                  <a:lnTo>
                    <a:pt x="71044" y="226987"/>
                  </a:lnTo>
                  <a:lnTo>
                    <a:pt x="105410" y="315849"/>
                  </a:lnTo>
                  <a:lnTo>
                    <a:pt x="176529" y="288289"/>
                  </a:lnTo>
                  <a:lnTo>
                    <a:pt x="142088" y="199467"/>
                  </a:lnTo>
                  <a:close/>
                </a:path>
                <a:path w="782320" h="1879600">
                  <a:moveTo>
                    <a:pt x="24002" y="0"/>
                  </a:moveTo>
                  <a:lnTo>
                    <a:pt x="0" y="254507"/>
                  </a:lnTo>
                  <a:lnTo>
                    <a:pt x="71044" y="226987"/>
                  </a:lnTo>
                  <a:lnTo>
                    <a:pt x="57276" y="191388"/>
                  </a:lnTo>
                  <a:lnTo>
                    <a:pt x="128270" y="163829"/>
                  </a:lnTo>
                  <a:lnTo>
                    <a:pt x="204167" y="163829"/>
                  </a:lnTo>
                  <a:lnTo>
                    <a:pt x="24002" y="0"/>
                  </a:lnTo>
                  <a:close/>
                </a:path>
                <a:path w="782320" h="1879600">
                  <a:moveTo>
                    <a:pt x="128270" y="163829"/>
                  </a:moveTo>
                  <a:lnTo>
                    <a:pt x="57276" y="191388"/>
                  </a:lnTo>
                  <a:lnTo>
                    <a:pt x="71044" y="226987"/>
                  </a:lnTo>
                  <a:lnTo>
                    <a:pt x="142088" y="199467"/>
                  </a:lnTo>
                  <a:lnTo>
                    <a:pt x="128270" y="163829"/>
                  </a:lnTo>
                  <a:close/>
                </a:path>
                <a:path w="782320" h="1879600">
                  <a:moveTo>
                    <a:pt x="204167" y="163829"/>
                  </a:moveTo>
                  <a:lnTo>
                    <a:pt x="128270" y="163829"/>
                  </a:lnTo>
                  <a:lnTo>
                    <a:pt x="142088" y="199467"/>
                  </a:lnTo>
                  <a:lnTo>
                    <a:pt x="213105" y="171957"/>
                  </a:lnTo>
                  <a:lnTo>
                    <a:pt x="204167" y="163829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5"/>
            <p:cNvSpPr/>
            <p:nvPr/>
          </p:nvSpPr>
          <p:spPr>
            <a:xfrm>
              <a:off x="6349873" y="1348739"/>
              <a:ext cx="635000" cy="1918970"/>
            </a:xfrm>
            <a:custGeom>
              <a:avLst/>
              <a:gdLst/>
              <a:ahLst/>
              <a:cxnLst/>
              <a:rect l="l" t="t" r="r" b="b"/>
              <a:pathLst>
                <a:path w="635000" h="1918970">
                  <a:moveTo>
                    <a:pt x="146453" y="209005"/>
                  </a:moveTo>
                  <a:lnTo>
                    <a:pt x="73203" y="230175"/>
                  </a:lnTo>
                  <a:lnTo>
                    <a:pt x="561467" y="1918589"/>
                  </a:lnTo>
                  <a:lnTo>
                    <a:pt x="634619" y="1897507"/>
                  </a:lnTo>
                  <a:lnTo>
                    <a:pt x="146453" y="209005"/>
                  </a:lnTo>
                  <a:close/>
                </a:path>
                <a:path w="635000" h="1918970">
                  <a:moveTo>
                    <a:pt x="46354" y="0"/>
                  </a:moveTo>
                  <a:lnTo>
                    <a:pt x="0" y="251333"/>
                  </a:lnTo>
                  <a:lnTo>
                    <a:pt x="73203" y="230175"/>
                  </a:lnTo>
                  <a:lnTo>
                    <a:pt x="62611" y="193548"/>
                  </a:lnTo>
                  <a:lnTo>
                    <a:pt x="135889" y="172465"/>
                  </a:lnTo>
                  <a:lnTo>
                    <a:pt x="205527" y="172465"/>
                  </a:lnTo>
                  <a:lnTo>
                    <a:pt x="46354" y="0"/>
                  </a:lnTo>
                  <a:close/>
                </a:path>
                <a:path w="635000" h="1918970">
                  <a:moveTo>
                    <a:pt x="135889" y="172465"/>
                  </a:moveTo>
                  <a:lnTo>
                    <a:pt x="62611" y="193548"/>
                  </a:lnTo>
                  <a:lnTo>
                    <a:pt x="73203" y="230175"/>
                  </a:lnTo>
                  <a:lnTo>
                    <a:pt x="146453" y="209005"/>
                  </a:lnTo>
                  <a:lnTo>
                    <a:pt x="135889" y="172465"/>
                  </a:lnTo>
                  <a:close/>
                </a:path>
                <a:path w="635000" h="1918970">
                  <a:moveTo>
                    <a:pt x="205527" y="172465"/>
                  </a:moveTo>
                  <a:lnTo>
                    <a:pt x="135889" y="172465"/>
                  </a:lnTo>
                  <a:lnTo>
                    <a:pt x="146453" y="209005"/>
                  </a:lnTo>
                  <a:lnTo>
                    <a:pt x="219709" y="187833"/>
                  </a:lnTo>
                  <a:lnTo>
                    <a:pt x="205527" y="172465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6"/>
            <p:cNvSpPr/>
            <p:nvPr/>
          </p:nvSpPr>
          <p:spPr>
            <a:xfrm>
              <a:off x="6057900" y="1562099"/>
              <a:ext cx="969644" cy="1798320"/>
            </a:xfrm>
            <a:custGeom>
              <a:avLst/>
              <a:gdLst/>
              <a:ahLst/>
              <a:cxnLst/>
              <a:rect l="l" t="t" r="r" b="b"/>
              <a:pathLst>
                <a:path w="969645" h="1798320">
                  <a:moveTo>
                    <a:pt x="933957" y="1694814"/>
                  </a:moveTo>
                  <a:lnTo>
                    <a:pt x="866521" y="1730248"/>
                  </a:lnTo>
                  <a:lnTo>
                    <a:pt x="901953" y="1797812"/>
                  </a:lnTo>
                  <a:lnTo>
                    <a:pt x="969518" y="1762252"/>
                  </a:lnTo>
                  <a:lnTo>
                    <a:pt x="933957" y="1694814"/>
                  </a:lnTo>
                  <a:close/>
                </a:path>
                <a:path w="969645" h="1798320">
                  <a:moveTo>
                    <a:pt x="863092" y="1559940"/>
                  </a:moveTo>
                  <a:lnTo>
                    <a:pt x="795654" y="1595374"/>
                  </a:lnTo>
                  <a:lnTo>
                    <a:pt x="831088" y="1662811"/>
                  </a:lnTo>
                  <a:lnTo>
                    <a:pt x="898525" y="1627377"/>
                  </a:lnTo>
                  <a:lnTo>
                    <a:pt x="863092" y="1559940"/>
                  </a:lnTo>
                  <a:close/>
                </a:path>
                <a:path w="969645" h="1798320">
                  <a:moveTo>
                    <a:pt x="792226" y="1425066"/>
                  </a:moveTo>
                  <a:lnTo>
                    <a:pt x="724789" y="1460500"/>
                  </a:lnTo>
                  <a:lnTo>
                    <a:pt x="760222" y="1527937"/>
                  </a:lnTo>
                  <a:lnTo>
                    <a:pt x="827658" y="1492503"/>
                  </a:lnTo>
                  <a:lnTo>
                    <a:pt x="792226" y="1425066"/>
                  </a:lnTo>
                  <a:close/>
                </a:path>
                <a:path w="969645" h="1798320">
                  <a:moveTo>
                    <a:pt x="721232" y="1290192"/>
                  </a:moveTo>
                  <a:lnTo>
                    <a:pt x="653796" y="1325626"/>
                  </a:lnTo>
                  <a:lnTo>
                    <a:pt x="689228" y="1393063"/>
                  </a:lnTo>
                  <a:lnTo>
                    <a:pt x="756666" y="1357629"/>
                  </a:lnTo>
                  <a:lnTo>
                    <a:pt x="721232" y="1290192"/>
                  </a:lnTo>
                  <a:close/>
                </a:path>
                <a:path w="969645" h="1798320">
                  <a:moveTo>
                    <a:pt x="650367" y="1155319"/>
                  </a:moveTo>
                  <a:lnTo>
                    <a:pt x="582929" y="1190752"/>
                  </a:lnTo>
                  <a:lnTo>
                    <a:pt x="618363" y="1258189"/>
                  </a:lnTo>
                  <a:lnTo>
                    <a:pt x="685800" y="1222755"/>
                  </a:lnTo>
                  <a:lnTo>
                    <a:pt x="650367" y="1155319"/>
                  </a:lnTo>
                  <a:close/>
                </a:path>
                <a:path w="969645" h="1798320">
                  <a:moveTo>
                    <a:pt x="579501" y="1020317"/>
                  </a:moveTo>
                  <a:lnTo>
                    <a:pt x="511936" y="1055877"/>
                  </a:lnTo>
                  <a:lnTo>
                    <a:pt x="547497" y="1123314"/>
                  </a:lnTo>
                  <a:lnTo>
                    <a:pt x="614933" y="1087882"/>
                  </a:lnTo>
                  <a:lnTo>
                    <a:pt x="579501" y="1020317"/>
                  </a:lnTo>
                  <a:close/>
                </a:path>
                <a:path w="969645" h="1798320">
                  <a:moveTo>
                    <a:pt x="508507" y="885444"/>
                  </a:moveTo>
                  <a:lnTo>
                    <a:pt x="441071" y="920876"/>
                  </a:lnTo>
                  <a:lnTo>
                    <a:pt x="476503" y="988440"/>
                  </a:lnTo>
                  <a:lnTo>
                    <a:pt x="543941" y="952880"/>
                  </a:lnTo>
                  <a:lnTo>
                    <a:pt x="508507" y="885444"/>
                  </a:lnTo>
                  <a:close/>
                </a:path>
                <a:path w="969645" h="1798320">
                  <a:moveTo>
                    <a:pt x="437641" y="750570"/>
                  </a:moveTo>
                  <a:lnTo>
                    <a:pt x="370204" y="786002"/>
                  </a:lnTo>
                  <a:lnTo>
                    <a:pt x="405638" y="853439"/>
                  </a:lnTo>
                  <a:lnTo>
                    <a:pt x="473075" y="818007"/>
                  </a:lnTo>
                  <a:lnTo>
                    <a:pt x="437641" y="750570"/>
                  </a:lnTo>
                  <a:close/>
                </a:path>
                <a:path w="969645" h="1798320">
                  <a:moveTo>
                    <a:pt x="366649" y="615696"/>
                  </a:moveTo>
                  <a:lnTo>
                    <a:pt x="299212" y="651128"/>
                  </a:lnTo>
                  <a:lnTo>
                    <a:pt x="334645" y="718565"/>
                  </a:lnTo>
                  <a:lnTo>
                    <a:pt x="402209" y="683133"/>
                  </a:lnTo>
                  <a:lnTo>
                    <a:pt x="366649" y="615696"/>
                  </a:lnTo>
                  <a:close/>
                </a:path>
                <a:path w="969645" h="1798320">
                  <a:moveTo>
                    <a:pt x="295783" y="480822"/>
                  </a:moveTo>
                  <a:lnTo>
                    <a:pt x="228346" y="516254"/>
                  </a:lnTo>
                  <a:lnTo>
                    <a:pt x="263778" y="583691"/>
                  </a:lnTo>
                  <a:lnTo>
                    <a:pt x="331215" y="548259"/>
                  </a:lnTo>
                  <a:lnTo>
                    <a:pt x="295783" y="480822"/>
                  </a:lnTo>
                  <a:close/>
                </a:path>
                <a:path w="969645" h="1798320">
                  <a:moveTo>
                    <a:pt x="224916" y="345948"/>
                  </a:moveTo>
                  <a:lnTo>
                    <a:pt x="157479" y="381380"/>
                  </a:lnTo>
                  <a:lnTo>
                    <a:pt x="192912" y="448817"/>
                  </a:lnTo>
                  <a:lnTo>
                    <a:pt x="260350" y="413385"/>
                  </a:lnTo>
                  <a:lnTo>
                    <a:pt x="224916" y="345948"/>
                  </a:lnTo>
                  <a:close/>
                </a:path>
                <a:path w="969645" h="1798320">
                  <a:moveTo>
                    <a:pt x="153924" y="210947"/>
                  </a:moveTo>
                  <a:lnTo>
                    <a:pt x="86487" y="246507"/>
                  </a:lnTo>
                  <a:lnTo>
                    <a:pt x="121920" y="313944"/>
                  </a:lnTo>
                  <a:lnTo>
                    <a:pt x="189357" y="278384"/>
                  </a:lnTo>
                  <a:lnTo>
                    <a:pt x="153924" y="210947"/>
                  </a:lnTo>
                  <a:close/>
                </a:path>
                <a:path w="969645" h="1798320">
                  <a:moveTo>
                    <a:pt x="0" y="0"/>
                  </a:moveTo>
                  <a:lnTo>
                    <a:pt x="5207" y="255524"/>
                  </a:lnTo>
                  <a:lnTo>
                    <a:pt x="207517" y="1490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7"/>
            <p:cNvSpPr/>
            <p:nvPr/>
          </p:nvSpPr>
          <p:spPr>
            <a:xfrm>
              <a:off x="6905244" y="1519427"/>
              <a:ext cx="1700783" cy="178003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8"/>
            <p:cNvSpPr/>
            <p:nvPr/>
          </p:nvSpPr>
          <p:spPr>
            <a:xfrm>
              <a:off x="6905244" y="1519427"/>
              <a:ext cx="1701164" cy="1780539"/>
            </a:xfrm>
            <a:custGeom>
              <a:avLst/>
              <a:gdLst/>
              <a:ahLst/>
              <a:cxnLst/>
              <a:rect l="l" t="t" r="r" b="b"/>
              <a:pathLst>
                <a:path w="1701165" h="1780539">
                  <a:moveTo>
                    <a:pt x="0" y="1780032"/>
                  </a:moveTo>
                  <a:lnTo>
                    <a:pt x="1700783" y="1780032"/>
                  </a:lnTo>
                  <a:lnTo>
                    <a:pt x="1700783" y="0"/>
                  </a:lnTo>
                  <a:lnTo>
                    <a:pt x="0" y="0"/>
                  </a:lnTo>
                  <a:lnTo>
                    <a:pt x="0" y="178003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9"/>
            <p:cNvSpPr/>
            <p:nvPr/>
          </p:nvSpPr>
          <p:spPr>
            <a:xfrm>
              <a:off x="4902708" y="2948939"/>
              <a:ext cx="3990340" cy="509270"/>
            </a:xfrm>
            <a:custGeom>
              <a:avLst/>
              <a:gdLst/>
              <a:ahLst/>
              <a:cxnLst/>
              <a:rect l="l" t="t" r="r" b="b"/>
              <a:pathLst>
                <a:path w="3990340" h="509270">
                  <a:moveTo>
                    <a:pt x="3363975" y="0"/>
                  </a:moveTo>
                  <a:lnTo>
                    <a:pt x="2659888" y="381762"/>
                  </a:lnTo>
                  <a:lnTo>
                    <a:pt x="2654935" y="10540"/>
                  </a:lnTo>
                  <a:lnTo>
                    <a:pt x="2034032" y="381762"/>
                  </a:lnTo>
                  <a:lnTo>
                    <a:pt x="2034032" y="0"/>
                  </a:lnTo>
                  <a:lnTo>
                    <a:pt x="1408176" y="381762"/>
                  </a:lnTo>
                  <a:lnTo>
                    <a:pt x="1408176" y="0"/>
                  </a:lnTo>
                  <a:lnTo>
                    <a:pt x="704088" y="381762"/>
                  </a:lnTo>
                  <a:lnTo>
                    <a:pt x="704088" y="0"/>
                  </a:lnTo>
                  <a:lnTo>
                    <a:pt x="0" y="381762"/>
                  </a:lnTo>
                  <a:lnTo>
                    <a:pt x="0" y="509015"/>
                  </a:lnTo>
                  <a:lnTo>
                    <a:pt x="3989832" y="509015"/>
                  </a:lnTo>
                  <a:lnTo>
                    <a:pt x="3989832" y="42418"/>
                  </a:lnTo>
                  <a:lnTo>
                    <a:pt x="3363975" y="381762"/>
                  </a:lnTo>
                  <a:lnTo>
                    <a:pt x="3363975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20"/>
            <p:cNvSpPr/>
            <p:nvPr/>
          </p:nvSpPr>
          <p:spPr>
            <a:xfrm>
              <a:off x="4902708" y="2948939"/>
              <a:ext cx="3990340" cy="944880"/>
            </a:xfrm>
            <a:custGeom>
              <a:avLst/>
              <a:gdLst/>
              <a:ahLst/>
              <a:cxnLst/>
              <a:rect l="l" t="t" r="r" b="b"/>
              <a:pathLst>
                <a:path w="3990340" h="944879">
                  <a:moveTo>
                    <a:pt x="0" y="381762"/>
                  </a:moveTo>
                  <a:lnTo>
                    <a:pt x="704088" y="0"/>
                  </a:lnTo>
                  <a:lnTo>
                    <a:pt x="704088" y="381762"/>
                  </a:lnTo>
                  <a:lnTo>
                    <a:pt x="1408176" y="0"/>
                  </a:lnTo>
                  <a:lnTo>
                    <a:pt x="1408176" y="381762"/>
                  </a:lnTo>
                  <a:lnTo>
                    <a:pt x="2034032" y="0"/>
                  </a:lnTo>
                  <a:lnTo>
                    <a:pt x="2034032" y="381762"/>
                  </a:lnTo>
                  <a:lnTo>
                    <a:pt x="2654935" y="10540"/>
                  </a:lnTo>
                  <a:lnTo>
                    <a:pt x="2659888" y="381762"/>
                  </a:lnTo>
                  <a:lnTo>
                    <a:pt x="3363975" y="0"/>
                  </a:lnTo>
                  <a:lnTo>
                    <a:pt x="3363975" y="381762"/>
                  </a:lnTo>
                  <a:lnTo>
                    <a:pt x="3989832" y="42418"/>
                  </a:lnTo>
                  <a:lnTo>
                    <a:pt x="3989832" y="509015"/>
                  </a:lnTo>
                  <a:lnTo>
                    <a:pt x="0" y="509015"/>
                  </a:lnTo>
                  <a:lnTo>
                    <a:pt x="0" y="381762"/>
                  </a:lnTo>
                  <a:close/>
                </a:path>
                <a:path w="3990340" h="944879">
                  <a:moveTo>
                    <a:pt x="2676143" y="12192"/>
                  </a:moveTo>
                  <a:lnTo>
                    <a:pt x="2676143" y="944880"/>
                  </a:lnTo>
                </a:path>
                <a:path w="3990340" h="944879">
                  <a:moveTo>
                    <a:pt x="2039112" y="12192"/>
                  </a:moveTo>
                  <a:lnTo>
                    <a:pt x="2039112" y="94488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1"/>
            <p:cNvSpPr/>
            <p:nvPr/>
          </p:nvSpPr>
          <p:spPr>
            <a:xfrm>
              <a:off x="6941693" y="3666108"/>
              <a:ext cx="637540" cy="129539"/>
            </a:xfrm>
            <a:custGeom>
              <a:avLst/>
              <a:gdLst/>
              <a:ahLst/>
              <a:cxnLst/>
              <a:rect l="l" t="t" r="r" b="b"/>
              <a:pathLst>
                <a:path w="637540" h="129539">
                  <a:moveTo>
                    <a:pt x="559079" y="79511"/>
                  </a:moveTo>
                  <a:lnTo>
                    <a:pt x="520573" y="101727"/>
                  </a:lnTo>
                  <a:lnTo>
                    <a:pt x="514096" y="105537"/>
                  </a:lnTo>
                  <a:lnTo>
                    <a:pt x="511809" y="113919"/>
                  </a:lnTo>
                  <a:lnTo>
                    <a:pt x="515620" y="120523"/>
                  </a:lnTo>
                  <a:lnTo>
                    <a:pt x="519429" y="127000"/>
                  </a:lnTo>
                  <a:lnTo>
                    <a:pt x="527811" y="129286"/>
                  </a:lnTo>
                  <a:lnTo>
                    <a:pt x="534288" y="125476"/>
                  </a:lnTo>
                  <a:lnTo>
                    <a:pt x="613589" y="79756"/>
                  </a:lnTo>
                  <a:lnTo>
                    <a:pt x="609980" y="79756"/>
                  </a:lnTo>
                  <a:lnTo>
                    <a:pt x="559079" y="79511"/>
                  </a:lnTo>
                  <a:close/>
                </a:path>
                <a:path w="637540" h="129539">
                  <a:moveTo>
                    <a:pt x="109474" y="0"/>
                  </a:moveTo>
                  <a:lnTo>
                    <a:pt x="102997" y="3810"/>
                  </a:lnTo>
                  <a:lnTo>
                    <a:pt x="0" y="63119"/>
                  </a:lnTo>
                  <a:lnTo>
                    <a:pt x="102361" y="123444"/>
                  </a:lnTo>
                  <a:lnTo>
                    <a:pt x="108965" y="127254"/>
                  </a:lnTo>
                  <a:lnTo>
                    <a:pt x="117348" y="125095"/>
                  </a:lnTo>
                  <a:lnTo>
                    <a:pt x="124967" y="112141"/>
                  </a:lnTo>
                  <a:lnTo>
                    <a:pt x="122808" y="103632"/>
                  </a:lnTo>
                  <a:lnTo>
                    <a:pt x="77993" y="77205"/>
                  </a:lnTo>
                  <a:lnTo>
                    <a:pt x="27177" y="76962"/>
                  </a:lnTo>
                  <a:lnTo>
                    <a:pt x="27304" y="49530"/>
                  </a:lnTo>
                  <a:lnTo>
                    <a:pt x="78629" y="49530"/>
                  </a:lnTo>
                  <a:lnTo>
                    <a:pt x="116712" y="27559"/>
                  </a:lnTo>
                  <a:lnTo>
                    <a:pt x="123189" y="23749"/>
                  </a:lnTo>
                  <a:lnTo>
                    <a:pt x="125475" y="15367"/>
                  </a:lnTo>
                  <a:lnTo>
                    <a:pt x="117855" y="2159"/>
                  </a:lnTo>
                  <a:lnTo>
                    <a:pt x="109474" y="0"/>
                  </a:lnTo>
                  <a:close/>
                </a:path>
                <a:path w="637540" h="129539">
                  <a:moveTo>
                    <a:pt x="582701" y="65883"/>
                  </a:moveTo>
                  <a:lnTo>
                    <a:pt x="559079" y="79511"/>
                  </a:lnTo>
                  <a:lnTo>
                    <a:pt x="609980" y="79756"/>
                  </a:lnTo>
                  <a:lnTo>
                    <a:pt x="609989" y="77851"/>
                  </a:lnTo>
                  <a:lnTo>
                    <a:pt x="602996" y="77851"/>
                  </a:lnTo>
                  <a:lnTo>
                    <a:pt x="582701" y="65883"/>
                  </a:lnTo>
                  <a:close/>
                </a:path>
                <a:path w="637540" h="129539">
                  <a:moveTo>
                    <a:pt x="528320" y="2032"/>
                  </a:moveTo>
                  <a:lnTo>
                    <a:pt x="519937" y="4191"/>
                  </a:lnTo>
                  <a:lnTo>
                    <a:pt x="512317" y="17145"/>
                  </a:lnTo>
                  <a:lnTo>
                    <a:pt x="514476" y="25654"/>
                  </a:lnTo>
                  <a:lnTo>
                    <a:pt x="559292" y="52080"/>
                  </a:lnTo>
                  <a:lnTo>
                    <a:pt x="610107" y="52324"/>
                  </a:lnTo>
                  <a:lnTo>
                    <a:pt x="609980" y="79756"/>
                  </a:lnTo>
                  <a:lnTo>
                    <a:pt x="613589" y="79756"/>
                  </a:lnTo>
                  <a:lnTo>
                    <a:pt x="637158" y="66167"/>
                  </a:lnTo>
                  <a:lnTo>
                    <a:pt x="534924" y="5842"/>
                  </a:lnTo>
                  <a:lnTo>
                    <a:pt x="528320" y="2032"/>
                  </a:lnTo>
                  <a:close/>
                </a:path>
                <a:path w="637540" h="129539">
                  <a:moveTo>
                    <a:pt x="78206" y="49774"/>
                  </a:moveTo>
                  <a:lnTo>
                    <a:pt x="54584" y="63402"/>
                  </a:lnTo>
                  <a:lnTo>
                    <a:pt x="77993" y="77205"/>
                  </a:lnTo>
                  <a:lnTo>
                    <a:pt x="559079" y="79511"/>
                  </a:lnTo>
                  <a:lnTo>
                    <a:pt x="582701" y="65883"/>
                  </a:lnTo>
                  <a:lnTo>
                    <a:pt x="559292" y="52080"/>
                  </a:lnTo>
                  <a:lnTo>
                    <a:pt x="78206" y="49774"/>
                  </a:lnTo>
                  <a:close/>
                </a:path>
                <a:path w="637540" h="129539">
                  <a:moveTo>
                    <a:pt x="603123" y="54102"/>
                  </a:moveTo>
                  <a:lnTo>
                    <a:pt x="582701" y="65883"/>
                  </a:lnTo>
                  <a:lnTo>
                    <a:pt x="602996" y="77851"/>
                  </a:lnTo>
                  <a:lnTo>
                    <a:pt x="603123" y="54102"/>
                  </a:lnTo>
                  <a:close/>
                </a:path>
                <a:path w="637540" h="129539">
                  <a:moveTo>
                    <a:pt x="610099" y="54102"/>
                  </a:moveTo>
                  <a:lnTo>
                    <a:pt x="603123" y="54102"/>
                  </a:lnTo>
                  <a:lnTo>
                    <a:pt x="602996" y="77851"/>
                  </a:lnTo>
                  <a:lnTo>
                    <a:pt x="609989" y="77851"/>
                  </a:lnTo>
                  <a:lnTo>
                    <a:pt x="610099" y="54102"/>
                  </a:lnTo>
                  <a:close/>
                </a:path>
                <a:path w="637540" h="129539">
                  <a:moveTo>
                    <a:pt x="27304" y="49530"/>
                  </a:moveTo>
                  <a:lnTo>
                    <a:pt x="27177" y="76962"/>
                  </a:lnTo>
                  <a:lnTo>
                    <a:pt x="77993" y="77205"/>
                  </a:lnTo>
                  <a:lnTo>
                    <a:pt x="74565" y="75184"/>
                  </a:lnTo>
                  <a:lnTo>
                    <a:pt x="34162" y="75184"/>
                  </a:lnTo>
                  <a:lnTo>
                    <a:pt x="34289" y="51435"/>
                  </a:lnTo>
                  <a:lnTo>
                    <a:pt x="75327" y="51435"/>
                  </a:lnTo>
                  <a:lnTo>
                    <a:pt x="78206" y="49774"/>
                  </a:lnTo>
                  <a:lnTo>
                    <a:pt x="27304" y="49530"/>
                  </a:lnTo>
                  <a:close/>
                </a:path>
                <a:path w="637540" h="129539">
                  <a:moveTo>
                    <a:pt x="34289" y="51435"/>
                  </a:moveTo>
                  <a:lnTo>
                    <a:pt x="34162" y="75184"/>
                  </a:lnTo>
                  <a:lnTo>
                    <a:pt x="54584" y="63402"/>
                  </a:lnTo>
                  <a:lnTo>
                    <a:pt x="34289" y="51435"/>
                  </a:lnTo>
                  <a:close/>
                </a:path>
                <a:path w="637540" h="129539">
                  <a:moveTo>
                    <a:pt x="54584" y="63402"/>
                  </a:moveTo>
                  <a:lnTo>
                    <a:pt x="34162" y="75184"/>
                  </a:lnTo>
                  <a:lnTo>
                    <a:pt x="74565" y="75184"/>
                  </a:lnTo>
                  <a:lnTo>
                    <a:pt x="54584" y="63402"/>
                  </a:lnTo>
                  <a:close/>
                </a:path>
                <a:path w="637540" h="129539">
                  <a:moveTo>
                    <a:pt x="559292" y="52080"/>
                  </a:moveTo>
                  <a:lnTo>
                    <a:pt x="582701" y="65883"/>
                  </a:lnTo>
                  <a:lnTo>
                    <a:pt x="603123" y="54102"/>
                  </a:lnTo>
                  <a:lnTo>
                    <a:pt x="610099" y="54102"/>
                  </a:lnTo>
                  <a:lnTo>
                    <a:pt x="610107" y="52324"/>
                  </a:lnTo>
                  <a:lnTo>
                    <a:pt x="559292" y="52080"/>
                  </a:lnTo>
                  <a:close/>
                </a:path>
                <a:path w="637540" h="129539">
                  <a:moveTo>
                    <a:pt x="75327" y="51435"/>
                  </a:moveTo>
                  <a:lnTo>
                    <a:pt x="34289" y="51435"/>
                  </a:lnTo>
                  <a:lnTo>
                    <a:pt x="54584" y="63402"/>
                  </a:lnTo>
                  <a:lnTo>
                    <a:pt x="75327" y="51435"/>
                  </a:lnTo>
                  <a:close/>
                </a:path>
                <a:path w="637540" h="129539">
                  <a:moveTo>
                    <a:pt x="78629" y="49530"/>
                  </a:moveTo>
                  <a:lnTo>
                    <a:pt x="27304" y="49530"/>
                  </a:lnTo>
                  <a:lnTo>
                    <a:pt x="78206" y="49774"/>
                  </a:lnTo>
                  <a:lnTo>
                    <a:pt x="78629" y="495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3962E35-BC8B-42D0-8D33-87BA93B79B91}"/>
                  </a:ext>
                </a:extLst>
              </p:cNvPr>
              <p:cNvSpPr txBox="1"/>
              <p:nvPr/>
            </p:nvSpPr>
            <p:spPr>
              <a:xfrm>
                <a:off x="7355105" y="1381550"/>
                <a:ext cx="12442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l-GR" sz="2400" b="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F3962E35-BC8B-42D0-8D33-87BA93B79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5105" y="1381550"/>
                <a:ext cx="1244251" cy="369332"/>
              </a:xfrm>
              <a:prstGeom prst="rect">
                <a:avLst/>
              </a:prstGeom>
              <a:blipFill>
                <a:blip r:embed="rId6"/>
                <a:stretch>
                  <a:fillRect l="-5882" r="-5392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CEE1B80-83F6-462C-9736-799DF245E163}"/>
                  </a:ext>
                </a:extLst>
              </p:cNvPr>
              <p:cNvSpPr txBox="1"/>
              <p:nvPr/>
            </p:nvSpPr>
            <p:spPr>
              <a:xfrm>
                <a:off x="7532076" y="2057555"/>
                <a:ext cx="890308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ACEE1B80-83F6-462C-9736-799DF245E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2076" y="2057555"/>
                <a:ext cx="890308" cy="6914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16" grpId="0" animBg="1"/>
      <p:bldP spid="17" grpId="0"/>
      <p:bldP spid="18" grpId="0"/>
      <p:bldP spid="19" grpId="0" animBg="1"/>
      <p:bldP spid="20" grpId="0"/>
      <p:bldP spid="21" grpId="0"/>
      <p:bldP spid="40" grpId="0" animBg="1"/>
      <p:bldP spid="41" grpId="0"/>
      <p:bldP spid="42" grpId="0" animBg="1"/>
      <p:bldP spid="43" grpId="0" animBg="1"/>
      <p:bldP spid="44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- Ορθογώνιο"/>
          <p:cNvSpPr/>
          <p:nvPr/>
        </p:nvSpPr>
        <p:spPr>
          <a:xfrm>
            <a:off x="2428860" y="2429438"/>
            <a:ext cx="4000528" cy="10715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AD626D-960C-4338-ADBE-9C614FCB4312}"/>
              </a:ext>
            </a:extLst>
          </p:cNvPr>
          <p:cNvSpPr txBox="1"/>
          <p:nvPr/>
        </p:nvSpPr>
        <p:spPr>
          <a:xfrm>
            <a:off x="3500430" y="2500876"/>
            <a:ext cx="1688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</a:rPr>
              <a:t>λ = </a:t>
            </a:r>
            <a:r>
              <a:rPr lang="en-GB" sz="2800" b="1" dirty="0">
                <a:solidFill>
                  <a:schemeClr val="bg1"/>
                </a:solidFill>
              </a:rPr>
              <a:t>G</a:t>
            </a:r>
            <a:r>
              <a:rPr lang="el-GR" sz="2800" b="1" dirty="0">
                <a:solidFill>
                  <a:schemeClr val="bg1"/>
                </a:solidFill>
              </a:rPr>
              <a:t> </a:t>
            </a:r>
            <a:r>
              <a:rPr lang="en-GB" sz="2800" b="1" dirty="0">
                <a:solidFill>
                  <a:schemeClr val="bg1"/>
                </a:solidFill>
              </a:rPr>
              <a:t>sin</a:t>
            </a:r>
            <a:r>
              <a:rPr lang="el-GR" sz="2800" b="1" dirty="0">
                <a:solidFill>
                  <a:schemeClr val="bg1"/>
                </a:solidFill>
              </a:rPr>
              <a:t>φ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FD7EE0-C85A-4B24-9904-8D201CB4780F}"/>
              </a:ext>
            </a:extLst>
          </p:cNvPr>
          <p:cNvSpPr txBox="1"/>
          <p:nvPr/>
        </p:nvSpPr>
        <p:spPr>
          <a:xfrm>
            <a:off x="2357422" y="3000942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G</a:t>
            </a:r>
            <a:r>
              <a:rPr lang="el-GR" i="1" dirty="0"/>
              <a:t>: Σταθερά του Φράγματος Περίθλασης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7E2E91D9-E25B-4E7F-9976-B46B72EAD5D9}"/>
              </a:ext>
            </a:extLst>
          </p:cNvPr>
          <p:cNvSpPr/>
          <p:nvPr/>
        </p:nvSpPr>
        <p:spPr>
          <a:xfrm>
            <a:off x="0" y="0"/>
            <a:ext cx="9134947" cy="8926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ΦΩΣ!">
            <a:extLst>
              <a:ext uri="{FF2B5EF4-FFF2-40B4-BE49-F238E27FC236}">
                <a16:creationId xmlns:a16="http://schemas.microsoft.com/office/drawing/2014/main" id="{9C840A5D-6DD0-4F1D-9152-808AFF34C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49954" cy="883880"/>
          </a:xfrm>
          <a:prstGeom prst="rect">
            <a:avLst/>
          </a:prstGeom>
          <a:noFill/>
        </p:spPr>
      </p:pic>
      <p:sp>
        <p:nvSpPr>
          <p:cNvPr id="12" name="1 - Τίτλος">
            <a:extLst>
              <a:ext uri="{FF2B5EF4-FFF2-40B4-BE49-F238E27FC236}">
                <a16:creationId xmlns:a16="http://schemas.microsoft.com/office/drawing/2014/main" id="{8B4F4027-20B2-41DB-8D85-79826F99A245}"/>
              </a:ext>
            </a:extLst>
          </p:cNvPr>
          <p:cNvSpPr txBox="1">
            <a:spLocks/>
          </p:cNvSpPr>
          <p:nvPr/>
        </p:nvSpPr>
        <p:spPr>
          <a:xfrm>
            <a:off x="914400" y="71414"/>
            <a:ext cx="8229600" cy="5111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Προσδιορισμός λ μέσω Περίθλασης</a:t>
            </a:r>
          </a:p>
        </p:txBody>
      </p:sp>
      <p:sp>
        <p:nvSpPr>
          <p:cNvPr id="48130" name="AutoShape 2" descr="Φασματοσκοπία πρίσματο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7" name="16 - Στρογγυλεμένο ορθογώνιο"/>
          <p:cNvSpPr/>
          <p:nvPr/>
        </p:nvSpPr>
        <p:spPr>
          <a:xfrm>
            <a:off x="1142976" y="3858198"/>
            <a:ext cx="142876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i="1" dirty="0"/>
              <a:t>Βρίσκω Τάξη </a:t>
            </a:r>
            <a:r>
              <a:rPr lang="en-US" b="1" i="1" dirty="0"/>
              <a:t>m</a:t>
            </a:r>
            <a:r>
              <a:rPr lang="el-GR" b="1" i="1" dirty="0"/>
              <a:t>=1 </a:t>
            </a:r>
          </a:p>
        </p:txBody>
      </p:sp>
      <p:sp>
        <p:nvSpPr>
          <p:cNvPr id="18" name="17 - Στρογγυλεμένο ορθογώνιο"/>
          <p:cNvSpPr/>
          <p:nvPr/>
        </p:nvSpPr>
        <p:spPr>
          <a:xfrm>
            <a:off x="3000364" y="3870340"/>
            <a:ext cx="1643074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i="1" dirty="0"/>
              <a:t>Βρίσκω </a:t>
            </a:r>
            <a:r>
              <a:rPr lang="el-GR" b="1" i="1" dirty="0"/>
              <a:t>φ</a:t>
            </a:r>
            <a:r>
              <a:rPr lang="el-GR" i="1" dirty="0"/>
              <a:t> για κάθε </a:t>
            </a:r>
            <a:r>
              <a:rPr lang="en-US" b="1" i="1" dirty="0"/>
              <a:t>X</a:t>
            </a:r>
            <a:r>
              <a:rPr lang="el-GR" b="1" i="1" dirty="0" err="1"/>
              <a:t>ρώμα</a:t>
            </a:r>
            <a:endParaRPr lang="el-GR" b="1" i="1" dirty="0"/>
          </a:p>
        </p:txBody>
      </p:sp>
      <p:sp>
        <p:nvSpPr>
          <p:cNvPr id="20" name="19 - Στρογγυλεμένο ορθογώνιο"/>
          <p:cNvSpPr/>
          <p:nvPr/>
        </p:nvSpPr>
        <p:spPr>
          <a:xfrm>
            <a:off x="5000628" y="3858198"/>
            <a:ext cx="164307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i="1" dirty="0"/>
              <a:t>Εξάγω για  κάθε </a:t>
            </a:r>
            <a:r>
              <a:rPr lang="el-GR" b="1" i="1" dirty="0"/>
              <a:t>Χρώμα </a:t>
            </a:r>
            <a:r>
              <a:rPr lang="el-GR" i="1" dirty="0"/>
              <a:t> το </a:t>
            </a:r>
            <a:r>
              <a:rPr lang="el-GR" b="1" i="1" dirty="0"/>
              <a:t>λ</a:t>
            </a:r>
            <a:r>
              <a:rPr lang="el-GR" i="1" dirty="0"/>
              <a:t> </a:t>
            </a:r>
          </a:p>
        </p:txBody>
      </p:sp>
      <p:sp>
        <p:nvSpPr>
          <p:cNvPr id="22" name="21 - TextBox"/>
          <p:cNvSpPr txBox="1"/>
          <p:nvPr/>
        </p:nvSpPr>
        <p:spPr>
          <a:xfrm>
            <a:off x="1497443" y="3501008"/>
            <a:ext cx="859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Βήμα 1</a:t>
            </a:r>
          </a:p>
        </p:txBody>
      </p:sp>
      <p:sp>
        <p:nvSpPr>
          <p:cNvPr id="23" name="22 - TextBox"/>
          <p:cNvSpPr txBox="1"/>
          <p:nvPr/>
        </p:nvSpPr>
        <p:spPr>
          <a:xfrm>
            <a:off x="3426269" y="3501008"/>
            <a:ext cx="859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Βήμα 2</a:t>
            </a:r>
          </a:p>
        </p:txBody>
      </p:sp>
      <p:sp>
        <p:nvSpPr>
          <p:cNvPr id="24" name="23 - TextBox"/>
          <p:cNvSpPr txBox="1"/>
          <p:nvPr/>
        </p:nvSpPr>
        <p:spPr>
          <a:xfrm>
            <a:off x="5283657" y="3501008"/>
            <a:ext cx="859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Βήμα 3</a:t>
            </a:r>
          </a:p>
        </p:txBody>
      </p:sp>
      <p:sp>
        <p:nvSpPr>
          <p:cNvPr id="25" name="24 - Δεξιό βέλος"/>
          <p:cNvSpPr/>
          <p:nvPr/>
        </p:nvSpPr>
        <p:spPr>
          <a:xfrm>
            <a:off x="2500298" y="4084654"/>
            <a:ext cx="642942" cy="214314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25 - Δεξιό βέλος"/>
          <p:cNvSpPr/>
          <p:nvPr/>
        </p:nvSpPr>
        <p:spPr>
          <a:xfrm>
            <a:off x="4500562" y="4084654"/>
            <a:ext cx="642942" cy="214314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27 - Στρογγυλεμένο ορθογώνιο"/>
          <p:cNvSpPr/>
          <p:nvPr/>
        </p:nvSpPr>
        <p:spPr>
          <a:xfrm>
            <a:off x="6929454" y="3870340"/>
            <a:ext cx="1428760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i="1" dirty="0"/>
              <a:t>Φτιάχνω Διάγραμμα </a:t>
            </a:r>
            <a:r>
              <a:rPr lang="el-GR" b="1" i="1" dirty="0"/>
              <a:t>λ-φ για τον </a:t>
            </a:r>
            <a:r>
              <a:rPr lang="en-US" b="1" i="1" dirty="0"/>
              <a:t>Hg</a:t>
            </a:r>
            <a:endParaRPr lang="el-GR" b="1" i="1" dirty="0"/>
          </a:p>
        </p:txBody>
      </p:sp>
      <p:sp>
        <p:nvSpPr>
          <p:cNvPr id="29" name="28 - TextBox"/>
          <p:cNvSpPr txBox="1"/>
          <p:nvPr/>
        </p:nvSpPr>
        <p:spPr>
          <a:xfrm>
            <a:off x="7215206" y="3501008"/>
            <a:ext cx="859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Βήμα 4</a:t>
            </a:r>
          </a:p>
        </p:txBody>
      </p:sp>
      <p:sp>
        <p:nvSpPr>
          <p:cNvPr id="30" name="29 - Δεξιό βέλος"/>
          <p:cNvSpPr/>
          <p:nvPr/>
        </p:nvSpPr>
        <p:spPr>
          <a:xfrm>
            <a:off x="6500826" y="4156092"/>
            <a:ext cx="500066" cy="20217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30 - Ορθογώνιο"/>
          <p:cNvSpPr/>
          <p:nvPr/>
        </p:nvSpPr>
        <p:spPr>
          <a:xfrm>
            <a:off x="678629" y="6280451"/>
            <a:ext cx="7929618" cy="5000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Χρησιμοποιώ το λ-φ για </a:t>
            </a:r>
            <a:r>
              <a:rPr lang="el-GR" b="1" dirty="0"/>
              <a:t>Μετατροπή των  Γωνιών σε λ    </a:t>
            </a:r>
          </a:p>
        </p:txBody>
      </p:sp>
      <p:pic>
        <p:nvPicPr>
          <p:cNvPr id="32" name="31 - Εικόνα" descr="IMG_20201026_184423.jpg"/>
          <p:cNvPicPr>
            <a:picLocks noChangeAspect="1"/>
          </p:cNvPicPr>
          <p:nvPr/>
        </p:nvPicPr>
        <p:blipFill rotWithShape="1">
          <a:blip r:embed="rId3" cstate="print"/>
          <a:srcRect l="8873" t="25190" r="28719" b="23886"/>
          <a:stretch/>
        </p:blipFill>
        <p:spPr>
          <a:xfrm>
            <a:off x="84127" y="984169"/>
            <a:ext cx="1563624" cy="1312054"/>
          </a:xfrm>
          <a:prstGeom prst="rect">
            <a:avLst/>
          </a:prstGeom>
        </p:spPr>
      </p:pic>
      <p:sp>
        <p:nvSpPr>
          <p:cNvPr id="35" name="34 - Στρογγυλεμένο ορθογώνιο"/>
          <p:cNvSpPr/>
          <p:nvPr/>
        </p:nvSpPr>
        <p:spPr>
          <a:xfrm>
            <a:off x="4377922" y="5257656"/>
            <a:ext cx="2893992" cy="86939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i="1" dirty="0"/>
              <a:t>Συγκρίνω </a:t>
            </a:r>
            <a:r>
              <a:rPr lang="el-GR" b="1" i="1" dirty="0"/>
              <a:t>το  λ</a:t>
            </a:r>
            <a:r>
              <a:rPr lang="el-GR" i="1" dirty="0"/>
              <a:t> που βρήκα με </a:t>
            </a:r>
            <a:r>
              <a:rPr lang="el-GR" b="1" i="1" dirty="0"/>
              <a:t>το λ της Βιβλιογραφίας</a:t>
            </a:r>
          </a:p>
        </p:txBody>
      </p:sp>
      <p:sp>
        <p:nvSpPr>
          <p:cNvPr id="34" name="33 - Δεξιό βέλος"/>
          <p:cNvSpPr/>
          <p:nvPr/>
        </p:nvSpPr>
        <p:spPr>
          <a:xfrm rot="5400000">
            <a:off x="5610900" y="4900120"/>
            <a:ext cx="431650" cy="20519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80E625-1520-4DD6-9D9A-D27FE41D3C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845" y="957154"/>
            <a:ext cx="5503363" cy="1366084"/>
          </a:xfrm>
          <a:prstGeom prst="rect">
            <a:avLst/>
          </a:prstGeom>
        </p:spPr>
      </p:pic>
      <p:sp>
        <p:nvSpPr>
          <p:cNvPr id="15" name="14 - TextBox"/>
          <p:cNvSpPr txBox="1"/>
          <p:nvPr/>
        </p:nvSpPr>
        <p:spPr>
          <a:xfrm>
            <a:off x="1835696" y="1347458"/>
            <a:ext cx="1478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i="1" dirty="0">
                <a:solidFill>
                  <a:schemeClr val="bg1"/>
                </a:solidFill>
              </a:rPr>
              <a:t>Λυχνία Ατμών </a:t>
            </a:r>
            <a:r>
              <a:rPr lang="en-US" sz="1400" i="1" dirty="0">
                <a:solidFill>
                  <a:schemeClr val="bg1"/>
                </a:solidFill>
              </a:rPr>
              <a:t>Hg</a:t>
            </a:r>
            <a:endParaRPr lang="el-GR" sz="1400" i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44A810-CBE9-4F85-97ED-A34F4F071C9F}"/>
              </a:ext>
            </a:extLst>
          </p:cNvPr>
          <p:cNvSpPr txBox="1"/>
          <p:nvPr/>
        </p:nvSpPr>
        <p:spPr>
          <a:xfrm>
            <a:off x="292455" y="1979548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6FF66"/>
                </a:solidFill>
              </a:rPr>
              <a:t>546.1 nm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F20DE3E-37CB-4CA9-9919-E33A75C10074}"/>
              </a:ext>
            </a:extLst>
          </p:cNvPr>
          <p:cNvCxnSpPr>
            <a:cxnSpLocks/>
          </p:cNvCxnSpPr>
          <p:nvPr/>
        </p:nvCxnSpPr>
        <p:spPr>
          <a:xfrm>
            <a:off x="817692" y="1177702"/>
            <a:ext cx="0" cy="8412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7BDAF76-5E49-45AA-86DA-A207AACAAC2B}"/>
              </a:ext>
            </a:extLst>
          </p:cNvPr>
          <p:cNvCxnSpPr>
            <a:cxnSpLocks/>
          </p:cNvCxnSpPr>
          <p:nvPr/>
        </p:nvCxnSpPr>
        <p:spPr>
          <a:xfrm flipH="1">
            <a:off x="374977" y="1614200"/>
            <a:ext cx="8846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C86EF3D-41C5-4572-9F18-427139B98C67}"/>
              </a:ext>
            </a:extLst>
          </p:cNvPr>
          <p:cNvGrpSpPr/>
          <p:nvPr/>
        </p:nvGrpSpPr>
        <p:grpSpPr>
          <a:xfrm>
            <a:off x="7540353" y="947526"/>
            <a:ext cx="1561913" cy="1321857"/>
            <a:chOff x="7540353" y="947526"/>
            <a:chExt cx="1561913" cy="1321857"/>
          </a:xfrm>
        </p:grpSpPr>
        <p:pic>
          <p:nvPicPr>
            <p:cNvPr id="36" name="11 - Εικόνα" descr="IMG_20201026_184657.jpg">
              <a:extLst>
                <a:ext uri="{FF2B5EF4-FFF2-40B4-BE49-F238E27FC236}">
                  <a16:creationId xmlns:a16="http://schemas.microsoft.com/office/drawing/2014/main" id="{64E10857-0864-4E61-8FA9-0DF77A9D93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/>
            <a:srcRect l="15657" r="14522" b="40909"/>
            <a:stretch/>
          </p:blipFill>
          <p:spPr>
            <a:xfrm>
              <a:off x="7540353" y="947526"/>
              <a:ext cx="1561913" cy="1321857"/>
            </a:xfrm>
            <a:prstGeom prst="rect">
              <a:avLst/>
            </a:prstGeom>
          </p:spPr>
        </p:pic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474A3C9-0F8A-4C91-9337-F72A27BDE5CB}"/>
                </a:ext>
              </a:extLst>
            </p:cNvPr>
            <p:cNvCxnSpPr>
              <a:cxnSpLocks/>
            </p:cNvCxnSpPr>
            <p:nvPr/>
          </p:nvCxnSpPr>
          <p:spPr>
            <a:xfrm>
              <a:off x="8298138" y="1232737"/>
              <a:ext cx="0" cy="8046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56A1AC2-1527-4A13-99E6-FA584D5A42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03418" y="1650185"/>
              <a:ext cx="7920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DB074D26-A94E-4671-B32D-65EA6A7464B9}"/>
              </a:ext>
            </a:extLst>
          </p:cNvPr>
          <p:cNvSpPr txBox="1"/>
          <p:nvPr/>
        </p:nvSpPr>
        <p:spPr>
          <a:xfrm>
            <a:off x="7543378" y="1977801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579 &amp; 577 nm</a:t>
            </a:r>
          </a:p>
        </p:txBody>
      </p:sp>
    </p:spTree>
    <p:extLst>
      <p:ext uri="{BB962C8B-B14F-4D97-AF65-F5344CB8AC3E}">
        <p14:creationId xmlns:p14="http://schemas.microsoft.com/office/powerpoint/2010/main" val="128703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/>
      <p:bldP spid="17" grpId="0" animBg="1"/>
      <p:bldP spid="18" grpId="0" animBg="1"/>
      <p:bldP spid="20" grpId="0" animBg="1"/>
      <p:bldP spid="22" grpId="0"/>
      <p:bldP spid="23" grpId="0"/>
      <p:bldP spid="24" grpId="0"/>
      <p:bldP spid="25" grpId="0" animBg="1"/>
      <p:bldP spid="26" grpId="0" animBg="1"/>
      <p:bldP spid="28" grpId="0" animBg="1"/>
      <p:bldP spid="29" grpId="0"/>
      <p:bldP spid="30" grpId="0" animBg="1"/>
      <p:bldP spid="31" grpId="0" animBg="1"/>
      <p:bldP spid="35" grpId="1" animBg="1"/>
      <p:bldP spid="34" grpId="1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61 - Στρογγυλεμένο ορθογώνιο"/>
          <p:cNvSpPr/>
          <p:nvPr/>
        </p:nvSpPr>
        <p:spPr>
          <a:xfrm>
            <a:off x="2714612" y="5143512"/>
            <a:ext cx="1285884" cy="78581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827EBC-71FC-49CB-B294-B427EDE5545B}"/>
              </a:ext>
            </a:extLst>
          </p:cNvPr>
          <p:cNvGrpSpPr/>
          <p:nvPr/>
        </p:nvGrpSpPr>
        <p:grpSpPr>
          <a:xfrm flipH="1">
            <a:off x="1419267" y="2959036"/>
            <a:ext cx="934184" cy="700014"/>
            <a:chOff x="1650223" y="3075609"/>
            <a:chExt cx="1835008" cy="1649535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30BE5DE-1376-4796-A41C-04ED8F8948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50223" y="3645024"/>
              <a:ext cx="1224136" cy="1080120"/>
            </a:xfrm>
            <a:prstGeom prst="straightConnector1">
              <a:avLst/>
            </a:prstGeom>
            <a:ln w="25400">
              <a:solidFill>
                <a:srgbClr val="A82DD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E08E2DE-8092-4799-B1CB-2928A477EC51}"/>
                </a:ext>
              </a:extLst>
            </p:cNvPr>
            <p:cNvCxnSpPr>
              <a:cxnSpLocks/>
            </p:cNvCxnSpPr>
            <p:nvPr/>
          </p:nvCxnSpPr>
          <p:spPr>
            <a:xfrm rot="240000" flipV="1">
              <a:off x="2856023" y="3075609"/>
              <a:ext cx="629208" cy="629208"/>
            </a:xfrm>
            <a:prstGeom prst="line">
              <a:avLst/>
            </a:prstGeom>
            <a:ln w="25400">
              <a:solidFill>
                <a:srgbClr val="A82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B3B6A0-F212-4903-B09C-2E2F119D61C9}"/>
              </a:ext>
            </a:extLst>
          </p:cNvPr>
          <p:cNvGrpSpPr/>
          <p:nvPr/>
        </p:nvGrpSpPr>
        <p:grpSpPr>
          <a:xfrm rot="1198997">
            <a:off x="2484200" y="3131082"/>
            <a:ext cx="934184" cy="700014"/>
            <a:chOff x="1650223" y="3075609"/>
            <a:chExt cx="1835008" cy="1649535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6DB6F7F-E4CE-4ECE-B48A-57CA1B0015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50223" y="3645024"/>
              <a:ext cx="1224136" cy="1080120"/>
            </a:xfrm>
            <a:prstGeom prst="straightConnector1">
              <a:avLst/>
            </a:prstGeom>
            <a:ln w="254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C76DE88-EFFE-48F2-A510-152096E7D29E}"/>
                </a:ext>
              </a:extLst>
            </p:cNvPr>
            <p:cNvCxnSpPr>
              <a:cxnSpLocks/>
            </p:cNvCxnSpPr>
            <p:nvPr/>
          </p:nvCxnSpPr>
          <p:spPr>
            <a:xfrm rot="240000" flipV="1">
              <a:off x="2856023" y="3075609"/>
              <a:ext cx="629208" cy="629208"/>
            </a:xfrm>
            <a:prstGeom prst="line">
              <a:avLst/>
            </a:prstGeom>
            <a:ln w="254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F810754-637E-432A-B37B-939BF2D9F21C}"/>
              </a:ext>
            </a:extLst>
          </p:cNvPr>
          <p:cNvGrpSpPr/>
          <p:nvPr/>
        </p:nvGrpSpPr>
        <p:grpSpPr>
          <a:xfrm>
            <a:off x="1431764" y="3633705"/>
            <a:ext cx="934184" cy="700014"/>
            <a:chOff x="1650223" y="3075609"/>
            <a:chExt cx="1835008" cy="1649535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CE9409E-A922-4DD9-8BF5-A1140EE868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50223" y="3645024"/>
              <a:ext cx="1224136" cy="1080120"/>
            </a:xfrm>
            <a:prstGeom prst="straightConnector1">
              <a:avLst/>
            </a:prstGeom>
            <a:ln w="25400">
              <a:solidFill>
                <a:srgbClr val="A82DD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4572C65-5843-4E15-A423-DB7DD0443A02}"/>
                </a:ext>
              </a:extLst>
            </p:cNvPr>
            <p:cNvCxnSpPr>
              <a:cxnSpLocks/>
            </p:cNvCxnSpPr>
            <p:nvPr/>
          </p:nvCxnSpPr>
          <p:spPr>
            <a:xfrm rot="240000" flipV="1">
              <a:off x="2856023" y="3075609"/>
              <a:ext cx="629208" cy="629208"/>
            </a:xfrm>
            <a:prstGeom prst="line">
              <a:avLst/>
            </a:prstGeom>
            <a:ln w="25400">
              <a:solidFill>
                <a:srgbClr val="A82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EAFE6757-AEFE-4B72-96F5-34B863E3813B}"/>
              </a:ext>
            </a:extLst>
          </p:cNvPr>
          <p:cNvSpPr/>
          <p:nvPr/>
        </p:nvSpPr>
        <p:spPr>
          <a:xfrm rot="2292374">
            <a:off x="937815" y="2624281"/>
            <a:ext cx="546583" cy="378072"/>
          </a:xfrm>
          <a:prstGeom prst="rect">
            <a:avLst/>
          </a:prstGeom>
          <a:gradFill flip="none" rotWithShape="0">
            <a:gsLst>
              <a:gs pos="30073">
                <a:srgbClr val="77717C"/>
              </a:gs>
              <a:gs pos="52392">
                <a:srgbClr val="9F96A9"/>
              </a:gs>
              <a:gs pos="0">
                <a:schemeClr val="tx1">
                  <a:lumMod val="75000"/>
                  <a:lumOff val="2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10800000" scaled="1"/>
            <a:tileRect/>
          </a:gra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ACBD93F-F33C-4FD1-B4E6-2FA140DE3E1A}"/>
              </a:ext>
            </a:extLst>
          </p:cNvPr>
          <p:cNvSpPr/>
          <p:nvPr/>
        </p:nvSpPr>
        <p:spPr>
          <a:xfrm rot="2292374">
            <a:off x="1347773" y="2793310"/>
            <a:ext cx="156167" cy="378072"/>
          </a:xfrm>
          <a:prstGeom prst="ellipse">
            <a:avLst/>
          </a:prstGeom>
          <a:gradFill flip="none" rotWithShape="0">
            <a:gsLst>
              <a:gs pos="30073">
                <a:srgbClr val="77717C"/>
              </a:gs>
              <a:gs pos="52392">
                <a:srgbClr val="9F96A9"/>
              </a:gs>
              <a:gs pos="0">
                <a:schemeClr val="tx1">
                  <a:lumMod val="75000"/>
                  <a:lumOff val="2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10800000" scaled="1"/>
            <a:tileRect/>
          </a:gra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B75A73-7B28-4D36-BECC-88092A1DA7D1}"/>
              </a:ext>
            </a:extLst>
          </p:cNvPr>
          <p:cNvSpPr txBox="1"/>
          <p:nvPr/>
        </p:nvSpPr>
        <p:spPr>
          <a:xfrm>
            <a:off x="428596" y="3714752"/>
            <a:ext cx="794696" cy="274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accent4">
                    <a:lumMod val="75000"/>
                  </a:schemeClr>
                </a:solidFill>
              </a:rPr>
              <a:t>Ανάκλαση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3454A0-31A9-4BC0-A8E9-2A093047A60D}"/>
              </a:ext>
            </a:extLst>
          </p:cNvPr>
          <p:cNvSpPr txBox="1"/>
          <p:nvPr/>
        </p:nvSpPr>
        <p:spPr>
          <a:xfrm>
            <a:off x="2786050" y="4000504"/>
            <a:ext cx="773827" cy="274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accent5">
                    <a:lumMod val="75000"/>
                  </a:schemeClr>
                </a:solidFill>
              </a:rPr>
              <a:t>Διάθλαση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C9F4F37-6A18-4515-BD6E-C6386270DC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8" t="21197" r="24796" b="52353"/>
          <a:stretch/>
        </p:blipFill>
        <p:spPr>
          <a:xfrm>
            <a:off x="1259633" y="4181543"/>
            <a:ext cx="381827" cy="3309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7046FBD-B0F3-421F-9D9F-C71128485D38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809383" y="3650724"/>
            <a:ext cx="1548039" cy="1117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6E1D447-C928-465E-9E68-3F8D2CC768BA}"/>
              </a:ext>
            </a:extLst>
          </p:cNvPr>
          <p:cNvCxnSpPr>
            <a:cxnSpLocks/>
          </p:cNvCxnSpPr>
          <p:nvPr/>
        </p:nvCxnSpPr>
        <p:spPr>
          <a:xfrm flipV="1">
            <a:off x="2428860" y="3643314"/>
            <a:ext cx="1548039" cy="1117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35EBB9B-4146-4787-9560-0BECE764EF88}"/>
              </a:ext>
            </a:extLst>
          </p:cNvPr>
          <p:cNvSpPr txBox="1"/>
          <p:nvPr/>
        </p:nvSpPr>
        <p:spPr>
          <a:xfrm>
            <a:off x="1730612" y="2003208"/>
            <a:ext cx="130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accent4">
                    <a:lumMod val="75000"/>
                  </a:schemeClr>
                </a:solidFill>
              </a:rPr>
              <a:t>Αντικείμενο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648EC48-7805-4095-9CA1-C87073DB5F77}"/>
              </a:ext>
            </a:extLst>
          </p:cNvPr>
          <p:cNvSpPr txBox="1"/>
          <p:nvPr/>
        </p:nvSpPr>
        <p:spPr>
          <a:xfrm>
            <a:off x="928662" y="4643446"/>
            <a:ext cx="674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accent4">
                    <a:lumMod val="75000"/>
                  </a:schemeClr>
                </a:solidFill>
              </a:rPr>
              <a:t>Πηγή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8FFBC18-F6C1-4E5F-B2D0-C3E8D3180722}"/>
              </a:ext>
            </a:extLst>
          </p:cNvPr>
          <p:cNvCxnSpPr>
            <a:stCxn id="31" idx="2"/>
            <a:endCxn id="5" idx="0"/>
          </p:cNvCxnSpPr>
          <p:nvPr/>
        </p:nvCxnSpPr>
        <p:spPr>
          <a:xfrm rot="16200000" flipH="1">
            <a:off x="2213434" y="2542942"/>
            <a:ext cx="342080" cy="1276"/>
          </a:xfrm>
          <a:prstGeom prst="straightConnector1">
            <a:avLst/>
          </a:prstGeom>
          <a:ln w="2222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42EE4155-EAB7-471B-B066-F3C505C9F005}"/>
              </a:ext>
            </a:extLst>
          </p:cNvPr>
          <p:cNvSpPr txBox="1"/>
          <p:nvPr/>
        </p:nvSpPr>
        <p:spPr>
          <a:xfrm rot="18390650">
            <a:off x="266428" y="2416534"/>
            <a:ext cx="997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err="1"/>
              <a:t>Φωτοδίοδος</a:t>
            </a:r>
            <a:endParaRPr lang="en-US" sz="12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F39D02-CE9F-4D66-BE74-C79D64A812CD}"/>
              </a:ext>
            </a:extLst>
          </p:cNvPr>
          <p:cNvSpPr/>
          <p:nvPr/>
        </p:nvSpPr>
        <p:spPr>
          <a:xfrm>
            <a:off x="2357422" y="2714620"/>
            <a:ext cx="55380" cy="187220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7E2E91D9-E25B-4E7F-9976-B46B72EAD5D9}"/>
              </a:ext>
            </a:extLst>
          </p:cNvPr>
          <p:cNvSpPr/>
          <p:nvPr/>
        </p:nvSpPr>
        <p:spPr>
          <a:xfrm>
            <a:off x="9053" y="0"/>
            <a:ext cx="9134947" cy="8926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2" descr="ΦΩΣ!">
            <a:extLst>
              <a:ext uri="{FF2B5EF4-FFF2-40B4-BE49-F238E27FC236}">
                <a16:creationId xmlns:a16="http://schemas.microsoft.com/office/drawing/2014/main" id="{9C840A5D-6DD0-4F1D-9152-808AFF34C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49954" cy="883880"/>
          </a:xfrm>
          <a:prstGeom prst="rect">
            <a:avLst/>
          </a:prstGeom>
          <a:noFill/>
        </p:spPr>
      </p:pic>
      <p:sp>
        <p:nvSpPr>
          <p:cNvPr id="42" name="1 - Τίτλος">
            <a:extLst>
              <a:ext uri="{FF2B5EF4-FFF2-40B4-BE49-F238E27FC236}">
                <a16:creationId xmlns:a16="http://schemas.microsoft.com/office/drawing/2014/main" id="{8B4F4027-20B2-41DB-8D85-79826F99A245}"/>
              </a:ext>
            </a:extLst>
          </p:cNvPr>
          <p:cNvSpPr txBox="1">
            <a:spLocks/>
          </p:cNvSpPr>
          <p:nvPr/>
        </p:nvSpPr>
        <p:spPr>
          <a:xfrm>
            <a:off x="806896" y="71414"/>
            <a:ext cx="8229600" cy="5111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Ανάκλαση και Διάθλαση Πρισμάτων</a:t>
            </a:r>
          </a:p>
        </p:txBody>
      </p:sp>
      <p:sp>
        <p:nvSpPr>
          <p:cNvPr id="33" name="object 20"/>
          <p:cNvSpPr txBox="1"/>
          <p:nvPr/>
        </p:nvSpPr>
        <p:spPr>
          <a:xfrm>
            <a:off x="4429124" y="5286388"/>
            <a:ext cx="2000264" cy="51937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219710">
              <a:lnSpc>
                <a:spcPct val="100000"/>
              </a:lnSpc>
              <a:spcBef>
                <a:spcPts val="110"/>
              </a:spcBef>
            </a:pPr>
            <a:r>
              <a:rPr lang="el-GR" sz="1600" b="1" spc="5" dirty="0">
                <a:latin typeface="+mj-lt"/>
                <a:cs typeface="Andalus" pitchFamily="18" charset="-78"/>
                <a:sym typeface="Wingdings" pitchFamily="2" charset="2"/>
              </a:rPr>
              <a:t> </a:t>
            </a:r>
            <a:r>
              <a:rPr sz="1600" b="1" spc="5" dirty="0" err="1">
                <a:latin typeface="+mj-lt"/>
                <a:cs typeface="Andalus" pitchFamily="18" charset="-78"/>
              </a:rPr>
              <a:t>Νόμος</a:t>
            </a:r>
            <a:r>
              <a:rPr sz="1600" b="1" spc="5" dirty="0">
                <a:latin typeface="+mj-lt"/>
                <a:cs typeface="Andalus" pitchFamily="18" charset="-78"/>
              </a:rPr>
              <a:t> </a:t>
            </a:r>
            <a:r>
              <a:rPr sz="1600" b="1" dirty="0">
                <a:latin typeface="+mj-lt"/>
                <a:cs typeface="Andalus" pitchFamily="18" charset="-78"/>
              </a:rPr>
              <a:t>του</a:t>
            </a:r>
            <a:r>
              <a:rPr sz="1600" b="1" spc="-90" dirty="0">
                <a:latin typeface="+mj-lt"/>
                <a:cs typeface="Andalus" pitchFamily="18" charset="-78"/>
              </a:rPr>
              <a:t> </a:t>
            </a:r>
            <a:r>
              <a:rPr sz="1600" b="1" dirty="0">
                <a:latin typeface="+mj-lt"/>
                <a:cs typeface="Andalus" pitchFamily="18" charset="-78"/>
              </a:rPr>
              <a:t>Snell</a:t>
            </a:r>
            <a:endParaRPr sz="1600" dirty="0">
              <a:latin typeface="+mj-lt"/>
              <a:cs typeface="Andalus" pitchFamily="18" charset="-78"/>
            </a:endParaRPr>
          </a:p>
          <a:p>
            <a:pPr marL="38100">
              <a:lnSpc>
                <a:spcPct val="100000"/>
              </a:lnSpc>
              <a:spcBef>
                <a:spcPts val="145"/>
              </a:spcBef>
            </a:pPr>
            <a:r>
              <a:rPr lang="el-GR" sz="1600" i="1" spc="-45" dirty="0">
                <a:latin typeface="+mj-lt"/>
                <a:cs typeface="Andalus" pitchFamily="18" charset="-78"/>
              </a:rPr>
              <a:t>      </a:t>
            </a:r>
            <a:r>
              <a:rPr sz="1600" i="1" spc="-45" dirty="0">
                <a:latin typeface="+mj-lt"/>
                <a:cs typeface="Andalus" pitchFamily="18" charset="-78"/>
              </a:rPr>
              <a:t>n</a:t>
            </a:r>
            <a:r>
              <a:rPr sz="1600" spc="-67" baseline="-22875" dirty="0">
                <a:latin typeface="+mj-lt"/>
                <a:cs typeface="Andalus" pitchFamily="18" charset="-78"/>
              </a:rPr>
              <a:t>1 </a:t>
            </a:r>
            <a:r>
              <a:rPr sz="1600" spc="70" dirty="0">
                <a:latin typeface="+mj-lt"/>
                <a:cs typeface="Andalus" pitchFamily="18" charset="-78"/>
              </a:rPr>
              <a:t>sin</a:t>
            </a:r>
            <a:r>
              <a:rPr lang="el-GR" sz="1600" i="1" spc="70" dirty="0">
                <a:latin typeface="+mj-lt"/>
                <a:cs typeface="Andalus" pitchFamily="18" charset="-78"/>
              </a:rPr>
              <a:t>θ</a:t>
            </a:r>
            <a:r>
              <a:rPr sz="1600" spc="104" baseline="-22875" dirty="0">
                <a:latin typeface="+mj-lt"/>
                <a:cs typeface="Andalus" pitchFamily="18" charset="-78"/>
              </a:rPr>
              <a:t>1 </a:t>
            </a:r>
            <a:r>
              <a:rPr lang="el-GR" sz="1600" spc="150" dirty="0">
                <a:latin typeface="+mj-lt"/>
                <a:cs typeface="Andalus" pitchFamily="18" charset="-78"/>
              </a:rPr>
              <a:t>=</a:t>
            </a:r>
            <a:r>
              <a:rPr sz="1600" spc="150" dirty="0">
                <a:latin typeface="+mj-lt"/>
                <a:cs typeface="Andalus" pitchFamily="18" charset="-78"/>
              </a:rPr>
              <a:t> </a:t>
            </a:r>
            <a:r>
              <a:rPr sz="1600" i="1" spc="55" dirty="0">
                <a:latin typeface="+mj-lt"/>
                <a:cs typeface="Andalus" pitchFamily="18" charset="-78"/>
              </a:rPr>
              <a:t>n</a:t>
            </a:r>
            <a:r>
              <a:rPr sz="1600" spc="82" baseline="-22875" dirty="0">
                <a:latin typeface="+mj-lt"/>
                <a:cs typeface="Andalus" pitchFamily="18" charset="-78"/>
              </a:rPr>
              <a:t>2</a:t>
            </a:r>
            <a:r>
              <a:rPr sz="1600" spc="240" baseline="-22875" dirty="0">
                <a:latin typeface="+mj-lt"/>
                <a:cs typeface="Andalus" pitchFamily="18" charset="-78"/>
              </a:rPr>
              <a:t> </a:t>
            </a:r>
            <a:r>
              <a:rPr sz="1600" spc="110" dirty="0">
                <a:latin typeface="+mj-lt"/>
                <a:cs typeface="Andalus" pitchFamily="18" charset="-78"/>
              </a:rPr>
              <a:t>sin</a:t>
            </a:r>
            <a:r>
              <a:rPr lang="el-GR" sz="1600" i="1" spc="110" dirty="0">
                <a:latin typeface="+mj-lt"/>
                <a:cs typeface="Andalus" pitchFamily="18" charset="-78"/>
              </a:rPr>
              <a:t>θ</a:t>
            </a:r>
            <a:r>
              <a:rPr sz="1600" spc="165" baseline="-22875" dirty="0">
                <a:latin typeface="+mj-lt"/>
                <a:cs typeface="Andalus" pitchFamily="18" charset="-78"/>
              </a:rPr>
              <a:t>2</a:t>
            </a:r>
            <a:endParaRPr sz="1600" baseline="-22875" dirty="0">
              <a:latin typeface="+mj-lt"/>
              <a:cs typeface="Andalus" pitchFamily="18" charset="-78"/>
            </a:endParaRPr>
          </a:p>
        </p:txBody>
      </p:sp>
      <p:sp>
        <p:nvSpPr>
          <p:cNvPr id="34" name="33 - Τόξο"/>
          <p:cNvSpPr/>
          <p:nvPr/>
        </p:nvSpPr>
        <p:spPr>
          <a:xfrm rot="1681601">
            <a:off x="2859462" y="3459945"/>
            <a:ext cx="218123" cy="29558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" name="38 - TextBox"/>
          <p:cNvSpPr txBox="1"/>
          <p:nvPr/>
        </p:nvSpPr>
        <p:spPr>
          <a:xfrm>
            <a:off x="1660972" y="3643314"/>
            <a:ext cx="500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θ1</a:t>
            </a:r>
          </a:p>
        </p:txBody>
      </p:sp>
      <p:sp>
        <p:nvSpPr>
          <p:cNvPr id="44" name="43 - TextBox"/>
          <p:cNvSpPr txBox="1"/>
          <p:nvPr/>
        </p:nvSpPr>
        <p:spPr>
          <a:xfrm>
            <a:off x="1660972" y="3357562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/>
              <a:t>θ1</a:t>
            </a:r>
          </a:p>
        </p:txBody>
      </p:sp>
      <p:sp>
        <p:nvSpPr>
          <p:cNvPr id="46" name="45 - TextBox"/>
          <p:cNvSpPr txBox="1"/>
          <p:nvPr/>
        </p:nvSpPr>
        <p:spPr>
          <a:xfrm>
            <a:off x="2786050" y="3424905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/>
              <a:t>θ2</a:t>
            </a:r>
          </a:p>
        </p:txBody>
      </p:sp>
      <p:sp>
        <p:nvSpPr>
          <p:cNvPr id="47" name="46 - Τόξο"/>
          <p:cNvSpPr/>
          <p:nvPr/>
        </p:nvSpPr>
        <p:spPr>
          <a:xfrm rot="11285586">
            <a:off x="1670152" y="3392093"/>
            <a:ext cx="533688" cy="609773"/>
          </a:xfrm>
          <a:prstGeom prst="arc">
            <a:avLst>
              <a:gd name="adj1" fmla="val 16200000"/>
              <a:gd name="adj2" fmla="val 2196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9" name="48 - TextBox"/>
          <p:cNvSpPr txBox="1"/>
          <p:nvPr/>
        </p:nvSpPr>
        <p:spPr>
          <a:xfrm>
            <a:off x="2078443" y="1619943"/>
            <a:ext cx="700833" cy="3693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</a:t>
            </a:r>
            <a:r>
              <a:rPr lang="en-US" b="1" baseline="-25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&gt;n</a:t>
            </a:r>
            <a:r>
              <a:rPr lang="en-US" b="1" baseline="-25000" dirty="0">
                <a:solidFill>
                  <a:schemeClr val="bg1"/>
                </a:solidFill>
              </a:rPr>
              <a:t>1</a:t>
            </a:r>
            <a:endParaRPr lang="el-GR" b="1" baseline="-25000" dirty="0">
              <a:solidFill>
                <a:schemeClr val="bg1"/>
              </a:solidFill>
            </a:endParaRPr>
          </a:p>
        </p:txBody>
      </p:sp>
      <p:sp>
        <p:nvSpPr>
          <p:cNvPr id="50" name="49 - TextBox"/>
          <p:cNvSpPr txBox="1"/>
          <p:nvPr/>
        </p:nvSpPr>
        <p:spPr>
          <a:xfrm>
            <a:off x="1258000" y="1643050"/>
            <a:ext cx="3850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1</a:t>
            </a:r>
            <a:endParaRPr lang="el-GR" baseline="-25000" dirty="0"/>
          </a:p>
        </p:txBody>
      </p:sp>
      <p:sp>
        <p:nvSpPr>
          <p:cNvPr id="51" name="50 - TextBox"/>
          <p:cNvSpPr txBox="1"/>
          <p:nvPr/>
        </p:nvSpPr>
        <p:spPr>
          <a:xfrm>
            <a:off x="3043950" y="1643050"/>
            <a:ext cx="3850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2</a:t>
            </a:r>
            <a:endParaRPr lang="el-GR" baseline="-25000" dirty="0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pSp>
        <p:nvGrpSpPr>
          <p:cNvPr id="63" name="Group 13">
            <a:extLst>
              <a:ext uri="{FF2B5EF4-FFF2-40B4-BE49-F238E27FC236}">
                <a16:creationId xmlns:a16="http://schemas.microsoft.com/office/drawing/2014/main" id="{82827EBC-71FC-49CB-B294-B427EDE5545B}"/>
              </a:ext>
            </a:extLst>
          </p:cNvPr>
          <p:cNvGrpSpPr/>
          <p:nvPr/>
        </p:nvGrpSpPr>
        <p:grpSpPr>
          <a:xfrm flipH="1">
            <a:off x="6332357" y="3027506"/>
            <a:ext cx="934184" cy="700014"/>
            <a:chOff x="1650223" y="3075609"/>
            <a:chExt cx="1835008" cy="1649535"/>
          </a:xfrm>
        </p:grpSpPr>
        <p:cxnSp>
          <p:nvCxnSpPr>
            <p:cNvPr id="64" name="Straight Arrow Connector 14">
              <a:extLst>
                <a:ext uri="{FF2B5EF4-FFF2-40B4-BE49-F238E27FC236}">
                  <a16:creationId xmlns:a16="http://schemas.microsoft.com/office/drawing/2014/main" id="{F30BE5DE-1376-4796-A41C-04ED8F8948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50223" y="3645024"/>
              <a:ext cx="1224136" cy="1080120"/>
            </a:xfrm>
            <a:prstGeom prst="straightConnector1">
              <a:avLst/>
            </a:prstGeom>
            <a:ln w="25400">
              <a:solidFill>
                <a:srgbClr val="A82DD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15">
              <a:extLst>
                <a:ext uri="{FF2B5EF4-FFF2-40B4-BE49-F238E27FC236}">
                  <a16:creationId xmlns:a16="http://schemas.microsoft.com/office/drawing/2014/main" id="{BE08E2DE-8092-4799-B1CB-2928A477EC51}"/>
                </a:ext>
              </a:extLst>
            </p:cNvPr>
            <p:cNvCxnSpPr>
              <a:cxnSpLocks/>
            </p:cNvCxnSpPr>
            <p:nvPr/>
          </p:nvCxnSpPr>
          <p:spPr>
            <a:xfrm rot="240000" flipV="1">
              <a:off x="2856023" y="3075609"/>
              <a:ext cx="629208" cy="629208"/>
            </a:xfrm>
            <a:prstGeom prst="line">
              <a:avLst/>
            </a:prstGeom>
            <a:ln w="25400">
              <a:solidFill>
                <a:srgbClr val="A82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12">
            <a:extLst>
              <a:ext uri="{FF2B5EF4-FFF2-40B4-BE49-F238E27FC236}">
                <a16:creationId xmlns:a16="http://schemas.microsoft.com/office/drawing/2014/main" id="{0F810754-637E-432A-B37B-939BF2D9F21C}"/>
              </a:ext>
            </a:extLst>
          </p:cNvPr>
          <p:cNvGrpSpPr/>
          <p:nvPr/>
        </p:nvGrpSpPr>
        <p:grpSpPr>
          <a:xfrm>
            <a:off x="6344854" y="3702175"/>
            <a:ext cx="934184" cy="700014"/>
            <a:chOff x="1650223" y="3075609"/>
            <a:chExt cx="1835008" cy="1649535"/>
          </a:xfrm>
        </p:grpSpPr>
        <p:cxnSp>
          <p:nvCxnSpPr>
            <p:cNvPr id="70" name="Straight Arrow Connector 6">
              <a:extLst>
                <a:ext uri="{FF2B5EF4-FFF2-40B4-BE49-F238E27FC236}">
                  <a16:creationId xmlns:a16="http://schemas.microsoft.com/office/drawing/2014/main" id="{4CE9409E-A922-4DD9-8BF5-A1140EE868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50223" y="3645024"/>
              <a:ext cx="1224136" cy="1080120"/>
            </a:xfrm>
            <a:prstGeom prst="straightConnector1">
              <a:avLst/>
            </a:prstGeom>
            <a:ln w="25400">
              <a:solidFill>
                <a:srgbClr val="A82DD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11">
              <a:extLst>
                <a:ext uri="{FF2B5EF4-FFF2-40B4-BE49-F238E27FC236}">
                  <a16:creationId xmlns:a16="http://schemas.microsoft.com/office/drawing/2014/main" id="{84572C65-5843-4E15-A423-DB7DD0443A02}"/>
                </a:ext>
              </a:extLst>
            </p:cNvPr>
            <p:cNvCxnSpPr>
              <a:cxnSpLocks/>
            </p:cNvCxnSpPr>
            <p:nvPr/>
          </p:nvCxnSpPr>
          <p:spPr>
            <a:xfrm rot="240000" flipV="1">
              <a:off x="2856023" y="3075609"/>
              <a:ext cx="629208" cy="629208"/>
            </a:xfrm>
            <a:prstGeom prst="line">
              <a:avLst/>
            </a:prstGeom>
            <a:ln w="25400">
              <a:solidFill>
                <a:srgbClr val="A82D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ectangle 36">
            <a:extLst>
              <a:ext uri="{FF2B5EF4-FFF2-40B4-BE49-F238E27FC236}">
                <a16:creationId xmlns:a16="http://schemas.microsoft.com/office/drawing/2014/main" id="{EAFE6757-AEFE-4B72-96F5-34B863E3813B}"/>
              </a:ext>
            </a:extLst>
          </p:cNvPr>
          <p:cNvSpPr/>
          <p:nvPr/>
        </p:nvSpPr>
        <p:spPr>
          <a:xfrm rot="2292374">
            <a:off x="5850905" y="2692751"/>
            <a:ext cx="546583" cy="378072"/>
          </a:xfrm>
          <a:prstGeom prst="rect">
            <a:avLst/>
          </a:prstGeom>
          <a:gradFill flip="none" rotWithShape="0">
            <a:gsLst>
              <a:gs pos="30073">
                <a:srgbClr val="77717C"/>
              </a:gs>
              <a:gs pos="52392">
                <a:srgbClr val="9F96A9"/>
              </a:gs>
              <a:gs pos="0">
                <a:schemeClr val="tx1">
                  <a:lumMod val="75000"/>
                  <a:lumOff val="2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10800000" scaled="1"/>
            <a:tileRect/>
          </a:gra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37">
            <a:extLst>
              <a:ext uri="{FF2B5EF4-FFF2-40B4-BE49-F238E27FC236}">
                <a16:creationId xmlns:a16="http://schemas.microsoft.com/office/drawing/2014/main" id="{5ACBD93F-F33C-4FD1-B4E6-2FA140DE3E1A}"/>
              </a:ext>
            </a:extLst>
          </p:cNvPr>
          <p:cNvSpPr/>
          <p:nvPr/>
        </p:nvSpPr>
        <p:spPr>
          <a:xfrm rot="2292374">
            <a:off x="6260863" y="2861780"/>
            <a:ext cx="156167" cy="378072"/>
          </a:xfrm>
          <a:prstGeom prst="ellipse">
            <a:avLst/>
          </a:prstGeom>
          <a:gradFill flip="none" rotWithShape="0">
            <a:gsLst>
              <a:gs pos="30073">
                <a:srgbClr val="77717C"/>
              </a:gs>
              <a:gs pos="52392">
                <a:srgbClr val="9F96A9"/>
              </a:gs>
              <a:gs pos="0">
                <a:schemeClr val="tx1">
                  <a:lumMod val="75000"/>
                  <a:lumOff val="2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10800000" scaled="1"/>
            <a:tileRect/>
          </a:gra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19">
            <a:extLst>
              <a:ext uri="{FF2B5EF4-FFF2-40B4-BE49-F238E27FC236}">
                <a16:creationId xmlns:a16="http://schemas.microsoft.com/office/drawing/2014/main" id="{86B75A73-7B28-4D36-BECC-88092A1DA7D1}"/>
              </a:ext>
            </a:extLst>
          </p:cNvPr>
          <p:cNvSpPr txBox="1"/>
          <p:nvPr/>
        </p:nvSpPr>
        <p:spPr>
          <a:xfrm>
            <a:off x="5413124" y="3854660"/>
            <a:ext cx="794696" cy="274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accent4">
                    <a:lumMod val="75000"/>
                  </a:schemeClr>
                </a:solidFill>
              </a:rPr>
              <a:t>Ανάκλαση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5" name="TextBox 20">
            <a:extLst>
              <a:ext uri="{FF2B5EF4-FFF2-40B4-BE49-F238E27FC236}">
                <a16:creationId xmlns:a16="http://schemas.microsoft.com/office/drawing/2014/main" id="{B83454A0-31A9-4BC0-A8E9-2A093047A60D}"/>
              </a:ext>
            </a:extLst>
          </p:cNvPr>
          <p:cNvSpPr txBox="1"/>
          <p:nvPr/>
        </p:nvSpPr>
        <p:spPr>
          <a:xfrm>
            <a:off x="7699140" y="4068974"/>
            <a:ext cx="773827" cy="274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accent5">
                    <a:lumMod val="75000"/>
                  </a:schemeClr>
                </a:solidFill>
              </a:rPr>
              <a:t>Διάθλαση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6" name="Picture 22">
            <a:extLst>
              <a:ext uri="{FF2B5EF4-FFF2-40B4-BE49-F238E27FC236}">
                <a16:creationId xmlns:a16="http://schemas.microsoft.com/office/drawing/2014/main" id="{0C9F4F37-6A18-4515-BD6E-C6386270DC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8" t="21197" r="24796" b="52353"/>
          <a:stretch/>
        </p:blipFill>
        <p:spPr>
          <a:xfrm>
            <a:off x="6172723" y="4250013"/>
            <a:ext cx="381827" cy="3309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77" name="Straight Connector 25">
            <a:extLst>
              <a:ext uri="{FF2B5EF4-FFF2-40B4-BE49-F238E27FC236}">
                <a16:creationId xmlns:a16="http://schemas.microsoft.com/office/drawing/2014/main" id="{A7046FBD-B0F3-421F-9D9F-C71128485D38}"/>
              </a:ext>
            </a:extLst>
          </p:cNvPr>
          <p:cNvCxnSpPr>
            <a:cxnSpLocks/>
            <a:endCxn id="82" idx="1"/>
          </p:cNvCxnSpPr>
          <p:nvPr/>
        </p:nvCxnSpPr>
        <p:spPr>
          <a:xfrm flipV="1">
            <a:off x="5722473" y="3719194"/>
            <a:ext cx="1548039" cy="1117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29">
            <a:extLst>
              <a:ext uri="{FF2B5EF4-FFF2-40B4-BE49-F238E27FC236}">
                <a16:creationId xmlns:a16="http://schemas.microsoft.com/office/drawing/2014/main" id="{D6E1D447-C928-465E-9E68-3F8D2CC768BA}"/>
              </a:ext>
            </a:extLst>
          </p:cNvPr>
          <p:cNvCxnSpPr>
            <a:cxnSpLocks/>
          </p:cNvCxnSpPr>
          <p:nvPr/>
        </p:nvCxnSpPr>
        <p:spPr>
          <a:xfrm flipV="1">
            <a:off x="7286644" y="3714752"/>
            <a:ext cx="1548039" cy="1117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30">
            <a:extLst>
              <a:ext uri="{FF2B5EF4-FFF2-40B4-BE49-F238E27FC236}">
                <a16:creationId xmlns:a16="http://schemas.microsoft.com/office/drawing/2014/main" id="{235EBB9B-4146-4787-9560-0BECE764EF88}"/>
              </a:ext>
            </a:extLst>
          </p:cNvPr>
          <p:cNvSpPr txBox="1"/>
          <p:nvPr/>
        </p:nvSpPr>
        <p:spPr>
          <a:xfrm>
            <a:off x="6643702" y="2071678"/>
            <a:ext cx="130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accent4">
                    <a:lumMod val="75000"/>
                  </a:schemeClr>
                </a:solidFill>
              </a:rPr>
              <a:t>Αντικείμενο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80" name="Straight Arrow Connector 35">
            <a:extLst>
              <a:ext uri="{FF2B5EF4-FFF2-40B4-BE49-F238E27FC236}">
                <a16:creationId xmlns:a16="http://schemas.microsoft.com/office/drawing/2014/main" id="{E8FFBC18-F6C1-4E5F-B2D0-C3E8D3180722}"/>
              </a:ext>
            </a:extLst>
          </p:cNvPr>
          <p:cNvCxnSpPr>
            <a:stCxn id="79" idx="2"/>
            <a:endCxn id="82" idx="0"/>
          </p:cNvCxnSpPr>
          <p:nvPr/>
        </p:nvCxnSpPr>
        <p:spPr>
          <a:xfrm rot="16200000" flipH="1">
            <a:off x="7126524" y="2611412"/>
            <a:ext cx="342080" cy="1276"/>
          </a:xfrm>
          <a:prstGeom prst="straightConnector1">
            <a:avLst/>
          </a:prstGeom>
          <a:ln w="2222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39">
            <a:extLst>
              <a:ext uri="{FF2B5EF4-FFF2-40B4-BE49-F238E27FC236}">
                <a16:creationId xmlns:a16="http://schemas.microsoft.com/office/drawing/2014/main" id="{42EE4155-EAB7-471B-B066-F3C505C9F005}"/>
              </a:ext>
            </a:extLst>
          </p:cNvPr>
          <p:cNvSpPr txBox="1"/>
          <p:nvPr/>
        </p:nvSpPr>
        <p:spPr>
          <a:xfrm rot="18390650">
            <a:off x="5195649" y="2416534"/>
            <a:ext cx="997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err="1"/>
              <a:t>Φωτοδίοδος</a:t>
            </a:r>
            <a:endParaRPr lang="en-US" sz="1200" b="1" dirty="0"/>
          </a:p>
        </p:txBody>
      </p:sp>
      <p:sp>
        <p:nvSpPr>
          <p:cNvPr id="82" name="Rectangle 4">
            <a:extLst>
              <a:ext uri="{FF2B5EF4-FFF2-40B4-BE49-F238E27FC236}">
                <a16:creationId xmlns:a16="http://schemas.microsoft.com/office/drawing/2014/main" id="{B4F39D02-CE9F-4D66-BE74-C79D64A812CD}"/>
              </a:ext>
            </a:extLst>
          </p:cNvPr>
          <p:cNvSpPr/>
          <p:nvPr/>
        </p:nvSpPr>
        <p:spPr>
          <a:xfrm>
            <a:off x="7270512" y="2783090"/>
            <a:ext cx="55380" cy="187220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84 - TextBox"/>
          <p:cNvSpPr txBox="1"/>
          <p:nvPr/>
        </p:nvSpPr>
        <p:spPr>
          <a:xfrm>
            <a:off x="6572264" y="3714752"/>
            <a:ext cx="500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θ1</a:t>
            </a:r>
          </a:p>
        </p:txBody>
      </p:sp>
      <p:sp>
        <p:nvSpPr>
          <p:cNvPr id="86" name="85 - TextBox"/>
          <p:cNvSpPr txBox="1"/>
          <p:nvPr/>
        </p:nvSpPr>
        <p:spPr>
          <a:xfrm>
            <a:off x="6572264" y="3426032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/>
              <a:t>θ1</a:t>
            </a:r>
          </a:p>
        </p:txBody>
      </p:sp>
      <p:sp>
        <p:nvSpPr>
          <p:cNvPr id="89" name="88 - TextBox"/>
          <p:cNvSpPr txBox="1"/>
          <p:nvPr/>
        </p:nvSpPr>
        <p:spPr>
          <a:xfrm>
            <a:off x="6171090" y="1711520"/>
            <a:ext cx="3850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1</a:t>
            </a:r>
            <a:endParaRPr lang="el-GR" baseline="-25000" dirty="0"/>
          </a:p>
        </p:txBody>
      </p:sp>
      <p:sp>
        <p:nvSpPr>
          <p:cNvPr id="90" name="89 - TextBox"/>
          <p:cNvSpPr txBox="1"/>
          <p:nvPr/>
        </p:nvSpPr>
        <p:spPr>
          <a:xfrm>
            <a:off x="7957040" y="1711520"/>
            <a:ext cx="3850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2</a:t>
            </a:r>
            <a:endParaRPr lang="el-GR" baseline="-25000" dirty="0"/>
          </a:p>
        </p:txBody>
      </p:sp>
      <p:sp>
        <p:nvSpPr>
          <p:cNvPr id="93" name="92 - Τόξο"/>
          <p:cNvSpPr/>
          <p:nvPr/>
        </p:nvSpPr>
        <p:spPr>
          <a:xfrm rot="592095">
            <a:off x="7323233" y="3187692"/>
            <a:ext cx="660306" cy="633928"/>
          </a:xfrm>
          <a:prstGeom prst="arc">
            <a:avLst>
              <a:gd name="adj1" fmla="val 15081346"/>
              <a:gd name="adj2" fmla="val 193109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4" name="93 - TextBox"/>
          <p:cNvSpPr txBox="1"/>
          <p:nvPr/>
        </p:nvSpPr>
        <p:spPr>
          <a:xfrm>
            <a:off x="7600282" y="3296381"/>
            <a:ext cx="372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θ2</a:t>
            </a:r>
          </a:p>
        </p:txBody>
      </p:sp>
      <p:cxnSp>
        <p:nvCxnSpPr>
          <p:cNvPr id="97" name="96 - Ευθεία γραμμή σύνδεσης"/>
          <p:cNvCxnSpPr>
            <a:cxnSpLocks/>
          </p:cNvCxnSpPr>
          <p:nvPr/>
        </p:nvCxnSpPr>
        <p:spPr>
          <a:xfrm flipV="1">
            <a:off x="2071670" y="2725710"/>
            <a:ext cx="1599855" cy="1131918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>
            <a:extLst>
              <a:ext uri="{FF2B5EF4-FFF2-40B4-BE49-F238E27FC236}">
                <a16:creationId xmlns:a16="http://schemas.microsoft.com/office/drawing/2014/main" id="{B41923FD-08A6-45D9-B499-305167EC6B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794" y="3143248"/>
            <a:ext cx="928694" cy="904943"/>
          </a:xfrm>
          <a:prstGeom prst="rect">
            <a:avLst/>
          </a:prstGeom>
        </p:spPr>
      </p:pic>
      <p:cxnSp>
        <p:nvCxnSpPr>
          <p:cNvPr id="98" name="97 - Ευθεία γραμμή σύνδεσης"/>
          <p:cNvCxnSpPr>
            <a:cxnSpLocks/>
          </p:cNvCxnSpPr>
          <p:nvPr/>
        </p:nvCxnSpPr>
        <p:spPr>
          <a:xfrm flipV="1">
            <a:off x="7000892" y="2725710"/>
            <a:ext cx="1548039" cy="1203356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98 - Στρογγυλεμένο ορθογώνιο"/>
          <p:cNvSpPr/>
          <p:nvPr/>
        </p:nvSpPr>
        <p:spPr>
          <a:xfrm>
            <a:off x="500034" y="6072206"/>
            <a:ext cx="835824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i="1" dirty="0"/>
              <a:t>Το Φως </a:t>
            </a:r>
            <a:r>
              <a:rPr lang="el-GR" sz="2000" b="1" i="1" dirty="0"/>
              <a:t>«δυσκολεύεται» </a:t>
            </a:r>
            <a:r>
              <a:rPr lang="el-GR" sz="2000" i="1" dirty="0"/>
              <a:t>να διαδοθεί </a:t>
            </a:r>
            <a:r>
              <a:rPr lang="el-GR" sz="2000" b="1" i="1" dirty="0"/>
              <a:t>διαφορετικά</a:t>
            </a:r>
            <a:r>
              <a:rPr lang="el-GR" sz="2000" i="1" dirty="0"/>
              <a:t> Ανάλογα με </a:t>
            </a:r>
            <a:r>
              <a:rPr lang="el-GR" sz="2000" b="1" i="1" dirty="0"/>
              <a:t>το Υλικό </a:t>
            </a:r>
          </a:p>
        </p:txBody>
      </p:sp>
      <p:sp>
        <p:nvSpPr>
          <p:cNvPr id="100" name="99 - Δεξιό βέλος"/>
          <p:cNvSpPr/>
          <p:nvPr/>
        </p:nvSpPr>
        <p:spPr>
          <a:xfrm>
            <a:off x="3929058" y="5429264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1" name="TextBox 31">
            <a:extLst>
              <a:ext uri="{FF2B5EF4-FFF2-40B4-BE49-F238E27FC236}">
                <a16:creationId xmlns:a16="http://schemas.microsoft.com/office/drawing/2014/main" id="{3648EC48-7805-4095-9CA1-C87073DB5F77}"/>
              </a:ext>
            </a:extLst>
          </p:cNvPr>
          <p:cNvSpPr txBox="1"/>
          <p:nvPr/>
        </p:nvSpPr>
        <p:spPr>
          <a:xfrm>
            <a:off x="5929322" y="4714884"/>
            <a:ext cx="674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accent4">
                    <a:lumMod val="75000"/>
                  </a:schemeClr>
                </a:solidFill>
              </a:rPr>
              <a:t>Πηγή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3" name="46 - Τόξο">
            <a:extLst>
              <a:ext uri="{FF2B5EF4-FFF2-40B4-BE49-F238E27FC236}">
                <a16:creationId xmlns:a16="http://schemas.microsoft.com/office/drawing/2014/main" id="{6C5A82F9-FA02-4228-8544-CBB2F7F9A661}"/>
              </a:ext>
            </a:extLst>
          </p:cNvPr>
          <p:cNvSpPr/>
          <p:nvPr/>
        </p:nvSpPr>
        <p:spPr>
          <a:xfrm rot="10314414" flipV="1">
            <a:off x="1670546" y="3307248"/>
            <a:ext cx="533688" cy="609773"/>
          </a:xfrm>
          <a:prstGeom prst="arc">
            <a:avLst>
              <a:gd name="adj1" fmla="val 16200000"/>
              <a:gd name="adj2" fmla="val 2196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7" name="46 - Τόξο">
            <a:extLst>
              <a:ext uri="{FF2B5EF4-FFF2-40B4-BE49-F238E27FC236}">
                <a16:creationId xmlns:a16="http://schemas.microsoft.com/office/drawing/2014/main" id="{14562F02-CE1E-49DA-A624-04FD0354D389}"/>
              </a:ext>
            </a:extLst>
          </p:cNvPr>
          <p:cNvSpPr/>
          <p:nvPr/>
        </p:nvSpPr>
        <p:spPr>
          <a:xfrm rot="11285586">
            <a:off x="6556263" y="3471586"/>
            <a:ext cx="533688" cy="609773"/>
          </a:xfrm>
          <a:prstGeom prst="arc">
            <a:avLst>
              <a:gd name="adj1" fmla="val 16200000"/>
              <a:gd name="adj2" fmla="val 2196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6" name="46 - Τόξο">
            <a:extLst>
              <a:ext uri="{FF2B5EF4-FFF2-40B4-BE49-F238E27FC236}">
                <a16:creationId xmlns:a16="http://schemas.microsoft.com/office/drawing/2014/main" id="{15B2E1D6-F476-45FC-9A8E-3539182D61F7}"/>
              </a:ext>
            </a:extLst>
          </p:cNvPr>
          <p:cNvSpPr/>
          <p:nvPr/>
        </p:nvSpPr>
        <p:spPr>
          <a:xfrm rot="10314414" flipV="1">
            <a:off x="6556657" y="3386741"/>
            <a:ext cx="533688" cy="609773"/>
          </a:xfrm>
          <a:prstGeom prst="arc">
            <a:avLst>
              <a:gd name="adj1" fmla="val 16200000"/>
              <a:gd name="adj2" fmla="val 2196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2" name="48 - TextBox">
            <a:extLst>
              <a:ext uri="{FF2B5EF4-FFF2-40B4-BE49-F238E27FC236}">
                <a16:creationId xmlns:a16="http://schemas.microsoft.com/office/drawing/2014/main" id="{2BB5465F-FED6-4FF0-9CEA-319F36EC48EC}"/>
              </a:ext>
            </a:extLst>
          </p:cNvPr>
          <p:cNvSpPr txBox="1"/>
          <p:nvPr/>
        </p:nvSpPr>
        <p:spPr>
          <a:xfrm>
            <a:off x="6975475" y="1709529"/>
            <a:ext cx="700833" cy="3693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</a:t>
            </a:r>
            <a:r>
              <a:rPr lang="en-US" b="1" baseline="-25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&lt;n</a:t>
            </a:r>
            <a:r>
              <a:rPr lang="en-US" b="1" baseline="-25000" dirty="0">
                <a:solidFill>
                  <a:schemeClr val="bg1"/>
                </a:solidFill>
              </a:rPr>
              <a:t>1</a:t>
            </a:r>
            <a:endParaRPr lang="el-GR" b="1" baseline="-25000" dirty="0">
              <a:solidFill>
                <a:schemeClr val="bg1"/>
              </a:solidFill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E6B56AD-C1B4-44E8-84EF-C3D2329F302A}"/>
              </a:ext>
            </a:extLst>
          </p:cNvPr>
          <p:cNvGrpSpPr/>
          <p:nvPr/>
        </p:nvGrpSpPr>
        <p:grpSpPr>
          <a:xfrm rot="20132581">
            <a:off x="7104761" y="2859115"/>
            <a:ext cx="934184" cy="700014"/>
            <a:chOff x="1650223" y="3075609"/>
            <a:chExt cx="1835008" cy="1649535"/>
          </a:xfrm>
        </p:grpSpPr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176A3774-BA31-4A80-B69C-038B878C02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50223" y="3645024"/>
              <a:ext cx="1224136" cy="1080120"/>
            </a:xfrm>
            <a:prstGeom prst="straightConnector1">
              <a:avLst/>
            </a:prstGeom>
            <a:ln w="254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CDB47AF-941A-4F59-93BF-99C0AA9ADDC6}"/>
                </a:ext>
              </a:extLst>
            </p:cNvPr>
            <p:cNvCxnSpPr>
              <a:cxnSpLocks/>
            </p:cNvCxnSpPr>
            <p:nvPr/>
          </p:nvCxnSpPr>
          <p:spPr>
            <a:xfrm rot="240000" flipV="1">
              <a:off x="2856023" y="3075609"/>
              <a:ext cx="629208" cy="629208"/>
            </a:xfrm>
            <a:prstGeom prst="line">
              <a:avLst/>
            </a:prstGeom>
            <a:ln w="254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" name="Picture 44">
            <a:extLst>
              <a:ext uri="{FF2B5EF4-FFF2-40B4-BE49-F238E27FC236}">
                <a16:creationId xmlns:a16="http://schemas.microsoft.com/office/drawing/2014/main" id="{B41923FD-08A6-45D9-B499-305167EC6B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884" y="3211718"/>
            <a:ext cx="928694" cy="9049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A142C8-47E7-4233-8C61-E30A384FA515}"/>
                  </a:ext>
                </a:extLst>
              </p:cNvPr>
              <p:cNvSpPr txBox="1"/>
              <p:nvPr/>
            </p:nvSpPr>
            <p:spPr>
              <a:xfrm>
                <a:off x="2995372" y="5270675"/>
                <a:ext cx="724365" cy="5314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B4A142C8-47E7-4233-8C61-E30A384FA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372" y="5270675"/>
                <a:ext cx="724365" cy="5314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097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37" grpId="0" animBg="1"/>
      <p:bldP spid="38" grpId="0" animBg="1"/>
      <p:bldP spid="20" grpId="0"/>
      <p:bldP spid="21" grpId="0"/>
      <p:bldP spid="31" grpId="0"/>
      <p:bldP spid="32" grpId="0"/>
      <p:bldP spid="40" grpId="0"/>
      <p:bldP spid="5" grpId="0" animBg="1"/>
      <p:bldP spid="33" grpId="0" animBg="1"/>
      <p:bldP spid="34" grpId="0" animBg="1"/>
      <p:bldP spid="39" grpId="0"/>
      <p:bldP spid="44" grpId="0"/>
      <p:bldP spid="46" grpId="0"/>
      <p:bldP spid="49" grpId="0" animBg="1"/>
      <p:bldP spid="50" grpId="0" animBg="1"/>
      <p:bldP spid="51" grpId="0" animBg="1"/>
      <p:bldP spid="72" grpId="0" animBg="1"/>
      <p:bldP spid="73" grpId="0" animBg="1"/>
      <p:bldP spid="74" grpId="0"/>
      <p:bldP spid="75" grpId="0"/>
      <p:bldP spid="79" grpId="0"/>
      <p:bldP spid="81" grpId="0"/>
      <p:bldP spid="82" grpId="0" animBg="1"/>
      <p:bldP spid="85" grpId="0"/>
      <p:bldP spid="86" grpId="0"/>
      <p:bldP spid="89" grpId="0" animBg="1"/>
      <p:bldP spid="90" grpId="0" animBg="1"/>
      <p:bldP spid="93" grpId="0" animBg="1"/>
      <p:bldP spid="94" grpId="0"/>
      <p:bldP spid="99" grpId="0" animBg="1"/>
      <p:bldP spid="100" grpId="0" animBg="1"/>
      <p:bldP spid="101" grpId="0"/>
      <p:bldP spid="83" grpId="0" animBg="1"/>
      <p:bldP spid="87" grpId="0" animBg="1"/>
      <p:bldP spid="96" grpId="0" animBg="1"/>
      <p:bldP spid="102" grpId="0" animBg="1"/>
      <p:bldP spid="6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3701</TotalTime>
  <Words>617</Words>
  <Application>Microsoft Office PowerPoint</Application>
  <PresentationFormat>On-screen Show (4:3)</PresentationFormat>
  <Paragraphs>210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Cambria Math</vt:lpstr>
      <vt:lpstr>Carlito</vt:lpstr>
      <vt:lpstr>Times New Roman</vt:lpstr>
      <vt:lpstr>Θέμα του Office</vt:lpstr>
      <vt:lpstr>PowerPoint Presentation</vt:lpstr>
      <vt:lpstr>Φωτόνιο: Ο “Άγνωστος” Σύμμαχος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Πείραμα διάθλασης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Maria</dc:creator>
  <cp:lastModifiedBy>Basilios Papadimitriou</cp:lastModifiedBy>
  <cp:revision>552</cp:revision>
  <dcterms:created xsi:type="dcterms:W3CDTF">2020-11-12T16:37:48Z</dcterms:created>
  <dcterms:modified xsi:type="dcterms:W3CDTF">2022-09-23T11:39:37Z</dcterms:modified>
</cp:coreProperties>
</file>