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7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5" r:id="rId16"/>
    <p:sldId id="276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8"/>
    <p:restoredTop sz="94611"/>
  </p:normalViewPr>
  <p:slideViewPr>
    <p:cSldViewPr snapToGrid="0" snapToObjects="1">
      <p:cViewPr varScale="1">
        <p:scale>
          <a:sx n="63" d="100"/>
          <a:sy n="63" d="100"/>
        </p:scale>
        <p:origin x="957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A8D7-D628-42D8-A64C-10BB7BCE8C7F}" type="datetimeFigureOut">
              <a:rPr lang="el-GR" smtClean="0"/>
              <a:t>23/9/2022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B6AE9-10A8-4AE6-B59D-F7692097E8C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94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Για τη συντριπτική πλειοψηφία των </a:t>
            </a:r>
            <a:r>
              <a:rPr lang="el-GR" dirty="0" err="1"/>
              <a:t>φαινοµένων</a:t>
            </a:r>
            <a:r>
              <a:rPr lang="el-GR" dirty="0"/>
              <a:t> της οπτικής υπεύθυνο είναι το ηλεκτρικό πεδίο οπότε, εδώ δε θα </a:t>
            </a:r>
            <a:r>
              <a:rPr lang="el-GR" dirty="0" err="1"/>
              <a:t>ασχοληθούµε</a:t>
            </a:r>
            <a:r>
              <a:rPr lang="el-GR" dirty="0"/>
              <a:t> µε το µ</a:t>
            </a:r>
            <a:r>
              <a:rPr lang="el-GR" dirty="0" err="1"/>
              <a:t>αγνητικό</a:t>
            </a:r>
            <a:r>
              <a:rPr lang="el-GR" dirty="0"/>
              <a:t> πεδίο και θα</a:t>
            </a:r>
            <a:r>
              <a:rPr lang="el-GR" baseline="0" dirty="0"/>
              <a:t> εστιάσουμε στο ηλεκτρικό πεδίο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B6AE9-10A8-4AE6-B59D-F7692097E8C3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67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ανισοτροπία είναι η ιδιότητα ενός υλικού που του επιτρέπει να αλλάζει ή να αναλαμβάνει διαφορετικές ιδιότητες σε διαφορετικές κατευθύνσεις</a:t>
            </a:r>
          </a:p>
          <a:p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Όταν στα δύο φίλτρα συμπίπτουν τα επίπεδα (έχουν διαφορά γωνίας 0°) το πολωμένο φως διέρχεται αφιλτράριστο. Όταν τα δύο φίλτρα έχουν διαφορά γωνίας 90° το πολωμένο φως έχουμε ανακοπή του πολωμένου φωτός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B6AE9-10A8-4AE6-B59D-F7692097E8C3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134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ΟΙ 2 ΑΚΤΙΝΕΣ ΠΕΦΤΟΥΝ ΣΤΟΝ ΚΡΥΣΤΑΛΛΟ ΥΠΟ ΔΙΑΦΟΡΕΤΙΚΗ ΓΩΝΙΑ. Η ΤΑΚΤΙΚΗ ΠΡΟΣΠΙΠΤΕΙ ΜΕ ΓΩΝΙΑ ΜΕΓΑΛΥΤΕΡΗ ΤΗΣ ΟΡΙΑΚΗΣ ΚΑΙ ΥΦΙΣΤΑΤΑΙ ΟΛΙΚΗ ΑΝΑΚΛΑΣΗ ΕΝΩ Η ΕΚΤΑΚΤΗ ΠΡΟΣΠΙΠΤΕΙ ΥΠΟ ΜΙΚΡΟΤΕΡΗ ΓΩΝΙΑ ΚΑΙ ΔΙΑΔΙΔΕΤΑΙ ΔΙΑ ΜΕΣΟΥ ΤΟΥ ΚΡΥΣΤΑΛΛΟΥ.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B6AE9-10A8-4AE6-B59D-F7692097E8C3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567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B6AE9-10A8-4AE6-B59D-F7692097E8C3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0815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B6AE9-10A8-4AE6-B59D-F7692097E8C3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173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0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1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2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2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9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2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3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1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0570-DEAD-B741-B7FE-C346CAA7FB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B9C76-2E40-D449-9457-E8FFF7829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63/1.1747143" TargetMode="External"/><Relationship Id="rId3" Type="http://schemas.openxmlformats.org/officeDocument/2006/relationships/hyperlink" Target="https://doi.org/10.1021/ed043p34" TargetMode="External"/><Relationship Id="rId7" Type="http://schemas.openxmlformats.org/officeDocument/2006/relationships/hyperlink" Target="https://doi.org/10.1021/ed071p171" TargetMode="External"/><Relationship Id="rId2" Type="http://schemas.openxmlformats.org/officeDocument/2006/relationships/hyperlink" Target="https://doi.org/10.1021/ja01240a00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21/jp067061p" TargetMode="External"/><Relationship Id="rId5" Type="http://schemas.openxmlformats.org/officeDocument/2006/relationships/hyperlink" Target="https://doi.org/10.1002/kin.550151108" TargetMode="External"/><Relationship Id="rId4" Type="http://schemas.openxmlformats.org/officeDocument/2006/relationships/hyperlink" Target="https://doi.org/10.1021/ed053p29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3/31/Ludwig_Ferdinand_Wilhelmy.jpg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if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E6DB5B-45B4-4E76-913E-77CEBB25143E}"/>
              </a:ext>
            </a:extLst>
          </p:cNvPr>
          <p:cNvSpPr/>
          <p:nvPr/>
        </p:nvSpPr>
        <p:spPr>
          <a:xfrm>
            <a:off x="816745" y="1196752"/>
            <a:ext cx="10670959" cy="1440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78BD5-57F7-4EDB-854B-CAFCA9040B42}"/>
              </a:ext>
            </a:extLst>
          </p:cNvPr>
          <p:cNvSpPr txBox="1"/>
          <p:nvPr/>
        </p:nvSpPr>
        <p:spPr>
          <a:xfrm>
            <a:off x="8059686" y="209936"/>
            <a:ext cx="407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Εργαστήριο Φυσικοχημείας Ι (ΧΗΜ-311)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F64A6-67AD-4038-84D3-AF4DD2A74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" y="66154"/>
            <a:ext cx="3131839" cy="745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595ADF-BEF2-4F87-AA9C-4636171B38FA}"/>
              </a:ext>
            </a:extLst>
          </p:cNvPr>
          <p:cNvSpPr txBox="1"/>
          <p:nvPr/>
        </p:nvSpPr>
        <p:spPr>
          <a:xfrm>
            <a:off x="8760792" y="3919657"/>
            <a:ext cx="272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Υπεύθυνοι Εργαστηρίου</a:t>
            </a:r>
          </a:p>
          <a:p>
            <a:r>
              <a:rPr lang="el-GR" dirty="0"/>
              <a:t>Νικόλαος Στρατηγάκης</a:t>
            </a:r>
          </a:p>
          <a:p>
            <a:r>
              <a:rPr lang="el-GR" dirty="0"/>
              <a:t>Βασίλειος Παπαδημητρίου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9253A-3A00-43FC-A0C0-7379B3C7A02A}"/>
              </a:ext>
            </a:extLst>
          </p:cNvPr>
          <p:cNvSpPr txBox="1"/>
          <p:nvPr/>
        </p:nvSpPr>
        <p:spPr>
          <a:xfrm>
            <a:off x="816745" y="3960796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Μεταπτυχιακοί Βοηθοί</a:t>
            </a:r>
            <a:endParaRPr lang="el-GR" dirty="0"/>
          </a:p>
          <a:p>
            <a:r>
              <a:rPr lang="el-GR" dirty="0"/>
              <a:t>Νικόλαος Φραγκούλης</a:t>
            </a:r>
          </a:p>
          <a:p>
            <a:r>
              <a:rPr lang="el-GR" dirty="0"/>
              <a:t>Ιωάννης </a:t>
            </a:r>
            <a:r>
              <a:rPr lang="el-GR" dirty="0" err="1"/>
              <a:t>Καρνής</a:t>
            </a:r>
            <a:endParaRPr lang="el-G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3F9150-E9A5-460E-B969-61C51EAB052E}"/>
              </a:ext>
            </a:extLst>
          </p:cNvPr>
          <p:cNvSpPr/>
          <p:nvPr/>
        </p:nvSpPr>
        <p:spPr>
          <a:xfrm>
            <a:off x="0" y="0"/>
            <a:ext cx="12192000" cy="868240"/>
          </a:xfrm>
          <a:prstGeom prst="rect">
            <a:avLst/>
          </a:prstGeom>
          <a:solidFill>
            <a:schemeClr val="accent4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1B278-E21F-489C-8F52-61E44062ADF5}"/>
              </a:ext>
            </a:extLst>
          </p:cNvPr>
          <p:cNvSpPr/>
          <p:nvPr/>
        </p:nvSpPr>
        <p:spPr>
          <a:xfrm>
            <a:off x="3194567" y="1278563"/>
            <a:ext cx="5802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Α06</a:t>
            </a:r>
            <a:r>
              <a:rPr lang="el-GR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. Πολωσιμετρία</a:t>
            </a:r>
            <a:endParaRPr lang="en-US" sz="5400" b="1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777B03-D045-479B-A48E-A801D9C336A0}"/>
              </a:ext>
            </a:extLst>
          </p:cNvPr>
          <p:cNvSpPr txBox="1"/>
          <p:nvPr/>
        </p:nvSpPr>
        <p:spPr>
          <a:xfrm>
            <a:off x="9266058" y="6388385"/>
            <a:ext cx="27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Ηράκλειο, 1</a:t>
            </a:r>
            <a:r>
              <a:rPr lang="en-US" sz="1600" i="1" dirty="0"/>
              <a:t>8</a:t>
            </a:r>
            <a:r>
              <a:rPr lang="el-GR" sz="1600" i="1" dirty="0"/>
              <a:t> Ιανουαρίου 2021</a:t>
            </a:r>
            <a:endParaRPr lang="en-US" sz="1600" i="1" dirty="0"/>
          </a:p>
        </p:txBody>
      </p:sp>
      <p:grpSp>
        <p:nvGrpSpPr>
          <p:cNvPr id="11" name="object 6">
            <a:extLst>
              <a:ext uri="{FF2B5EF4-FFF2-40B4-BE49-F238E27FC236}">
                <a16:creationId xmlns:a16="http://schemas.microsoft.com/office/drawing/2014/main" id="{71706433-CEC3-4E50-9D15-8179468E9CCE}"/>
              </a:ext>
            </a:extLst>
          </p:cNvPr>
          <p:cNvGrpSpPr/>
          <p:nvPr/>
        </p:nvGrpSpPr>
        <p:grpSpPr>
          <a:xfrm>
            <a:off x="4732542" y="6320313"/>
            <a:ext cx="2726913" cy="474699"/>
            <a:chOff x="2081208" y="5591163"/>
            <a:chExt cx="5819750" cy="1027097"/>
          </a:xfrm>
        </p:grpSpPr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DCCF0703-A24F-4E5E-89A1-E58A2C8B9B90}"/>
                </a:ext>
              </a:extLst>
            </p:cNvPr>
            <p:cNvSpPr/>
            <p:nvPr/>
          </p:nvSpPr>
          <p:spPr>
            <a:xfrm>
              <a:off x="2081208" y="5827700"/>
              <a:ext cx="1581134" cy="5540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16959BD6-93C6-4D01-9413-264B20404E7D}"/>
                </a:ext>
              </a:extLst>
            </p:cNvPr>
            <p:cNvSpPr/>
            <p:nvPr/>
          </p:nvSpPr>
          <p:spPr>
            <a:xfrm>
              <a:off x="3590917" y="5591163"/>
              <a:ext cx="4310041" cy="10270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3F1BB0-2ADF-4DDB-B70C-F5E5697BCB5B}"/>
              </a:ext>
            </a:extLst>
          </p:cNvPr>
          <p:cNvSpPr txBox="1"/>
          <p:nvPr/>
        </p:nvSpPr>
        <p:spPr>
          <a:xfrm>
            <a:off x="150246" y="6388385"/>
            <a:ext cx="247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Χειμερινό Εξάμηνο 2020-21</a:t>
            </a:r>
            <a:endParaRPr lang="en-US" sz="16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184071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olarization of Light Wav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2863" r="439" b="7696"/>
          <a:stretch/>
        </p:blipFill>
        <p:spPr bwMode="auto">
          <a:xfrm>
            <a:off x="3184071" y="3341077"/>
            <a:ext cx="527999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4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1413391" y="230994"/>
              <a:ext cx="9439315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Πειραματική Διαδικασία</a:t>
              </a:r>
              <a:r>
                <a:rPr lang="en-US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(Part 1)</a:t>
              </a:r>
            </a:p>
          </p:txBody>
        </p:sp>
      </p:grpSp>
      <p:sp>
        <p:nvSpPr>
          <p:cNvPr id="8" name="Can 7"/>
          <p:cNvSpPr/>
          <p:nvPr/>
        </p:nvSpPr>
        <p:spPr>
          <a:xfrm>
            <a:off x="235973" y="4351707"/>
            <a:ext cx="1600200" cy="2286000"/>
          </a:xfrm>
          <a:prstGeom prst="can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4899" y="3594761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Νερό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9268" y="3625193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7716" y="3552000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C/2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63453" y="3552000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C/8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7187" y="3581231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C/4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188677" y="4351707"/>
            <a:ext cx="1600200" cy="2286000"/>
            <a:chOff x="10188677" y="4351707"/>
            <a:chExt cx="1600200" cy="2286000"/>
          </a:xfrm>
        </p:grpSpPr>
        <p:sp>
          <p:nvSpPr>
            <p:cNvPr id="12" name="Can 11"/>
            <p:cNvSpPr/>
            <p:nvPr/>
          </p:nvSpPr>
          <p:spPr>
            <a:xfrm>
              <a:off x="10188677" y="4351707"/>
              <a:ext cx="1600200" cy="2286000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1352876" y="504875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10512586" y="5242387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0291658" y="590360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10967425" y="5499279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1254905" y="619769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62370" y="4351707"/>
            <a:ext cx="1600200" cy="2286000"/>
            <a:chOff x="7962370" y="4351707"/>
            <a:chExt cx="1600200" cy="2286000"/>
          </a:xfrm>
        </p:grpSpPr>
        <p:sp>
          <p:nvSpPr>
            <p:cNvPr id="11" name="Can 10"/>
            <p:cNvSpPr/>
            <p:nvPr/>
          </p:nvSpPr>
          <p:spPr>
            <a:xfrm>
              <a:off x="7962370" y="4351707"/>
              <a:ext cx="1600200" cy="2286000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036450" y="575263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744343" y="626354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9320570" y="552227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406325" y="4794095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436184" y="55618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169060" y="516196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8842315" y="50627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8927363" y="558378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8365003" y="599962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9062820" y="616616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32940" y="4351707"/>
            <a:ext cx="1600200" cy="2286000"/>
            <a:chOff x="5332940" y="4351707"/>
            <a:chExt cx="1600200" cy="2286000"/>
          </a:xfrm>
        </p:grpSpPr>
        <p:sp>
          <p:nvSpPr>
            <p:cNvPr id="10" name="Can 9"/>
            <p:cNvSpPr/>
            <p:nvPr/>
          </p:nvSpPr>
          <p:spPr>
            <a:xfrm>
              <a:off x="5332940" y="4351707"/>
              <a:ext cx="1600200" cy="2286000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283532" y="6120997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078167" y="500030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813767" y="531306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391887" y="5388937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841593" y="597692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562643" y="5235795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562643" y="595810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824612" y="491975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512431" y="488743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56841" y="6174429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480604" y="563470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826390" y="566832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426029" y="493064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049261" y="628717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220162" y="581432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122190" y="535083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6628788" y="554291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6493876" y="619338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607969" y="518917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414459" y="602899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88427" y="4351707"/>
            <a:ext cx="1600200" cy="2286000"/>
            <a:chOff x="2688427" y="4351707"/>
            <a:chExt cx="1600200" cy="2286000"/>
          </a:xfrm>
        </p:grpSpPr>
        <p:sp>
          <p:nvSpPr>
            <p:cNvPr id="9" name="Can 8"/>
            <p:cNvSpPr/>
            <p:nvPr/>
          </p:nvSpPr>
          <p:spPr>
            <a:xfrm>
              <a:off x="2688427" y="4351707"/>
              <a:ext cx="1600200" cy="2286000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949031" y="640345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94702" y="607418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906722" y="566832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198372" y="565398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049608" y="545686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108105" y="489363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024500" y="51542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422634" y="524281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467421" y="556701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81751" y="490700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21312" y="5556569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73712" y="5708969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225649" y="638850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034178" y="632179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245551" y="594334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707761" y="639993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95263" y="613500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301401" y="618132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273685" y="539335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023504" y="5402867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422634" y="579179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297411" y="5049955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911644" y="492535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051925" y="508556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720209" y="529385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665250" y="5720227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2747443" y="554888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736826" y="593683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939050" y="60799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747444" y="629533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009616" y="592449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493657" y="641235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024501" y="586829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505308" y="602664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754276" y="586535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753083" y="513355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673350" y="536011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738553" y="501144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071565" y="624562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645889" y="62059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566106" y="1440876"/>
            <a:ext cx="3112168" cy="817653"/>
            <a:chOff x="4566106" y="1440876"/>
            <a:chExt cx="3112168" cy="817653"/>
          </a:xfrm>
        </p:grpSpPr>
        <p:sp>
          <p:nvSpPr>
            <p:cNvPr id="138" name="TextBox 137"/>
            <p:cNvSpPr txBox="1"/>
            <p:nvPr/>
          </p:nvSpPr>
          <p:spPr>
            <a:xfrm>
              <a:off x="4838239" y="1460730"/>
              <a:ext cx="2675797" cy="707886"/>
            </a:xfrm>
            <a:prstGeom prst="rect">
              <a:avLst/>
            </a:prstGeom>
            <a:noFill/>
            <a:ln w="539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5  </a:t>
              </a:r>
              <a:r>
                <a:rPr lang="el-GR" sz="4000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Δείγματα</a:t>
              </a:r>
              <a:endParaRPr lang="en-US" sz="4000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4566106" y="1440876"/>
              <a:ext cx="3112168" cy="817653"/>
            </a:xfrm>
            <a:prstGeom prst="roundRect">
              <a:avLst/>
            </a:prstGeom>
            <a:gradFill>
              <a:gsLst>
                <a:gs pos="22000">
                  <a:schemeClr val="bg1"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Down Arrow 139"/>
          <p:cNvSpPr/>
          <p:nvPr/>
        </p:nvSpPr>
        <p:spPr>
          <a:xfrm>
            <a:off x="5952784" y="256749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Down Arrow 141"/>
          <p:cNvSpPr/>
          <p:nvPr/>
        </p:nvSpPr>
        <p:spPr>
          <a:xfrm rot="1872106">
            <a:off x="3677173" y="265596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Down Arrow 142"/>
          <p:cNvSpPr/>
          <p:nvPr/>
        </p:nvSpPr>
        <p:spPr>
          <a:xfrm rot="19535188">
            <a:off x="7814532" y="260432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Down Arrow 143"/>
          <p:cNvSpPr/>
          <p:nvPr/>
        </p:nvSpPr>
        <p:spPr>
          <a:xfrm rot="17823988">
            <a:off x="9312588" y="1898344"/>
            <a:ext cx="484632" cy="1898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 rot="3528074">
            <a:off x="1753989" y="1847168"/>
            <a:ext cx="484632" cy="1898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582" y="1387584"/>
            <a:ext cx="1532608" cy="13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6" grpId="0"/>
      <p:bldP spid="17" grpId="0"/>
      <p:bldP spid="140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608522" y="230994"/>
              <a:ext cx="7049046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Ζάχαρη/Ιμβερτοποίηση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4048" y="1592826"/>
            <a:ext cx="7680960" cy="2246769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/>
              <a:t>Σακχαρόζη: Δισακχαρίτης</a:t>
            </a:r>
            <a:r>
              <a:rPr lang="el-GR" sz="2000" dirty="0">
                <a:sym typeface="Wingdings" panose="05000000000000000000" pitchFamily="2" charset="2"/>
              </a:rPr>
              <a:t> από </a:t>
            </a:r>
            <a:r>
              <a:rPr lang="el-GR" sz="2000" b="1" dirty="0">
                <a:sym typeface="Wingdings" panose="05000000000000000000" pitchFamily="2" charset="2"/>
              </a:rPr>
              <a:t>Γλυκόζη</a:t>
            </a:r>
            <a:r>
              <a:rPr lang="el-GR" sz="2000" dirty="0">
                <a:sym typeface="Wingdings" panose="05000000000000000000" pitchFamily="2" charset="2"/>
              </a:rPr>
              <a:t> και </a:t>
            </a:r>
            <a:r>
              <a:rPr lang="el-GR" sz="2000" b="1" dirty="0">
                <a:sym typeface="Wingdings" panose="05000000000000000000" pitchFamily="2" charset="2"/>
              </a:rPr>
              <a:t>Φρουκτόζη</a:t>
            </a:r>
          </a:p>
          <a:p>
            <a:endParaRPr lang="el-GR" sz="2000" b="1" dirty="0">
              <a:sym typeface="Wingdings" panose="05000000000000000000" pitchFamily="2" charset="2"/>
            </a:endParaRPr>
          </a:p>
          <a:p>
            <a:r>
              <a:rPr lang="el-GR" sz="2000" dirty="0">
                <a:sym typeface="Wingdings" panose="05000000000000000000" pitchFamily="2" charset="2"/>
              </a:rPr>
              <a:t>Η Αντίδραση Διάσπασης Απαιτεί Όξινη Κατάλυση</a:t>
            </a:r>
          </a:p>
          <a:p>
            <a:endParaRPr lang="el-GR" sz="2000" b="1" dirty="0">
              <a:sym typeface="Wingdings" panose="05000000000000000000" pitchFamily="2" charset="2"/>
            </a:endParaRPr>
          </a:p>
          <a:p>
            <a:r>
              <a:rPr lang="el-GR" sz="2000" dirty="0">
                <a:sym typeface="Wingdings" panose="05000000000000000000" pitchFamily="2" charset="2"/>
              </a:rPr>
              <a:t>Άπασες οι Ουσίες Είναι </a:t>
            </a:r>
            <a:r>
              <a:rPr lang="el-GR" sz="2000" dirty="0" err="1">
                <a:sym typeface="Wingdings" panose="05000000000000000000" pitchFamily="2" charset="2"/>
              </a:rPr>
              <a:t>Οπτικώς</a:t>
            </a:r>
            <a:r>
              <a:rPr lang="el-GR" sz="2000" dirty="0">
                <a:sym typeface="Wingdings" panose="05000000000000000000" pitchFamily="2" charset="2"/>
              </a:rPr>
              <a:t> Ενεργές</a:t>
            </a:r>
          </a:p>
          <a:p>
            <a:endParaRPr lang="el-GR" sz="2000" dirty="0">
              <a:sym typeface="Wingdings" panose="05000000000000000000" pitchFamily="2" charset="2"/>
            </a:endParaRPr>
          </a:p>
          <a:p>
            <a:r>
              <a:rPr lang="el-GR" sz="2000" dirty="0">
                <a:sym typeface="Wingdings" panose="05000000000000000000" pitchFamily="2" charset="2"/>
              </a:rPr>
              <a:t>Το Μίγμα των Προϊόντων Έχει </a:t>
            </a:r>
            <a:r>
              <a:rPr lang="el-GR" sz="2000" b="1" dirty="0">
                <a:sym typeface="Wingdings" panose="05000000000000000000" pitchFamily="2" charset="2"/>
              </a:rPr>
              <a:t>Ειδική Στροφή με Διαφορετικό Πρόσημο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938" y="4178149"/>
            <a:ext cx="2987939" cy="2240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938" y="1592826"/>
            <a:ext cx="3140765" cy="2093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2822" r="18682" b="80320"/>
          <a:stretch/>
        </p:blipFill>
        <p:spPr>
          <a:xfrm>
            <a:off x="1500188" y="3942405"/>
            <a:ext cx="5278946" cy="471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r="65909" b="-5566"/>
          <a:stretch/>
        </p:blipFill>
        <p:spPr>
          <a:xfrm>
            <a:off x="0" y="4413894"/>
            <a:ext cx="2608520" cy="2005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19019" r="50915"/>
          <a:stretch/>
        </p:blipFill>
        <p:spPr>
          <a:xfrm>
            <a:off x="2630230" y="4772025"/>
            <a:ext cx="1108333" cy="17994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2" t="18986" r="27626" b="-9226"/>
          <a:stretch/>
        </p:blipFill>
        <p:spPr>
          <a:xfrm>
            <a:off x="3738563" y="4566294"/>
            <a:ext cx="2093750" cy="20052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t="4880" r="-7734" b="4880"/>
          <a:stretch/>
        </p:blipFill>
        <p:spPr>
          <a:xfrm>
            <a:off x="5832313" y="4413894"/>
            <a:ext cx="2943225" cy="20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964776" y="230994"/>
              <a:ext cx="6336543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Κινητική Αντίδρασης</a:t>
              </a:r>
              <a:r>
                <a:rPr lang="en-US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63176" y="1414095"/>
            <a:ext cx="11539727" cy="2308324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/>
              <a:t>2 Βήματα: Πρωτονίωση Σακχαρόζης (</a:t>
            </a:r>
            <a:r>
              <a:rPr lang="el-GR" b="1"/>
              <a:t>Γρήγορο</a:t>
            </a:r>
            <a:r>
              <a:rPr lang="el-GR"/>
              <a:t>) και Υδρόλυση Πρωτονιομένης Σακχαρόζης (</a:t>
            </a:r>
            <a:r>
              <a:rPr lang="el-GR" b="1"/>
              <a:t>αργό</a:t>
            </a:r>
            <a:r>
              <a:rPr lang="el-GR"/>
              <a:t>)</a:t>
            </a:r>
          </a:p>
          <a:p>
            <a:endParaRPr lang="el-GR"/>
          </a:p>
          <a:p>
            <a:r>
              <a:rPr lang="el-GR"/>
              <a:t>Αντίδραση </a:t>
            </a:r>
            <a:r>
              <a:rPr lang="el-GR" b="1"/>
              <a:t>3 </a:t>
            </a:r>
            <a:r>
              <a:rPr lang="el-GR"/>
              <a:t>Σταδίων: Προϊσορροπία</a:t>
            </a:r>
          </a:p>
          <a:p>
            <a:endParaRPr lang="el-GR"/>
          </a:p>
          <a:p>
            <a:r>
              <a:rPr lang="el-GR"/>
              <a:t>Έχει Ψευδοπρώτης Τάξης Συντελεστή Ταχύτητας για το 2</a:t>
            </a:r>
            <a:r>
              <a:rPr lang="el-GR" baseline="30000"/>
              <a:t>ο</a:t>
            </a:r>
            <a:r>
              <a:rPr lang="el-GR"/>
              <a:t> Στάδιο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/>
          </a:p>
          <a:p>
            <a:r>
              <a:rPr lang="el-GR" b="1"/>
              <a:t>Ρυθμός Μεταβολής της Σακχαρόζης </a:t>
            </a:r>
            <a:r>
              <a:rPr lang="en-US" b="1"/>
              <a:t>d</a:t>
            </a:r>
            <a:r>
              <a:rPr lang="el-GR" b="1"/>
              <a:t>[</a:t>
            </a:r>
            <a:r>
              <a:rPr lang="en-US" b="1"/>
              <a:t>S</a:t>
            </a:r>
            <a:r>
              <a:rPr lang="el-GR" b="1"/>
              <a:t>]/</a:t>
            </a:r>
            <a:r>
              <a:rPr lang="en-US" b="1"/>
              <a:t>dt </a:t>
            </a:r>
            <a:r>
              <a:rPr lang="el-GR" b="1"/>
              <a:t>=</a:t>
            </a:r>
            <a:r>
              <a:rPr lang="el-GR"/>
              <a:t> </a:t>
            </a:r>
            <a:r>
              <a:rPr lang="en-US" b="1"/>
              <a:t>k</a:t>
            </a:r>
            <a:r>
              <a:rPr lang="en-US" b="1" baseline="-25000"/>
              <a:t>eff</a:t>
            </a:r>
            <a:r>
              <a:rPr lang="el-GR" b="1"/>
              <a:t> * [</a:t>
            </a:r>
            <a:r>
              <a:rPr lang="en-US" b="1"/>
              <a:t>S</a:t>
            </a:r>
            <a:r>
              <a:rPr lang="el-GR" b="1"/>
              <a:t>] </a:t>
            </a:r>
            <a:r>
              <a:rPr lang="el-GR"/>
              <a:t>Όπου </a:t>
            </a:r>
            <a:r>
              <a:rPr lang="en-US"/>
              <a:t>k</a:t>
            </a:r>
            <a:r>
              <a:rPr lang="en-US" baseline="-25000"/>
              <a:t>eff </a:t>
            </a:r>
            <a:r>
              <a:rPr lang="el-GR"/>
              <a:t>= Κ * </a:t>
            </a:r>
            <a:r>
              <a:rPr lang="en-US"/>
              <a:t>k</a:t>
            </a:r>
            <a:r>
              <a:rPr lang="el-GR"/>
              <a:t> *[</a:t>
            </a:r>
            <a:r>
              <a:rPr lang="en-US"/>
              <a:t>H</a:t>
            </a:r>
            <a:r>
              <a:rPr lang="el-GR" baseline="30000"/>
              <a:t>+</a:t>
            </a:r>
            <a:r>
              <a:rPr lang="el-GR"/>
              <a:t>] Όπου Κ ο Συντελεστής για το 1</a:t>
            </a:r>
            <a:r>
              <a:rPr lang="el-GR" baseline="30000"/>
              <a:t>ο</a:t>
            </a:r>
            <a:r>
              <a:rPr lang="el-GR"/>
              <a:t> Στάδιο, </a:t>
            </a:r>
            <a:r>
              <a:rPr lang="en-US"/>
              <a:t>k </a:t>
            </a:r>
            <a:r>
              <a:rPr lang="el-GR"/>
              <a:t>ο Συντελεστής για το 2</a:t>
            </a:r>
            <a:r>
              <a:rPr lang="el-GR" baseline="30000"/>
              <a:t>ο</a:t>
            </a:r>
            <a:r>
              <a:rPr lang="el-GR"/>
              <a:t> Στάδιο (Ψευδοπρώτης Τάξης) και [Η</a:t>
            </a:r>
            <a:r>
              <a:rPr lang="el-GR" baseline="30000"/>
              <a:t>+</a:t>
            </a:r>
            <a:r>
              <a:rPr lang="el-GR"/>
              <a:t>] η Συγκέντρωση των Υδρογονοκατιόντων του </a:t>
            </a:r>
            <a:r>
              <a:rPr lang="en-US"/>
              <a:t>HCl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39" y="3908157"/>
            <a:ext cx="10058400" cy="279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27881" y="2890400"/>
            <a:ext cx="3088375" cy="2001864"/>
            <a:chOff x="4340090" y="2875358"/>
            <a:chExt cx="3088375" cy="2001864"/>
          </a:xfrm>
        </p:grpSpPr>
        <p:sp>
          <p:nvSpPr>
            <p:cNvPr id="95" name="Rectangle 94"/>
            <p:cNvSpPr/>
            <p:nvPr/>
          </p:nvSpPr>
          <p:spPr>
            <a:xfrm>
              <a:off x="4353427" y="3357911"/>
              <a:ext cx="3057869" cy="148813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340090" y="2875358"/>
              <a:ext cx="3088375" cy="2001864"/>
              <a:chOff x="4362112" y="3432064"/>
              <a:chExt cx="3088375" cy="2001864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H="1">
                <a:off x="4372184" y="3447106"/>
                <a:ext cx="9144" cy="1986822"/>
              </a:xfrm>
              <a:prstGeom prst="line">
                <a:avLst/>
              </a:pr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>
                <a:off x="4362112" y="5403843"/>
                <a:ext cx="3088375" cy="11770"/>
              </a:xfrm>
              <a:prstGeom prst="line">
                <a:avLst/>
              </a:pr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H="1">
                <a:off x="7439197" y="3432064"/>
                <a:ext cx="9144" cy="1986822"/>
              </a:xfrm>
              <a:prstGeom prst="line">
                <a:avLst/>
              </a:pr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1334844" y="230994"/>
              <a:ext cx="9596410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Πειραματική Διαδικασία (</a:t>
              </a:r>
              <a:r>
                <a:rPr lang="en-US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Part 2)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904471" y="5858443"/>
            <a:ext cx="118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φ</a:t>
            </a:r>
            <a:r>
              <a:rPr lang="en-US" sz="3200" baseline="-25000" dirty="0"/>
              <a:t>0</a:t>
            </a:r>
            <a:endParaRPr lang="el-GR" dirty="0"/>
          </a:p>
        </p:txBody>
      </p:sp>
      <p:sp>
        <p:nvSpPr>
          <p:cNvPr id="73" name="TextBox 72"/>
          <p:cNvSpPr txBox="1"/>
          <p:nvPr/>
        </p:nvSpPr>
        <p:spPr>
          <a:xfrm>
            <a:off x="10153124" y="5903191"/>
            <a:ext cx="84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φ</a:t>
            </a:r>
            <a:r>
              <a:rPr lang="el-GR" sz="3600" baseline="-25000" dirty="0"/>
              <a:t>∞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610484" y="5827216"/>
            <a:ext cx="84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φ</a:t>
            </a:r>
            <a:r>
              <a:rPr lang="en-US" sz="3600" baseline="-25000" dirty="0"/>
              <a:t>t</a:t>
            </a:r>
            <a:endParaRPr lang="el-GR" sz="3600" baseline="-250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7929063" y="1783201"/>
            <a:ext cx="3804219" cy="4024888"/>
            <a:chOff x="7929063" y="1783201"/>
            <a:chExt cx="3804219" cy="4024888"/>
          </a:xfrm>
        </p:grpSpPr>
        <p:grpSp>
          <p:nvGrpSpPr>
            <p:cNvPr id="50" name="Group 49"/>
            <p:cNvGrpSpPr/>
            <p:nvPr/>
          </p:nvGrpSpPr>
          <p:grpSpPr>
            <a:xfrm>
              <a:off x="9590444" y="2488122"/>
              <a:ext cx="1736319" cy="2260941"/>
              <a:chOff x="7792851" y="1317057"/>
              <a:chExt cx="1600200" cy="2286000"/>
            </a:xfrm>
          </p:grpSpPr>
          <p:sp>
            <p:nvSpPr>
              <p:cNvPr id="51" name="Can 50"/>
              <p:cNvSpPr/>
              <p:nvPr/>
            </p:nvSpPr>
            <p:spPr>
              <a:xfrm>
                <a:off x="7792851" y="1317057"/>
                <a:ext cx="1600200" cy="2286000"/>
              </a:xfrm>
              <a:prstGeom prst="can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8743443" y="3086347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8538078" y="1965654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8273678" y="2278410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851798" y="2354287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8301504" y="294227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9022554" y="2201145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9022554" y="2923450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284523" y="1885104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972342" y="185278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8216752" y="3139779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940515" y="260005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8286301" y="2633674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8885940" y="1895990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8509172" y="3252523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680073" y="2779673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8582101" y="231618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9088699" y="2508264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8953787" y="3158734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8067880" y="2154526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874370" y="2994340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7" name="Picture 2" descr="Acide Chlorhydrique HCl Bouteille D'Erlenmeyer KS4 Noir Et Blanc  Illustrati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9" r="33838"/>
            <a:stretch/>
          </p:blipFill>
          <p:spPr bwMode="auto">
            <a:xfrm rot="2744778">
              <a:off x="8268282" y="1443982"/>
              <a:ext cx="1184068" cy="1862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" name="Group 77"/>
            <p:cNvGrpSpPr/>
            <p:nvPr/>
          </p:nvGrpSpPr>
          <p:grpSpPr>
            <a:xfrm>
              <a:off x="9272636" y="4810412"/>
              <a:ext cx="2460646" cy="997677"/>
              <a:chOff x="9272636" y="4810412"/>
              <a:chExt cx="2460646" cy="997677"/>
            </a:xfrm>
          </p:grpSpPr>
          <p:pic>
            <p:nvPicPr>
              <p:cNvPr id="79" name="Picture 6" descr="Fire Flame Vector Illustration — Stock Vector © creativestall #8096223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71" t="8447" r="14634" b="9106"/>
              <a:stretch/>
            </p:blipFill>
            <p:spPr bwMode="auto">
              <a:xfrm>
                <a:off x="9272636" y="4815329"/>
                <a:ext cx="808828" cy="992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6" descr="Fire Flame Vector Illustration — Stock Vector © creativestall #8096223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71" t="8447" r="14634" b="9106"/>
              <a:stretch/>
            </p:blipFill>
            <p:spPr bwMode="auto">
              <a:xfrm>
                <a:off x="10103460" y="4810412"/>
                <a:ext cx="808828" cy="992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6" descr="Fire Flame Vector Illustration — Stock Vector © creativestall #8096223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71" t="8447" r="14634" b="9106"/>
              <a:stretch/>
            </p:blipFill>
            <p:spPr bwMode="auto">
              <a:xfrm>
                <a:off x="10924454" y="4815328"/>
                <a:ext cx="808828" cy="992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3" name="Group 102"/>
          <p:cNvGrpSpPr/>
          <p:nvPr/>
        </p:nvGrpSpPr>
        <p:grpSpPr>
          <a:xfrm>
            <a:off x="681495" y="2422931"/>
            <a:ext cx="1916730" cy="2286000"/>
            <a:chOff x="2688427" y="4351707"/>
            <a:chExt cx="1600200" cy="2286000"/>
          </a:xfrm>
        </p:grpSpPr>
        <p:sp>
          <p:nvSpPr>
            <p:cNvPr id="104" name="Can 103"/>
            <p:cNvSpPr/>
            <p:nvPr/>
          </p:nvSpPr>
          <p:spPr>
            <a:xfrm>
              <a:off x="2688427" y="4351707"/>
              <a:ext cx="1600200" cy="2286000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949031" y="640345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694702" y="607418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906722" y="566832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198372" y="565398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049608" y="545686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108105" y="489363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024500" y="51542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422634" y="524281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467421" y="556701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581751" y="490700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821312" y="5556569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973712" y="5708969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225649" y="638850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034178" y="632179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245551" y="594334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707761" y="639993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895263" y="613500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301401" y="618132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273685" y="539335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023504" y="5402867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2634" y="579179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297411" y="5049955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11644" y="4925350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051925" y="508556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2720209" y="529385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665250" y="5720227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747443" y="554888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736826" y="593683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39050" y="60799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747444" y="629533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009616" y="592449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493657" y="641235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024501" y="586829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505308" y="6026646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754276" y="586535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753083" y="5133558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673350" y="5360114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738553" y="5011443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071565" y="6245621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645889" y="6205972"/>
              <a:ext cx="195943" cy="17961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88109" y="1650465"/>
            <a:ext cx="3840356" cy="3226757"/>
            <a:chOff x="3588109" y="1650465"/>
            <a:chExt cx="3840356" cy="3226757"/>
          </a:xfrm>
        </p:grpSpPr>
        <p:grpSp>
          <p:nvGrpSpPr>
            <p:cNvPr id="90" name="Group 89"/>
            <p:cNvGrpSpPr/>
            <p:nvPr/>
          </p:nvGrpSpPr>
          <p:grpSpPr>
            <a:xfrm>
              <a:off x="4340090" y="2875358"/>
              <a:ext cx="3088375" cy="2001864"/>
              <a:chOff x="4340090" y="2875358"/>
              <a:chExt cx="3088375" cy="2001864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4353427" y="3357911"/>
                <a:ext cx="3057869" cy="148813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4340090" y="2875358"/>
                <a:ext cx="3088375" cy="2001864"/>
                <a:chOff x="4362112" y="3432064"/>
                <a:chExt cx="3088375" cy="2001864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4372184" y="3447106"/>
                  <a:ext cx="9144" cy="1986822"/>
                </a:xfrm>
                <a:prstGeom prst="line">
                  <a:avLst/>
                </a:prstGeom>
                <a:ln w="412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4362112" y="5403843"/>
                  <a:ext cx="3088375" cy="11770"/>
                </a:xfrm>
                <a:prstGeom prst="line">
                  <a:avLst/>
                </a:prstGeom>
                <a:ln w="412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7439197" y="3432064"/>
                  <a:ext cx="9144" cy="1986822"/>
                </a:xfrm>
                <a:prstGeom prst="line">
                  <a:avLst/>
                </a:prstGeom>
                <a:ln w="412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76" name="Picture 2" descr="Acide Chlorhydrique HCl Bouteille D'Erlenmeyer KS4 Noir Et Blanc  Illustrati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9" r="33838"/>
            <a:stretch/>
          </p:blipFill>
          <p:spPr bwMode="auto">
            <a:xfrm rot="2744778">
              <a:off x="3927328" y="1311246"/>
              <a:ext cx="1184068" cy="1862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5" name="Group 144"/>
            <p:cNvGrpSpPr/>
            <p:nvPr/>
          </p:nvGrpSpPr>
          <p:grpSpPr>
            <a:xfrm>
              <a:off x="5089695" y="2422931"/>
              <a:ext cx="1875228" cy="2286000"/>
              <a:chOff x="2688427" y="4351707"/>
              <a:chExt cx="1600200" cy="2286000"/>
            </a:xfrm>
          </p:grpSpPr>
          <p:sp>
            <p:nvSpPr>
              <p:cNvPr id="146" name="Can 145"/>
              <p:cNvSpPr/>
              <p:nvPr/>
            </p:nvSpPr>
            <p:spPr>
              <a:xfrm>
                <a:off x="2688427" y="4351707"/>
                <a:ext cx="1600200" cy="2286000"/>
              </a:xfrm>
              <a:prstGeom prst="can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2949031" y="640345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694702" y="6074180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906722" y="5668323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198372" y="5653986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3049608" y="545686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3108105" y="489363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3024500" y="515427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3422634" y="5242811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3467421" y="556701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3581751" y="490700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3821312" y="5556569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3973712" y="5708969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3225649" y="6388506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034178" y="6321793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245551" y="594334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707761" y="6399931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895263" y="6135006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3301401" y="618132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273685" y="539335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023504" y="5402867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422634" y="5791791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97411" y="5049955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911644" y="4925350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051925" y="508556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2720209" y="529385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665250" y="5720227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747443" y="5548883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736826" y="593683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939050" y="607997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2747444" y="6295336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4009616" y="5924493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493657" y="641235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3024501" y="586829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505308" y="6026646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2754276" y="5865351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753083" y="5133558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3673350" y="5360114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2738553" y="5011443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071565" y="6245621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3645889" y="6205972"/>
                <a:ext cx="195943" cy="179615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557925" y="4682073"/>
            <a:ext cx="2150632" cy="691387"/>
            <a:chOff x="2557925" y="4682073"/>
            <a:chExt cx="2150632" cy="691387"/>
          </a:xfrm>
        </p:grpSpPr>
        <p:sp>
          <p:nvSpPr>
            <p:cNvPr id="101" name="Down Arrow 100"/>
            <p:cNvSpPr/>
            <p:nvPr/>
          </p:nvSpPr>
          <p:spPr>
            <a:xfrm rot="7398048" flipH="1">
              <a:off x="2765169" y="4538239"/>
              <a:ext cx="357335" cy="77182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3369714" y="4682073"/>
              <a:ext cx="1338843" cy="691387"/>
              <a:chOff x="3242252" y="4427007"/>
              <a:chExt cx="1338843" cy="691387"/>
            </a:xfrm>
          </p:grpSpPr>
          <p:sp>
            <p:nvSpPr>
              <p:cNvPr id="91" name="Down Arrow 90"/>
              <p:cNvSpPr/>
              <p:nvPr/>
            </p:nvSpPr>
            <p:spPr>
              <a:xfrm rot="14201952">
                <a:off x="4016515" y="4219763"/>
                <a:ext cx="357335" cy="77182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3242252" y="4749062"/>
                <a:ext cx="676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30 </a:t>
                </a:r>
                <a:r>
                  <a:rPr lang="en-US" baseline="30000" dirty="0" err="1"/>
                  <a:t>o</a:t>
                </a:r>
                <a:r>
                  <a:rPr lang="en-US" dirty="0" err="1"/>
                  <a:t>C</a:t>
                </a:r>
                <a:endParaRPr lang="en-US" dirty="0"/>
              </a:p>
            </p:txBody>
          </p:sp>
        </p:grp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0899B230-F127-46E7-9CB6-771EB0A33A6D}"/>
              </a:ext>
            </a:extLst>
          </p:cNvPr>
          <p:cNvSpPr txBox="1"/>
          <p:nvPr/>
        </p:nvSpPr>
        <p:spPr>
          <a:xfrm>
            <a:off x="10166974" y="575584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7</a:t>
            </a:r>
            <a:r>
              <a:rPr lang="en-US" b="1" dirty="0">
                <a:solidFill>
                  <a:srgbClr val="FF0000"/>
                </a:solidFill>
              </a:rPr>
              <a:t>0 </a:t>
            </a:r>
            <a:r>
              <a:rPr lang="en-US" b="1" baseline="30000" dirty="0" err="1">
                <a:solidFill>
                  <a:srgbClr val="FF0000"/>
                </a:solidFill>
              </a:rPr>
              <a:t>o</a:t>
            </a:r>
            <a:r>
              <a:rPr lang="en-US" b="1" dirty="0" err="1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5" grpId="0"/>
      <p:bldP spid="1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4803" y="1726703"/>
            <a:ext cx="2838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ln([S]</a:t>
            </a:r>
            <a:r>
              <a:rPr lang="en-US" sz="2800" b="1" baseline="-25000" dirty="0">
                <a:solidFill>
                  <a:srgbClr val="FF0000"/>
                </a:solidFill>
              </a:rPr>
              <a:t>0</a:t>
            </a:r>
            <a:r>
              <a:rPr lang="en-US" sz="2800" b="1" dirty="0">
                <a:solidFill>
                  <a:srgbClr val="FF0000"/>
                </a:solidFill>
              </a:rPr>
              <a:t>/[S]</a:t>
            </a:r>
            <a:r>
              <a:rPr lang="en-US" sz="2800" b="1" baseline="-25000" dirty="0">
                <a:solidFill>
                  <a:srgbClr val="FF0000"/>
                </a:solidFill>
              </a:rPr>
              <a:t>t</a:t>
            </a:r>
            <a:r>
              <a:rPr lang="en-US" sz="2800" b="1" dirty="0">
                <a:solidFill>
                  <a:srgbClr val="FF0000"/>
                </a:solidFill>
              </a:rPr>
              <a:t>) = </a:t>
            </a:r>
            <a:r>
              <a:rPr lang="en-US" sz="2800" b="1" dirty="0" err="1">
                <a:solidFill>
                  <a:srgbClr val="FF0000"/>
                </a:solidFill>
              </a:rPr>
              <a:t>k</a:t>
            </a:r>
            <a:r>
              <a:rPr lang="en-US" sz="2800" b="1" baseline="-25000" dirty="0" err="1">
                <a:solidFill>
                  <a:srgbClr val="FF0000"/>
                </a:solidFill>
              </a:rPr>
              <a:t>eff</a:t>
            </a:r>
            <a:r>
              <a:rPr lang="en-US" sz="2800" b="1" dirty="0">
                <a:solidFill>
                  <a:srgbClr val="FF0000"/>
                </a:solidFill>
              </a:rPr>
              <a:t> t</a:t>
            </a:r>
            <a:endParaRPr lang="el-GR" sz="2800" b="1" baseline="30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885" y="2837166"/>
            <a:ext cx="627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φ</a:t>
            </a:r>
            <a:r>
              <a:rPr lang="en-US" sz="2400" b="1" baseline="-25000" dirty="0"/>
              <a:t>0</a:t>
            </a:r>
            <a:r>
              <a:rPr lang="en-US" sz="2400" b="1" dirty="0"/>
              <a:t>: </a:t>
            </a:r>
            <a:r>
              <a:rPr lang="el-GR" sz="2400" i="1" dirty="0"/>
              <a:t>Οπτική Στροφή (</a:t>
            </a:r>
            <a:r>
              <a:rPr lang="el-GR" sz="2400" i="1" dirty="0" err="1"/>
              <a:t>Δ+δ</a:t>
            </a:r>
            <a:r>
              <a:rPr lang="el-GR" sz="2400" i="1" dirty="0"/>
              <a:t>) Πριν Την Προσθήκη </a:t>
            </a:r>
            <a:r>
              <a:rPr lang="en-US" sz="2400" i="1" dirty="0"/>
              <a:t>HCl</a:t>
            </a:r>
            <a:endParaRPr lang="el-GR" sz="2400" i="1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883885" y="3446766"/>
            <a:ext cx="6760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φ</a:t>
            </a:r>
            <a:r>
              <a:rPr lang="en-US" sz="2400" b="1" baseline="-25000" dirty="0"/>
              <a:t>t</a:t>
            </a:r>
            <a:r>
              <a:rPr lang="en-US" sz="2400" b="1" dirty="0"/>
              <a:t> = </a:t>
            </a:r>
            <a:r>
              <a:rPr lang="el-GR" sz="2400" b="1" dirty="0"/>
              <a:t>φ</a:t>
            </a:r>
            <a:r>
              <a:rPr lang="en-US" sz="2400" b="1" baseline="-25000" dirty="0"/>
              <a:t>S</a:t>
            </a:r>
            <a:r>
              <a:rPr lang="en-US" sz="2400" b="1" dirty="0"/>
              <a:t> + </a:t>
            </a:r>
            <a:r>
              <a:rPr lang="el-GR" sz="2400" b="1" dirty="0"/>
              <a:t>φ</a:t>
            </a:r>
            <a:r>
              <a:rPr lang="en-US" sz="2400" b="1" baseline="-25000" dirty="0"/>
              <a:t>G</a:t>
            </a:r>
            <a:r>
              <a:rPr lang="en-US" sz="2400" b="1" dirty="0"/>
              <a:t> + </a:t>
            </a:r>
            <a:r>
              <a:rPr lang="el-GR" sz="2400" b="1" dirty="0"/>
              <a:t>φ</a:t>
            </a:r>
            <a:r>
              <a:rPr lang="en-US" sz="2400" b="1" baseline="-25000" dirty="0"/>
              <a:t>F</a:t>
            </a:r>
            <a:r>
              <a:rPr lang="en-US" sz="2400" b="1" dirty="0"/>
              <a:t> </a:t>
            </a:r>
            <a:r>
              <a:rPr lang="el-GR" sz="2400" i="1" dirty="0"/>
              <a:t>Κατόπιν Προσθήκης </a:t>
            </a:r>
            <a:r>
              <a:rPr lang="en-US" sz="2400" i="1" dirty="0"/>
              <a:t>HCl</a:t>
            </a:r>
            <a:r>
              <a:rPr lang="el-GR" sz="2400" i="1" dirty="0"/>
              <a:t> σε Χρόνο </a:t>
            </a:r>
            <a:r>
              <a:rPr lang="en-US" sz="2400" i="1" dirty="0"/>
              <a:t>t</a:t>
            </a:r>
            <a:endParaRPr lang="el-GR" sz="2400" i="1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883885" y="4048746"/>
            <a:ext cx="4349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φ</a:t>
            </a:r>
            <a:r>
              <a:rPr lang="en-US" sz="2400" b="1" baseline="-25000" dirty="0"/>
              <a:t>∞</a:t>
            </a:r>
            <a:r>
              <a:rPr lang="en-US" sz="2400" b="1" dirty="0"/>
              <a:t> = </a:t>
            </a:r>
            <a:r>
              <a:rPr lang="el-GR" sz="2400" b="1" dirty="0"/>
              <a:t>φ</a:t>
            </a:r>
            <a:r>
              <a:rPr lang="en-US" sz="2400" b="1" baseline="-25000" dirty="0"/>
              <a:t>G</a:t>
            </a:r>
            <a:r>
              <a:rPr lang="en-US" sz="2400" b="1" dirty="0"/>
              <a:t> + </a:t>
            </a:r>
            <a:r>
              <a:rPr lang="el-GR" sz="2400" b="1" dirty="0"/>
              <a:t>φ</a:t>
            </a:r>
            <a:r>
              <a:rPr lang="en-US" sz="2400" b="1" baseline="-25000" dirty="0"/>
              <a:t>F</a:t>
            </a:r>
            <a:r>
              <a:rPr lang="en-US" sz="2400" b="1" dirty="0"/>
              <a:t> </a:t>
            </a:r>
            <a:r>
              <a:rPr lang="el-GR" sz="2400" i="1" dirty="0"/>
              <a:t>Πλήρης Μετατροπή</a:t>
            </a:r>
            <a:endParaRPr lang="el-GR" sz="2400" i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830545" y="4765026"/>
            <a:ext cx="7550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[</a:t>
            </a:r>
            <a:r>
              <a:rPr lang="en-US" sz="2400" b="1" dirty="0"/>
              <a:t>S</a:t>
            </a:r>
            <a:r>
              <a:rPr lang="el-GR" sz="2400" b="1" dirty="0"/>
              <a:t>]</a:t>
            </a:r>
            <a:r>
              <a:rPr lang="en-US" sz="2400" b="1" baseline="-25000" dirty="0"/>
              <a:t>0</a:t>
            </a:r>
            <a:r>
              <a:rPr lang="en-US" sz="2400" b="1" dirty="0"/>
              <a:t> = </a:t>
            </a:r>
            <a:r>
              <a:rPr lang="el-GR" sz="2400" b="1" dirty="0"/>
              <a:t>φ</a:t>
            </a:r>
            <a:r>
              <a:rPr lang="en-US" sz="2400" b="1" baseline="-25000" dirty="0"/>
              <a:t>0</a:t>
            </a:r>
            <a:r>
              <a:rPr lang="en-US" sz="2400" b="1" dirty="0"/>
              <a:t> - </a:t>
            </a:r>
            <a:r>
              <a:rPr lang="el-GR" sz="2400" b="1" dirty="0"/>
              <a:t>φ</a:t>
            </a:r>
            <a:r>
              <a:rPr lang="en-US" sz="2400" b="1" baseline="-25000" dirty="0"/>
              <a:t>∞</a:t>
            </a:r>
            <a:r>
              <a:rPr lang="en-US" sz="2400" b="1" dirty="0"/>
              <a:t> </a:t>
            </a:r>
            <a:r>
              <a:rPr lang="en-US" sz="2400" i="1" dirty="0"/>
              <a:t> </a:t>
            </a:r>
            <a:r>
              <a:rPr lang="el-GR" sz="2400" i="1" dirty="0"/>
              <a:t>Ανάλογη Αρχικής Συγκέντρωσης Σακχαρόζης</a:t>
            </a:r>
            <a:endParaRPr lang="el-GR" sz="2400" i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30545" y="5468592"/>
            <a:ext cx="916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[</a:t>
            </a:r>
            <a:r>
              <a:rPr lang="en-US" sz="2400" b="1" dirty="0"/>
              <a:t>S</a:t>
            </a:r>
            <a:r>
              <a:rPr lang="el-GR" sz="2400" b="1" dirty="0"/>
              <a:t>]</a:t>
            </a:r>
            <a:r>
              <a:rPr lang="en-US" sz="2400" b="1" baseline="-25000" dirty="0"/>
              <a:t>t</a:t>
            </a:r>
            <a:r>
              <a:rPr lang="en-US" sz="2400" b="1" dirty="0"/>
              <a:t> = </a:t>
            </a:r>
            <a:r>
              <a:rPr lang="el-GR" sz="2400" b="1" dirty="0"/>
              <a:t>Φ</a:t>
            </a:r>
            <a:r>
              <a:rPr lang="en-US" sz="2400" b="1" baseline="-25000" dirty="0"/>
              <a:t>t</a:t>
            </a:r>
            <a:r>
              <a:rPr lang="en-US" sz="2400" b="1" dirty="0"/>
              <a:t> - </a:t>
            </a:r>
            <a:r>
              <a:rPr lang="el-GR" sz="2400" b="1" dirty="0"/>
              <a:t>Φ</a:t>
            </a:r>
            <a:r>
              <a:rPr lang="en-US" sz="2400" b="1" baseline="-25000" dirty="0"/>
              <a:t>∞</a:t>
            </a:r>
            <a:r>
              <a:rPr lang="en-US" sz="2400" b="1" dirty="0"/>
              <a:t> </a:t>
            </a:r>
            <a:r>
              <a:rPr lang="en-US" sz="2400" i="1" dirty="0"/>
              <a:t> </a:t>
            </a:r>
            <a:r>
              <a:rPr lang="el-GR" sz="2400" i="1" dirty="0"/>
              <a:t>Ανάλογη Συγκέντρωσης Σακχαρόζης την Χρονική Στιγμή </a:t>
            </a:r>
            <a:r>
              <a:rPr lang="en-US" sz="2400" i="1" dirty="0"/>
              <a:t>t</a:t>
            </a:r>
            <a:endParaRPr lang="el-GR" sz="2400" i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3649946" y="6095992"/>
            <a:ext cx="4984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ln[(</a:t>
            </a:r>
            <a:r>
              <a:rPr lang="el-GR" sz="3200" dirty="0">
                <a:solidFill>
                  <a:srgbClr val="FF0000"/>
                </a:solidFill>
              </a:rPr>
              <a:t>φ</a:t>
            </a:r>
            <a:r>
              <a:rPr lang="en-US" sz="3200" baseline="-25000" dirty="0">
                <a:solidFill>
                  <a:srgbClr val="FF0000"/>
                </a:solidFill>
              </a:rPr>
              <a:t>0</a:t>
            </a:r>
            <a:r>
              <a:rPr lang="en-US" sz="3200" dirty="0">
                <a:solidFill>
                  <a:srgbClr val="FF0000"/>
                </a:solidFill>
              </a:rPr>
              <a:t> - </a:t>
            </a:r>
            <a:r>
              <a:rPr lang="el-GR" sz="3200" dirty="0">
                <a:solidFill>
                  <a:srgbClr val="FF0000"/>
                </a:solidFill>
              </a:rPr>
              <a:t>φ</a:t>
            </a:r>
            <a:r>
              <a:rPr lang="en-US" sz="3200" baseline="-25000" dirty="0">
                <a:solidFill>
                  <a:srgbClr val="FF0000"/>
                </a:solidFill>
              </a:rPr>
              <a:t>∞</a:t>
            </a:r>
            <a:r>
              <a:rPr lang="el-GR" sz="3200" dirty="0">
                <a:solidFill>
                  <a:srgbClr val="FF0000"/>
                </a:solidFill>
              </a:rPr>
              <a:t>)</a:t>
            </a:r>
            <a:r>
              <a:rPr lang="en-US" sz="3200" dirty="0">
                <a:solidFill>
                  <a:srgbClr val="FF0000"/>
                </a:solidFill>
              </a:rPr>
              <a:t>/(</a:t>
            </a:r>
            <a:r>
              <a:rPr lang="el-GR" sz="3200" dirty="0">
                <a:solidFill>
                  <a:srgbClr val="FF0000"/>
                </a:solidFill>
              </a:rPr>
              <a:t>φ</a:t>
            </a:r>
            <a:r>
              <a:rPr lang="en-US" sz="3200" baseline="-25000" dirty="0">
                <a:solidFill>
                  <a:srgbClr val="FF0000"/>
                </a:solidFill>
              </a:rPr>
              <a:t>t</a:t>
            </a:r>
            <a:r>
              <a:rPr lang="en-US" sz="3200" dirty="0">
                <a:solidFill>
                  <a:srgbClr val="FF0000"/>
                </a:solidFill>
              </a:rPr>
              <a:t> - </a:t>
            </a:r>
            <a:r>
              <a:rPr lang="el-GR" sz="3200" dirty="0">
                <a:solidFill>
                  <a:srgbClr val="FF0000"/>
                </a:solidFill>
              </a:rPr>
              <a:t>φ</a:t>
            </a:r>
            <a:r>
              <a:rPr lang="en-US" sz="3200" baseline="-25000" dirty="0">
                <a:solidFill>
                  <a:srgbClr val="FF0000"/>
                </a:solidFill>
              </a:rPr>
              <a:t>∞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l-GR" sz="3200" dirty="0">
                <a:solidFill>
                  <a:srgbClr val="FF0000"/>
                </a:solidFill>
              </a:rPr>
              <a:t>)</a:t>
            </a:r>
            <a:r>
              <a:rPr lang="en-US" sz="3200" dirty="0">
                <a:solidFill>
                  <a:srgbClr val="FF0000"/>
                </a:solidFill>
              </a:rPr>
              <a:t>] = </a:t>
            </a:r>
            <a:r>
              <a:rPr lang="en-US" sz="3200" dirty="0" err="1">
                <a:solidFill>
                  <a:srgbClr val="FF0000"/>
                </a:solidFill>
              </a:rPr>
              <a:t>k</a:t>
            </a:r>
            <a:r>
              <a:rPr lang="en-US" sz="3200" baseline="-25000" dirty="0" err="1">
                <a:solidFill>
                  <a:srgbClr val="FF0000"/>
                </a:solidFill>
              </a:rPr>
              <a:t>eff</a:t>
            </a:r>
            <a:r>
              <a:rPr lang="en-US" sz="3200" dirty="0">
                <a:solidFill>
                  <a:srgbClr val="FF0000"/>
                </a:solidFill>
              </a:rPr>
              <a:t> t</a:t>
            </a:r>
            <a:endParaRPr lang="el-GR" sz="32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0217" y="1271244"/>
            <a:ext cx="4597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Διαφορική Εξίσωση Πρώτης Τάξης</a:t>
            </a:r>
            <a:endParaRPr lang="el-G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58636" y="2260728"/>
            <a:ext cx="199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φ</a:t>
            </a:r>
            <a:r>
              <a:rPr lang="en-US" sz="2800" b="1" dirty="0">
                <a:solidFill>
                  <a:srgbClr val="FF0000"/>
                </a:solidFill>
              </a:rPr>
              <a:t> = </a:t>
            </a:r>
            <a:r>
              <a:rPr lang="el-GR" sz="2800" b="1" dirty="0">
                <a:solidFill>
                  <a:srgbClr val="FF0000"/>
                </a:solidFill>
              </a:rPr>
              <a:t>[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l-GR" sz="2800" b="1" dirty="0">
                <a:solidFill>
                  <a:srgbClr val="FF0000"/>
                </a:solidFill>
              </a:rPr>
              <a:t>]</a:t>
            </a:r>
            <a:r>
              <a:rPr lang="en-US" sz="2800" b="1" dirty="0">
                <a:solidFill>
                  <a:srgbClr val="FF0000"/>
                </a:solidFill>
              </a:rPr>
              <a:t> [M] l</a:t>
            </a:r>
            <a:endParaRPr lang="el-GR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9AE6DB5B-45B4-4E76-913E-77CEBB25143E}"/>
              </a:ext>
            </a:extLst>
          </p:cNvPr>
          <p:cNvSpPr/>
          <p:nvPr/>
        </p:nvSpPr>
        <p:spPr>
          <a:xfrm>
            <a:off x="797561" y="30480"/>
            <a:ext cx="10670959" cy="11120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1B278-E21F-489C-8F52-61E44062ADF5}"/>
              </a:ext>
            </a:extLst>
          </p:cNvPr>
          <p:cNvSpPr/>
          <p:nvPr/>
        </p:nvSpPr>
        <p:spPr>
          <a:xfrm>
            <a:off x="1334842" y="0"/>
            <a:ext cx="9596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Πειραματική Διαδικασία (</a:t>
            </a:r>
            <a:r>
              <a: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Part 2)</a:t>
            </a:r>
          </a:p>
        </p:txBody>
      </p:sp>
    </p:spTree>
    <p:extLst>
      <p:ext uri="{BB962C8B-B14F-4D97-AF65-F5344CB8AC3E}">
        <p14:creationId xmlns:p14="http://schemas.microsoft.com/office/powerpoint/2010/main" val="63612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8452" y="120317"/>
            <a:ext cx="10889198" cy="1112009"/>
            <a:chOff x="688454" y="230994"/>
            <a:chExt cx="10889198" cy="1440160"/>
          </a:xfrm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688454" y="230994"/>
              <a:ext cx="10889198" cy="10762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48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Προσομοίωση Πειραματικών Δεδομένων</a:t>
              </a:r>
              <a:r>
                <a:rPr lang="en-US" sz="48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AA8E9C4-AFEE-43BD-91E1-C9E31B1EB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4" t="6828" r="8790" b="1698"/>
          <a:stretch/>
        </p:blipFill>
        <p:spPr>
          <a:xfrm>
            <a:off x="225157" y="1775269"/>
            <a:ext cx="5870843" cy="44139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E0FDE7-592E-4138-9B8D-AFE8518C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" t="7931" r="7791" b="4587"/>
          <a:stretch/>
        </p:blipFill>
        <p:spPr>
          <a:xfrm>
            <a:off x="6230845" y="1926856"/>
            <a:ext cx="5961155" cy="41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4241542" y="230994"/>
              <a:ext cx="3783023" cy="10762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48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Βιβλιογραφία</a:t>
              </a:r>
              <a:endPara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5685" y="1173772"/>
            <a:ext cx="99109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Geddes, A. L., Sheppard S.E. (1944). Effect of Solvents upon the Absorption Spectra of Dyes. V. Water as Solvent: Quantitative Examination of the Dimerization Hypothesis, J. Am. Chem. Soc., 66, 2003-2009.</a:t>
            </a:r>
          </a:p>
          <a:p>
            <a:r>
              <a:rPr lang="en-US" sz="1400" dirty="0">
                <a:hlinkClick r:id="rId2" tooltip="DOI URL"/>
              </a:rPr>
              <a:t>https://doi.org/10.1021/ja01240a002</a:t>
            </a:r>
            <a:endParaRPr lang="el-GR" sz="1400" dirty="0"/>
          </a:p>
          <a:p>
            <a:endParaRPr lang="el-GR" sz="1400" dirty="0">
              <a:effectLst/>
            </a:endParaRPr>
          </a:p>
          <a:p>
            <a:r>
              <a:rPr lang="en-US" sz="1400" i="1" dirty="0" err="1"/>
              <a:t>Dawber</a:t>
            </a:r>
            <a:r>
              <a:rPr lang="en-US" sz="1400" i="1" dirty="0"/>
              <a:t>, J. G., Brown, D. R., &amp; Reed, R. A. (1966). Acid-Catalyzed Hydrolysis of Sucrose, Journal of Chemical Education, 43, 34-35. </a:t>
            </a:r>
            <a:r>
              <a:rPr lang="en-US" sz="1400" dirty="0">
                <a:hlinkClick r:id="rId3" tooltip="DOI URL"/>
              </a:rPr>
              <a:t>https://doi.org/10.1021/ed043p34</a:t>
            </a:r>
            <a:endParaRPr lang="en-US" sz="1400" i="1" dirty="0"/>
          </a:p>
          <a:p>
            <a:endParaRPr lang="el-GR" sz="1400" dirty="0">
              <a:effectLst/>
            </a:endParaRPr>
          </a:p>
          <a:p>
            <a:r>
              <a:rPr lang="en-US" sz="1400" i="1" dirty="0" err="1"/>
              <a:t>Klostergaard</a:t>
            </a:r>
            <a:r>
              <a:rPr lang="en-US" sz="1400" i="1" dirty="0"/>
              <a:t>, H. (1976). Inversion of Sucrose and Fructose Structure, Journal of Chemical Education, 53, 299. </a:t>
            </a:r>
            <a:r>
              <a:rPr lang="en-US" sz="1400" dirty="0">
                <a:hlinkClick r:id="rId4" tooltip="DOI URL"/>
              </a:rPr>
              <a:t>https://doi.org/10.1021/ed053p298</a:t>
            </a:r>
            <a:endParaRPr lang="en-US" sz="1400" dirty="0"/>
          </a:p>
          <a:p>
            <a:endParaRPr lang="el-GR" sz="1400" dirty="0">
              <a:effectLst/>
            </a:endParaRPr>
          </a:p>
          <a:p>
            <a:r>
              <a:rPr lang="en-US" sz="1400" i="1" dirty="0"/>
              <a:t>Buchanan, S., </a:t>
            </a:r>
            <a:r>
              <a:rPr lang="en-US" sz="1400" i="1" dirty="0" err="1"/>
              <a:t>Kubler</a:t>
            </a:r>
            <a:r>
              <a:rPr lang="en-US" sz="1400" i="1" dirty="0"/>
              <a:t>, D. G., Owens, M., &amp; Tallman, A. (1983). </a:t>
            </a:r>
            <a:r>
              <a:rPr lang="en-US" sz="1400" i="1" dirty="0" err="1"/>
              <a:t>EnergKineticsy</a:t>
            </a:r>
            <a:r>
              <a:rPr lang="en-US" sz="1400" i="1" dirty="0"/>
              <a:t> of Activation and Temperature for the Hydrolysis of Sucrose,</a:t>
            </a:r>
            <a:r>
              <a:rPr lang="el-GR" sz="1400" i="1" dirty="0"/>
              <a:t> </a:t>
            </a:r>
            <a:r>
              <a:rPr lang="en-US" sz="1400" i="1" dirty="0"/>
              <a:t>International Journal of Chemical, 15, 1229–1234.</a:t>
            </a:r>
          </a:p>
          <a:p>
            <a:r>
              <a:rPr lang="en-US" sz="1400" dirty="0"/>
              <a:t> </a:t>
            </a:r>
            <a:r>
              <a:rPr lang="en-US" sz="1400" dirty="0">
                <a:hlinkClick r:id="rId5"/>
              </a:rPr>
              <a:t>https://doi.org/10.1002/kin.550151108</a:t>
            </a:r>
            <a:endParaRPr lang="en-US" sz="1400" dirty="0"/>
          </a:p>
          <a:p>
            <a:endParaRPr lang="en-US" sz="1400" i="1" dirty="0"/>
          </a:p>
          <a:p>
            <a:endParaRPr lang="el-GR" sz="1400" dirty="0">
              <a:effectLst/>
            </a:endParaRPr>
          </a:p>
          <a:p>
            <a:r>
              <a:rPr lang="en-US" sz="1400" i="1" dirty="0" err="1"/>
              <a:t>Bahnick</a:t>
            </a:r>
            <a:r>
              <a:rPr lang="en-US" sz="1400" i="1" dirty="0"/>
              <a:t>, D. A. (1994). Use of </a:t>
            </a:r>
            <a:r>
              <a:rPr lang="en-US" sz="1400" i="1" dirty="0" err="1"/>
              <a:t>Hückel</a:t>
            </a:r>
            <a:r>
              <a:rPr lang="en-US" sz="1400" i="1" dirty="0"/>
              <a:t> Molecular Orbital Theory in Interpreting the Visible Spectra of </a:t>
            </a:r>
            <a:r>
              <a:rPr lang="en-US" sz="1400" i="1" dirty="0" err="1"/>
              <a:t>Polymethine</a:t>
            </a:r>
            <a:r>
              <a:rPr lang="en-US" sz="1400" i="1" dirty="0"/>
              <a:t> Dyes, Journal of Chemical Education, 71, 171–173.</a:t>
            </a:r>
          </a:p>
          <a:p>
            <a:r>
              <a:rPr lang="en-US" sz="1400" dirty="0">
                <a:hlinkClick r:id="rId6" tooltip="DOI URL"/>
              </a:rPr>
              <a:t>https://doi.org/10.1021/jp067061p</a:t>
            </a:r>
            <a:endParaRPr lang="en-US" sz="1400" i="1" dirty="0"/>
          </a:p>
          <a:p>
            <a:endParaRPr lang="el-GR" sz="1400" dirty="0">
              <a:effectLst/>
            </a:endParaRPr>
          </a:p>
          <a:p>
            <a:r>
              <a:rPr lang="en-US" sz="1400" i="1" dirty="0" err="1"/>
              <a:t>Tombari</a:t>
            </a:r>
            <a:r>
              <a:rPr lang="en-US" sz="1400" i="1" dirty="0"/>
              <a:t>, E., </a:t>
            </a:r>
            <a:r>
              <a:rPr lang="en-US" sz="1400" i="1" dirty="0" err="1"/>
              <a:t>Salvetti</a:t>
            </a:r>
            <a:r>
              <a:rPr lang="en-US" sz="1400" i="1" dirty="0"/>
              <a:t>, G., Ferrari, C., &amp; Johari, G. P. (2007). Kinetics and Thermodynamics of Sucrose Hydrolysis from Real-Time Enthalpy and Heat Capacity Measurements, J. Phys. Chem. B, 111, 496–501</a:t>
            </a:r>
            <a:r>
              <a:rPr lang="en-US" sz="1400" dirty="0"/>
              <a:t>.</a:t>
            </a:r>
          </a:p>
          <a:p>
            <a:r>
              <a:rPr lang="en-US" sz="1400" dirty="0">
                <a:hlinkClick r:id="rId7" tooltip="DOI URL"/>
              </a:rPr>
              <a:t>https://doi.org/10.1021/ed071p171</a:t>
            </a:r>
            <a:endParaRPr lang="en-US" sz="1400" dirty="0"/>
          </a:p>
          <a:p>
            <a:endParaRPr lang="el-GR" sz="1400" dirty="0">
              <a:effectLst/>
            </a:endParaRPr>
          </a:p>
          <a:p>
            <a:r>
              <a:rPr lang="en-US" sz="1400" i="1" dirty="0"/>
              <a:t>Kuhn, H. (1949) . A Quantum-Mechanical Theory of Light Absorption of Organic Dyes and Similar Compounds, Journal of Chemical Physics,17 ,1198-1212</a:t>
            </a:r>
          </a:p>
          <a:p>
            <a:r>
              <a:rPr lang="en-US" sz="1400" dirty="0">
                <a:hlinkClick r:id="rId8"/>
              </a:rPr>
              <a:t>https://doi.org/10.1063/1.1747143</a:t>
            </a:r>
            <a:endParaRPr lang="en-US" sz="1400" dirty="0"/>
          </a:p>
          <a:p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191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05" y="0"/>
            <a:ext cx="6136395" cy="6846858"/>
          </a:xfrm>
          <a:prstGeom prst="rect">
            <a:avLst/>
          </a:prstGeom>
        </p:spPr>
      </p:pic>
      <p:pic>
        <p:nvPicPr>
          <p:cNvPr id="3075" name="Picture 3" descr="ile:Ludwig Ferdinand Wilhelm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42"/>
            <a:ext cx="6055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530641" y="-11142"/>
            <a:ext cx="3128212" cy="147587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Ευχαριστούμε για την προσοχή σας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5178964" y="191994"/>
            <a:ext cx="3128212" cy="208319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Και μην ξεχνάτε</a:t>
            </a:r>
          </a:p>
          <a:p>
            <a:pPr algn="ctr"/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Η ζωή είναι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965" t="8501" r="64706" b="64762"/>
          <a:stretch/>
        </p:blipFill>
        <p:spPr>
          <a:xfrm>
            <a:off x="6108200" y="1614221"/>
            <a:ext cx="1269740" cy="5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21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11151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3481198" y="230994"/>
              <a:ext cx="5303696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Και </a:t>
              </a:r>
              <a:r>
                <a:rPr lang="el-GR" sz="5400" b="1" dirty="0" err="1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Εγένετο</a:t>
              </a:r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 Φως!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1026" name="Picture 2" descr="Electromagnetic Waves: How Do Sunglasses Work? - Lesson - TeachEngineer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16" y="2198389"/>
            <a:ext cx="4849044" cy="403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1014" y="1451258"/>
            <a:ext cx="6367570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Φως: Ηλεκτρομαγνητικό Κύμα</a:t>
            </a:r>
          </a:p>
          <a:p>
            <a:endParaRPr lang="el-GR" sz="2400" dirty="0"/>
          </a:p>
          <a:p>
            <a:r>
              <a:rPr lang="el-GR" sz="2400" dirty="0"/>
              <a:t>Διανύσματα Ηλεκτρικού &amp; Μαγνητικού Πεδίου Μεταξύ τους Κάθετα</a:t>
            </a:r>
          </a:p>
          <a:p>
            <a:endParaRPr lang="el-GR" sz="2400" dirty="0"/>
          </a:p>
          <a:p>
            <a:r>
              <a:rPr lang="el-GR" sz="2400" dirty="0"/>
              <a:t>Ίδια Φάση, Συχνότητα και Ταχύτητα διάδοσης </a:t>
            </a:r>
            <a:r>
              <a:rPr lang="en-US" sz="2400" dirty="0"/>
              <a:t>(c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014" y="4180344"/>
            <a:ext cx="6367569" cy="2677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i="1" dirty="0"/>
              <a:t>Πόλωση: Η </a:t>
            </a:r>
            <a:r>
              <a:rPr lang="el-GR" sz="2400" i="1" dirty="0" err="1"/>
              <a:t>Κατευθυντικότητα</a:t>
            </a:r>
            <a:r>
              <a:rPr lang="el-GR" sz="2400" i="1" dirty="0"/>
              <a:t> του Διανύσματος του Ηλεκτρικού Πεδίου Ε σε ένα Επίπεδο Κάθετο στη Διεύθυνση Διάδοσης του Κύματος.</a:t>
            </a:r>
          </a:p>
          <a:p>
            <a:endParaRPr lang="el-GR" sz="2400" dirty="0"/>
          </a:p>
          <a:p>
            <a:r>
              <a:rPr lang="el-GR" sz="2400" dirty="0"/>
              <a:t>Φυσικό Φως: Μη Πολωμένο Φως</a:t>
            </a:r>
            <a:endParaRPr lang="en-US" sz="2400" dirty="0"/>
          </a:p>
          <a:p>
            <a:endParaRPr lang="en-US" sz="2400" dirty="0"/>
          </a:p>
          <a:p>
            <a:r>
              <a:rPr lang="el-GR" sz="2400" dirty="0"/>
              <a:t>Μπορεί να Πολωθεί με την Χρήση Πολωτή</a:t>
            </a:r>
          </a:p>
        </p:txBody>
      </p:sp>
    </p:spTree>
    <p:extLst>
      <p:ext uri="{BB962C8B-B14F-4D97-AF65-F5344CB8AC3E}">
        <p14:creationId xmlns:p14="http://schemas.microsoft.com/office/powerpoint/2010/main" val="5166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3777426" y="230994"/>
              <a:ext cx="4711226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Πολωμένο Φως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5" name="Picture 7" descr="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" y="2670299"/>
            <a:ext cx="3903406" cy="259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16" y="3692769"/>
            <a:ext cx="4044462" cy="309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07" y="2670299"/>
            <a:ext cx="4021015" cy="26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531" y="2125390"/>
            <a:ext cx="3469953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Γραμμικά Πολωμένο Φως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3069770"/>
            <a:ext cx="3396343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Κυκλικά Πολωμένο Φως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7230" y="2125389"/>
            <a:ext cx="364991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Ελλειπτικά Πολωμένο Φως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8223" y="1183268"/>
            <a:ext cx="1506695" cy="707886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el-G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Είδη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 rot="19210241">
            <a:off x="4062703" y="1847891"/>
            <a:ext cx="978408" cy="484632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5554043" y="2249020"/>
            <a:ext cx="978408" cy="484632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2721244">
            <a:off x="7033018" y="1801467"/>
            <a:ext cx="978408" cy="484632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0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4789726" y="230994"/>
              <a:ext cx="2686633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Πολωτές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2050" name="Picture 2" descr="A deep dive into polarisation | STEMMER IMAG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39" y="3240210"/>
            <a:ext cx="4896687" cy="340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811" y="1445342"/>
            <a:ext cx="6853086" cy="3046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Κρυσταλλικά Υλικά που Εμφανίζουν Ανισοτροπία</a:t>
            </a:r>
          </a:p>
          <a:p>
            <a:endParaRPr lang="el-GR" sz="2400" dirty="0"/>
          </a:p>
          <a:p>
            <a:r>
              <a:rPr lang="el-GR" sz="2400" dirty="0"/>
              <a:t>Δεν Είναι Άμορφα</a:t>
            </a:r>
          </a:p>
          <a:p>
            <a:endParaRPr lang="el-GR" sz="2400" dirty="0"/>
          </a:p>
          <a:p>
            <a:r>
              <a:rPr lang="el-GR" sz="2400" dirty="0"/>
              <a:t>Δεν Είναι Πλήρως Συμμετρικά</a:t>
            </a:r>
          </a:p>
          <a:p>
            <a:endParaRPr lang="el-GR" sz="2400" dirty="0"/>
          </a:p>
          <a:p>
            <a:r>
              <a:rPr lang="el-GR" sz="2400" dirty="0"/>
              <a:t>Συνηθισμένοι Κρύσταλλοι: Πολωτές </a:t>
            </a:r>
            <a:r>
              <a:rPr lang="en-US" sz="2400" dirty="0"/>
              <a:t>Polaroid, </a:t>
            </a:r>
            <a:r>
              <a:rPr lang="el-GR" sz="2400" dirty="0"/>
              <a:t>Πρίσμα </a:t>
            </a:r>
            <a:r>
              <a:rPr lang="en-US" sz="2400" dirty="0"/>
              <a:t>Nicol</a:t>
            </a:r>
            <a:r>
              <a:rPr lang="el-GR" sz="2400" dirty="0"/>
              <a:t> (Συγκολλημένα με </a:t>
            </a:r>
            <a:r>
              <a:rPr lang="el-GR" sz="2400" dirty="0" err="1"/>
              <a:t>Ελαιορυτίνη</a:t>
            </a:r>
            <a:r>
              <a:rPr lang="el-GR" sz="2400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11" y="4942218"/>
            <a:ext cx="6153029" cy="163121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</a:rPr>
              <a:t>Επιλέγουν την Πόλωση του Φωτός που Προσπίπτει σε Αυτούς </a:t>
            </a:r>
          </a:p>
          <a:p>
            <a:r>
              <a:rPr lang="el-GR" sz="2000" b="1" dirty="0">
                <a:solidFill>
                  <a:schemeClr val="bg1"/>
                </a:solidFill>
                <a:sym typeface="Wingdings" panose="05000000000000000000" pitchFamily="2" charset="2"/>
              </a:rPr>
              <a:t>Επιτρέπουν την Μετάβαση Φωτός που Ταλαντώνεται σε Ένα και Μοναδικό Επίπεδο (Φως Πολωμένο στο Επίπεδο)</a:t>
            </a:r>
            <a:endParaRPr lang="el-GR" sz="2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Polarised Lenses: YAY or NAY? – Anna Eyecare Optometr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371" y="1366484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586627" y="230994"/>
              <a:ext cx="7092840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Τακτική-Έκτακτη Ακτίνα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6310" y="1743413"/>
            <a:ext cx="5515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Δέσμη Φωτός Φτάνει σε Έναν Πολωτή</a:t>
            </a:r>
          </a:p>
          <a:p>
            <a:pPr algn="ctr"/>
            <a:endParaRPr lang="el-GR" sz="2400" dirty="0"/>
          </a:p>
          <a:p>
            <a:pPr algn="ctr"/>
            <a:endParaRPr lang="el-GR" sz="2400" dirty="0"/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Διαχωρίζεται σε 2 Διαφορετικές Ακτίνες</a:t>
            </a:r>
          </a:p>
          <a:p>
            <a:pPr algn="ctr"/>
            <a:endParaRPr lang="el-GR" sz="2400" dirty="0"/>
          </a:p>
          <a:p>
            <a:r>
              <a:rPr lang="el-GR" sz="2400" dirty="0"/>
              <a:t> </a:t>
            </a:r>
          </a:p>
          <a:p>
            <a:endParaRPr lang="el-GR" sz="2400" dirty="0"/>
          </a:p>
          <a:p>
            <a:endParaRPr lang="el-GR" sz="2400" dirty="0"/>
          </a:p>
          <a:p>
            <a:endParaRPr lang="el-GR" sz="2400" dirty="0"/>
          </a:p>
        </p:txBody>
      </p:sp>
      <p:sp>
        <p:nvSpPr>
          <p:cNvPr id="8" name="Down Arrow 7"/>
          <p:cNvSpPr/>
          <p:nvPr/>
        </p:nvSpPr>
        <p:spPr>
          <a:xfrm>
            <a:off x="2679290" y="2290916"/>
            <a:ext cx="589935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Down Arrow 8"/>
          <p:cNvSpPr/>
          <p:nvPr/>
        </p:nvSpPr>
        <p:spPr>
          <a:xfrm rot="2745598">
            <a:off x="1514876" y="3740805"/>
            <a:ext cx="280059" cy="7957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 rot="18336071">
            <a:off x="4182716" y="3698086"/>
            <a:ext cx="268109" cy="821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3588773" y="4675238"/>
            <a:ext cx="3039391" cy="193899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Η </a:t>
            </a:r>
            <a:r>
              <a:rPr lang="el-GR" sz="2400" b="1">
                <a:solidFill>
                  <a:srgbClr val="0070C0"/>
                </a:solidFill>
              </a:rPr>
              <a:t>Έκτακτη</a:t>
            </a:r>
            <a:r>
              <a:rPr lang="el-GR" sz="2400"/>
              <a:t> Ακτίνα </a:t>
            </a:r>
            <a:r>
              <a:rPr lang="el-GR" sz="2400" dirty="0"/>
              <a:t>Ε</a:t>
            </a:r>
            <a:r>
              <a:rPr lang="el-GR" sz="2400"/>
              <a:t>κτρέπεται και Διαδίδεται </a:t>
            </a:r>
            <a:r>
              <a:rPr lang="el-GR" sz="2400" dirty="0"/>
              <a:t>Ε</a:t>
            </a:r>
            <a:r>
              <a:rPr lang="el-GR" sz="2400"/>
              <a:t>ντός του </a:t>
            </a:r>
            <a:r>
              <a:rPr lang="el-GR" sz="2400" dirty="0"/>
              <a:t>Υ</a:t>
            </a:r>
            <a:r>
              <a:rPr lang="el-GR" sz="2400"/>
              <a:t>λικού με Διαφορετική </a:t>
            </a:r>
            <a:r>
              <a:rPr lang="el-GR" sz="2400" dirty="0"/>
              <a:t>Τ</a:t>
            </a:r>
            <a:r>
              <a:rPr lang="el-GR" sz="2400"/>
              <a:t>αχύτητα</a:t>
            </a:r>
            <a:endParaRPr lang="el-GR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7693" y="4675239"/>
            <a:ext cx="2738293" cy="19389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Η </a:t>
            </a:r>
            <a:r>
              <a:rPr lang="el-GR" sz="2400" b="1" dirty="0">
                <a:solidFill>
                  <a:srgbClr val="FF0000"/>
                </a:solidFill>
              </a:rPr>
              <a:t>Τακτική</a:t>
            </a:r>
            <a:r>
              <a:rPr lang="el-GR" sz="2400" dirty="0"/>
              <a:t> Ακτίνα Ακολουθεί τον Νόμο του </a:t>
            </a:r>
            <a:r>
              <a:rPr lang="en-US" sz="2400" dirty="0"/>
              <a:t>Snell </a:t>
            </a:r>
            <a:r>
              <a:rPr lang="el-GR" sz="2400" dirty="0"/>
              <a:t>και Εξέρχεται Χωρίς να Εκτραπεί</a:t>
            </a:r>
          </a:p>
        </p:txBody>
      </p:sp>
      <p:pic>
        <p:nvPicPr>
          <p:cNvPr id="13" name="Picture 2" descr="Inventions of the 1800s - Science Struc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64" y="1479377"/>
            <a:ext cx="5226625" cy="392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7B4097CD-7101-4DF3-ACB6-8DFCB324BD2D}"/>
              </a:ext>
            </a:extLst>
          </p:cNvPr>
          <p:cNvSpPr/>
          <p:nvPr/>
        </p:nvSpPr>
        <p:spPr>
          <a:xfrm>
            <a:off x="9679465" y="1139675"/>
            <a:ext cx="713232" cy="576072"/>
          </a:xfrm>
          <a:prstGeom prst="star5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E6BD250-F976-44A6-80E3-BCFCFBA95DBB}"/>
              </a:ext>
            </a:extLst>
          </p:cNvPr>
          <p:cNvSpPr/>
          <p:nvPr/>
        </p:nvSpPr>
        <p:spPr>
          <a:xfrm>
            <a:off x="10727324" y="3197019"/>
            <a:ext cx="713232" cy="576072"/>
          </a:xfrm>
          <a:prstGeom prst="star5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0FF6052A-B5EE-4977-89A2-08C482EF820D}"/>
              </a:ext>
            </a:extLst>
          </p:cNvPr>
          <p:cNvSpPr/>
          <p:nvPr/>
        </p:nvSpPr>
        <p:spPr>
          <a:xfrm>
            <a:off x="6947554" y="2908983"/>
            <a:ext cx="713232" cy="576072"/>
          </a:xfrm>
          <a:prstGeom prst="star5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5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4146955" y="230994"/>
              <a:ext cx="3972178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Πρίσμα </a:t>
              </a:r>
              <a:r>
                <a:rPr lang="en-US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Nicol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5639" y="1789471"/>
            <a:ext cx="4227871" cy="304698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2 Ανεξάρτητοι Πολωτές Κομμένοι σε Κατάλληλες Γωνίες</a:t>
            </a:r>
          </a:p>
          <a:p>
            <a:endParaRPr lang="el-GR" sz="2400" dirty="0"/>
          </a:p>
          <a:p>
            <a:r>
              <a:rPr lang="el-GR" sz="2400" dirty="0"/>
              <a:t>Η Συγκολλητική Ουσία Είναι το Βάλσαμο Καναδά </a:t>
            </a:r>
          </a:p>
          <a:p>
            <a:endParaRPr lang="el-GR" sz="2400" dirty="0"/>
          </a:p>
          <a:p>
            <a:r>
              <a:rPr lang="el-GR" sz="2400" dirty="0"/>
              <a:t>Η Ρητίνη αυτή Φέρει </a:t>
            </a:r>
            <a:r>
              <a:rPr lang="en-US" sz="2400" dirty="0"/>
              <a:t>n </a:t>
            </a:r>
            <a:r>
              <a:rPr lang="el-GR" sz="2400" dirty="0"/>
              <a:t>Ενδιάμεσο των 2 Ακτινών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2780333"/>
            <a:ext cx="7371720" cy="30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3261045" y="230994"/>
              <a:ext cx="5744008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Οπτική Ενεργότητα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493" y="3783517"/>
            <a:ext cx="4281834" cy="2905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991" y="1635215"/>
            <a:ext cx="5658103" cy="4339650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300" dirty="0"/>
              <a:t>Οπτική Ενεργότητα: Η Ικανότητα Στρέψης του Επιπέδου του Πολωμένου Φωτός</a:t>
            </a:r>
          </a:p>
          <a:p>
            <a:endParaRPr lang="el-GR" sz="2300" dirty="0"/>
          </a:p>
          <a:p>
            <a:r>
              <a:rPr lang="el-GR" sz="2300" dirty="0"/>
              <a:t>Ιδιότητα Αποκλειστικά των </a:t>
            </a:r>
            <a:r>
              <a:rPr lang="el-GR" sz="2300" dirty="0" err="1"/>
              <a:t>Χειρόμορφων</a:t>
            </a:r>
            <a:r>
              <a:rPr lang="el-GR" sz="2300" dirty="0"/>
              <a:t> Μορίων</a:t>
            </a:r>
          </a:p>
          <a:p>
            <a:endParaRPr lang="el-GR" sz="2300" dirty="0"/>
          </a:p>
          <a:p>
            <a:r>
              <a:rPr lang="el-GR" sz="2300" dirty="0" err="1"/>
              <a:t>Χειρόμορφα</a:t>
            </a:r>
            <a:r>
              <a:rPr lang="el-GR" sz="2300" dirty="0"/>
              <a:t> Μόρια: Μόρια με Δομές οι Οποίες Δε Συμπίπτουν με το Κατοπτρικό τους Είδωλο. Απαραιτήτως Φέρουν </a:t>
            </a:r>
            <a:r>
              <a:rPr lang="el-GR" sz="2300" dirty="0" err="1"/>
              <a:t>Στερεογονικό</a:t>
            </a:r>
            <a:r>
              <a:rPr lang="el-GR" sz="2300" dirty="0"/>
              <a:t> Κέντρο</a:t>
            </a:r>
          </a:p>
          <a:p>
            <a:endParaRPr lang="el-GR" sz="2300" dirty="0"/>
          </a:p>
          <a:p>
            <a:r>
              <a:rPr lang="el-GR" sz="2300" dirty="0"/>
              <a:t>Οι 2 Αυτές Δομές Καλούνται </a:t>
            </a:r>
            <a:r>
              <a:rPr lang="el-GR" sz="2300" dirty="0" err="1"/>
              <a:t>Εναντιομερή</a:t>
            </a:r>
            <a:endParaRPr lang="el-GR" sz="2300" dirty="0"/>
          </a:p>
        </p:txBody>
      </p:sp>
      <p:pic>
        <p:nvPicPr>
          <p:cNvPr id="4102" name="Picture 6" descr="Right- or left-handed? Gene expression tells the story of snail 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82" y="1248593"/>
            <a:ext cx="3223245" cy="239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3963380" y="230994"/>
              <a:ext cx="4339329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Πολωσιμετρία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81629" y="1759974"/>
            <a:ext cx="5363497" cy="1508105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300" b="1" i="1" dirty="0">
                <a:solidFill>
                  <a:schemeClr val="bg1"/>
                </a:solidFill>
              </a:rPr>
              <a:t>Η Μέτρηση της Μεταβολής του Επιπέδου του Πολωμένου Φωτός Κατά την Αλληλεπίδρασή του με Μια </a:t>
            </a:r>
            <a:r>
              <a:rPr lang="el-GR" sz="2300" b="1" i="1" dirty="0" err="1">
                <a:solidFill>
                  <a:schemeClr val="bg1"/>
                </a:solidFill>
              </a:rPr>
              <a:t>Οπτικώς</a:t>
            </a:r>
            <a:r>
              <a:rPr lang="el-GR" sz="2300" b="1" i="1" dirty="0">
                <a:solidFill>
                  <a:schemeClr val="bg1"/>
                </a:solidFill>
              </a:rPr>
              <a:t> Ενεργή Ουσία</a:t>
            </a:r>
          </a:p>
        </p:txBody>
      </p:sp>
      <p:sp>
        <p:nvSpPr>
          <p:cNvPr id="6" name="Down Arrow 5"/>
          <p:cNvSpPr/>
          <p:nvPr/>
        </p:nvSpPr>
        <p:spPr>
          <a:xfrm>
            <a:off x="3737235" y="3477136"/>
            <a:ext cx="452284" cy="71775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1281629" y="4487279"/>
            <a:ext cx="5363497" cy="2215991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300" b="1" i="1" dirty="0">
                <a:solidFill>
                  <a:schemeClr val="bg1"/>
                </a:solidFill>
              </a:rPr>
              <a:t>Παράγοντες Εξάρτησης της Οπτικής Στροφής (</a:t>
            </a:r>
            <a:r>
              <a:rPr lang="en-US" sz="2300" b="1" i="1" dirty="0">
                <a:solidFill>
                  <a:schemeClr val="bg1"/>
                </a:solidFill>
              </a:rPr>
              <a:t>a)</a:t>
            </a:r>
            <a:r>
              <a:rPr lang="el-GR" sz="2300" b="1" i="1" dirty="0">
                <a:solidFill>
                  <a:schemeClr val="bg1"/>
                </a:solidFill>
              </a:rPr>
              <a:t>:</a:t>
            </a:r>
          </a:p>
          <a:p>
            <a:r>
              <a:rPr lang="el-GR" sz="2300" b="1" i="1" dirty="0">
                <a:solidFill>
                  <a:schemeClr val="bg1"/>
                </a:solidFill>
              </a:rPr>
              <a:t>Πάχος</a:t>
            </a:r>
          </a:p>
          <a:p>
            <a:r>
              <a:rPr lang="el-GR" sz="2300" b="1" i="1" dirty="0">
                <a:solidFill>
                  <a:schemeClr val="bg1"/>
                </a:solidFill>
              </a:rPr>
              <a:t>Μήκος Κύματος</a:t>
            </a:r>
          </a:p>
          <a:p>
            <a:r>
              <a:rPr lang="el-GR" sz="2300" b="1" i="1" dirty="0">
                <a:solidFill>
                  <a:schemeClr val="bg1"/>
                </a:solidFill>
              </a:rPr>
              <a:t>Συγκέντρωση (για διαλύματα)</a:t>
            </a:r>
          </a:p>
          <a:p>
            <a:r>
              <a:rPr lang="el-GR" sz="2300" b="1" i="1" dirty="0">
                <a:solidFill>
                  <a:schemeClr val="bg1"/>
                </a:solidFill>
              </a:rPr>
              <a:t>Θερμοκρασία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3655" y="1763456"/>
            <a:ext cx="4896465" cy="230832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Ειδική Στροφική Ικανότητα</a:t>
            </a:r>
            <a:r>
              <a:rPr lang="en-US" sz="2400" dirty="0"/>
              <a:t> ( [a]</a:t>
            </a:r>
            <a:r>
              <a:rPr lang="en-US" sz="2400" baseline="-25000" dirty="0"/>
              <a:t>D </a:t>
            </a:r>
            <a:r>
              <a:rPr lang="en-US" sz="2400" dirty="0"/>
              <a:t>)</a:t>
            </a:r>
          </a:p>
          <a:p>
            <a:endParaRPr lang="el-GR" sz="2000" b="1" dirty="0">
              <a:sym typeface="Wingdings" panose="05000000000000000000" pitchFamily="2" charset="2"/>
            </a:endParaRPr>
          </a:p>
          <a:p>
            <a:pPr algn="ctr"/>
            <a:r>
              <a:rPr lang="en-US" sz="4000" b="1" dirty="0"/>
              <a:t>a</a:t>
            </a:r>
            <a:r>
              <a:rPr lang="en-US" sz="4000" b="1" baseline="-25000" dirty="0"/>
              <a:t> </a:t>
            </a:r>
            <a:r>
              <a:rPr lang="en-US" sz="4000" b="1" dirty="0"/>
              <a:t>= </a:t>
            </a:r>
            <a:r>
              <a:rPr lang="en-US" sz="4000" b="1" dirty="0">
                <a:solidFill>
                  <a:srgbClr val="FF0000"/>
                </a:solidFill>
              </a:rPr>
              <a:t>[a</a:t>
            </a:r>
            <a:r>
              <a:rPr lang="el-GR" sz="4000" b="1" dirty="0">
                <a:solidFill>
                  <a:srgbClr val="FF0000"/>
                </a:solidFill>
              </a:rPr>
              <a:t>(</a:t>
            </a:r>
            <a:r>
              <a:rPr lang="el-GR" sz="4000" b="1" dirty="0" err="1">
                <a:solidFill>
                  <a:srgbClr val="FF0000"/>
                </a:solidFill>
              </a:rPr>
              <a:t>λ,Τ</a:t>
            </a:r>
            <a:r>
              <a:rPr lang="el-GR" sz="4000" b="1" dirty="0">
                <a:solidFill>
                  <a:srgbClr val="FF0000"/>
                </a:solidFill>
              </a:rPr>
              <a:t>)</a:t>
            </a:r>
            <a:r>
              <a:rPr lang="en-US" sz="4000" b="1" dirty="0">
                <a:solidFill>
                  <a:srgbClr val="FF0000"/>
                </a:solidFill>
              </a:rPr>
              <a:t>]</a:t>
            </a:r>
            <a:r>
              <a:rPr lang="en-US" sz="4000" b="1" baseline="-250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✕</a:t>
            </a:r>
            <a:r>
              <a:rPr lang="en-US" sz="4000" dirty="0"/>
              <a:t>𝓁</a:t>
            </a:r>
            <a:r>
              <a:rPr lang="en-US" sz="2400" dirty="0"/>
              <a:t>✕</a:t>
            </a:r>
            <a:r>
              <a:rPr lang="en-US" sz="4000" dirty="0"/>
              <a:t>C</a:t>
            </a:r>
            <a:r>
              <a:rPr lang="en-US" sz="4000" b="1" dirty="0"/>
              <a:t> </a:t>
            </a:r>
          </a:p>
          <a:p>
            <a:pPr algn="ctr"/>
            <a:endParaRPr lang="en-US" sz="3200" b="1" dirty="0"/>
          </a:p>
          <a:p>
            <a:r>
              <a:rPr lang="en-US" sz="2800" dirty="0">
                <a:solidFill>
                  <a:srgbClr val="FF0000"/>
                </a:solidFill>
              </a:rPr>
              <a:t>[a(</a:t>
            </a:r>
            <a:r>
              <a:rPr lang="el-GR" sz="2800" dirty="0" err="1">
                <a:solidFill>
                  <a:srgbClr val="FF0000"/>
                </a:solidFill>
              </a:rPr>
              <a:t>λ,Τ</a:t>
            </a:r>
            <a:r>
              <a:rPr lang="el-GR" sz="2800" dirty="0">
                <a:solidFill>
                  <a:srgbClr val="FF0000"/>
                </a:solidFill>
              </a:rPr>
              <a:t>)]: </a:t>
            </a:r>
            <a:r>
              <a:rPr lang="el-GR" sz="2800" baseline="30000" dirty="0"/>
              <a:t>ο</a:t>
            </a:r>
            <a:r>
              <a:rPr lang="en-US" sz="2800" baseline="30000" dirty="0"/>
              <a:t> </a:t>
            </a:r>
            <a:r>
              <a:rPr lang="en-US" sz="2800" dirty="0"/>
              <a:t>g ml </a:t>
            </a:r>
            <a:r>
              <a:rPr lang="en-US" sz="2800" baseline="30000" dirty="0"/>
              <a:t>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7710" y="4887388"/>
            <a:ext cx="3781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>
                <a:solidFill>
                  <a:schemeClr val="bg2">
                    <a:lumMod val="90000"/>
                  </a:schemeClr>
                </a:solidFill>
              </a:rPr>
              <a:t>Α= </a:t>
            </a:r>
            <a:r>
              <a:rPr lang="el-GR" sz="4000" dirty="0">
                <a:solidFill>
                  <a:schemeClr val="accent2">
                    <a:lumMod val="75000"/>
                  </a:schemeClr>
                </a:solidFill>
              </a:rPr>
              <a:t>ε(</a:t>
            </a:r>
            <a:r>
              <a:rPr lang="el-GR" sz="4000" dirty="0" err="1">
                <a:solidFill>
                  <a:schemeClr val="accent2">
                    <a:lumMod val="75000"/>
                  </a:schemeClr>
                </a:solidFill>
              </a:rPr>
              <a:t>λ,Τ</a:t>
            </a:r>
            <a:r>
              <a:rPr lang="el-GR" sz="40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✕</a:t>
            </a:r>
            <a:r>
              <a:rPr lang="en-US" sz="4000" dirty="0">
                <a:solidFill>
                  <a:schemeClr val="bg2">
                    <a:lumMod val="90000"/>
                  </a:schemeClr>
                </a:solidFill>
              </a:rPr>
              <a:t>  𝓁 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✕ </a:t>
            </a:r>
            <a:r>
              <a:rPr lang="en-US" sz="4000" dirty="0">
                <a:solidFill>
                  <a:schemeClr val="bg2">
                    <a:lumMod val="90000"/>
                  </a:schemeClr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74637" y="5702996"/>
            <a:ext cx="3042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90000"/>
                  </a:schemeClr>
                </a:solidFill>
              </a:rPr>
              <a:t>Beer-Lambert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9144000" y="3114675"/>
            <a:ext cx="0" cy="177271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039100" y="3114674"/>
            <a:ext cx="0" cy="177271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563226" y="3062817"/>
            <a:ext cx="0" cy="177271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1217008" y="3062816"/>
            <a:ext cx="0" cy="177271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0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946242" y="230994"/>
              <a:ext cx="6373604" cy="11958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Πειραματική Διάταξη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4" b="2282"/>
          <a:stretch/>
        </p:blipFill>
        <p:spPr>
          <a:xfrm>
            <a:off x="0" y="1223520"/>
            <a:ext cx="6086475" cy="55058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43413" y="1223520"/>
            <a:ext cx="7748587" cy="5634480"/>
            <a:chOff x="4443413" y="1223520"/>
            <a:chExt cx="7748587" cy="56344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9822" b="3622"/>
            <a:stretch/>
          </p:blipFill>
          <p:spPr>
            <a:xfrm>
              <a:off x="5941540" y="1223520"/>
              <a:ext cx="6250460" cy="5634480"/>
            </a:xfrm>
            <a:prstGeom prst="rect">
              <a:avLst/>
            </a:prstGeom>
          </p:spPr>
        </p:pic>
        <p:sp>
          <p:nvSpPr>
            <p:cNvPr id="10" name="Circular Arrow 9"/>
            <p:cNvSpPr/>
            <p:nvPr/>
          </p:nvSpPr>
          <p:spPr>
            <a:xfrm>
              <a:off x="4443413" y="3004916"/>
              <a:ext cx="3686175" cy="2071687"/>
            </a:xfrm>
            <a:prstGeom prst="circularArrow">
              <a:avLst>
                <a:gd name="adj1" fmla="val 11218"/>
                <a:gd name="adj2" fmla="val 906619"/>
                <a:gd name="adj3" fmla="val 20457681"/>
                <a:gd name="adj4" fmla="val 10800000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2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1091</Words>
  <Application>Microsoft Office PowerPoint</Application>
  <PresentationFormat>Widescreen</PresentationFormat>
  <Paragraphs>148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Basilios Papadimitriou</cp:lastModifiedBy>
  <cp:revision>83</cp:revision>
  <dcterms:created xsi:type="dcterms:W3CDTF">2021-01-04T13:13:20Z</dcterms:created>
  <dcterms:modified xsi:type="dcterms:W3CDTF">2022-09-23T11:43:58Z</dcterms:modified>
</cp:coreProperties>
</file>