
<file path=[Content_Types].xml><?xml version="1.0" encoding="utf-8"?>
<Types xmlns="http://schemas.openxmlformats.org/package/2006/content-types">
  <Default Extension="png" ContentType="image/png"/>
  <Default Extension="jfif" ContentType="image/jpe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34" r:id="rId2"/>
    <p:sldId id="381" r:id="rId3"/>
    <p:sldId id="435" r:id="rId4"/>
    <p:sldId id="436" r:id="rId5"/>
    <p:sldId id="437" r:id="rId6"/>
    <p:sldId id="438" r:id="rId7"/>
    <p:sldId id="439" r:id="rId8"/>
    <p:sldId id="440" r:id="rId9"/>
    <p:sldId id="441" r:id="rId10"/>
    <p:sldId id="442" r:id="rId11"/>
    <p:sldId id="443" r:id="rId12"/>
    <p:sldId id="444" r:id="rId13"/>
    <p:sldId id="445" r:id="rId14"/>
    <p:sldId id="446" r:id="rId15"/>
    <p:sldId id="447" r:id="rId16"/>
    <p:sldId id="448" r:id="rId17"/>
    <p:sldId id="449" r:id="rId18"/>
    <p:sldId id="450" r:id="rId19"/>
    <p:sldId id="451" r:id="rId20"/>
    <p:sldId id="432" r:id="rId21"/>
    <p:sldId id="452" r:id="rId22"/>
    <p:sldId id="453" r:id="rId23"/>
    <p:sldId id="425" r:id="rId24"/>
    <p:sldId id="426" r:id="rId25"/>
    <p:sldId id="418" r:id="rId26"/>
    <p:sldId id="422" r:id="rId27"/>
    <p:sldId id="423" r:id="rId28"/>
    <p:sldId id="427" r:id="rId29"/>
    <p:sldId id="428" r:id="rId30"/>
    <p:sldId id="433" r:id="rId31"/>
    <p:sldId id="454" r:id="rId32"/>
    <p:sldId id="424" r:id="rId33"/>
    <p:sldId id="430" r:id="rId34"/>
    <p:sldId id="431" r:id="rId3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0066"/>
    <a:srgbClr val="FFFFFF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8" autoAdjust="0"/>
    <p:restoredTop sz="95116" autoAdjust="0"/>
  </p:normalViewPr>
  <p:slideViewPr>
    <p:cSldViewPr snapToGrid="0">
      <p:cViewPr varScale="1">
        <p:scale>
          <a:sx n="80" d="100"/>
          <a:sy n="80" d="100"/>
        </p:scale>
        <p:origin x="7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24/4/2020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1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3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2.emf"/><Relationship Id="rId4" Type="http://schemas.openxmlformats.org/officeDocument/2006/relationships/oleObject" Target="../embeddings/oleObject2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NUL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9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NUL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47.emf"/><Relationship Id="rId4" Type="http://schemas.openxmlformats.org/officeDocument/2006/relationships/oleObject" Target="../embeddings/oleObject22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49.emf"/><Relationship Id="rId4" Type="http://schemas.openxmlformats.org/officeDocument/2006/relationships/oleObject" Target="../embeddings/oleObject23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51.emf"/><Relationship Id="rId4" Type="http://schemas.openxmlformats.org/officeDocument/2006/relationships/oleObject" Target="../embeddings/oleObject2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2.emf"/><Relationship Id="rId4" Type="http://schemas.openxmlformats.org/officeDocument/2006/relationships/image" Target="../media/image9.emf"/><Relationship Id="rId9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oleObject" Target="../embeddings/oleObject11.bin"/><Relationship Id="rId3" Type="http://schemas.openxmlformats.org/officeDocument/2006/relationships/image" Target="../media/image7.png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7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e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6.emf"/><Relationship Id="rId4" Type="http://schemas.openxmlformats.org/officeDocument/2006/relationships/image" Target="../media/image8.jpeg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8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NUL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60576" y="328289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59992" y="5054455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και επεξεργασία φασμάτων:</a:t>
            </a: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  <p:pic>
        <p:nvPicPr>
          <p:cNvPr id="8" name="Θέση περιεχομένου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275" y="1179128"/>
            <a:ext cx="3028950" cy="328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5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953489" y="4436155"/>
                <a:ext cx="10259568" cy="1057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n-US" sz="20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 – NMR :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 (s, 2H), 1.95 (q, J =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7.0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Hz, 4H), 0.98 (t, J = 7.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Hz, 6H)</a:t>
                </a:r>
              </a:p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489" y="4436155"/>
                <a:ext cx="10259568" cy="1057662"/>
              </a:xfrm>
              <a:prstGeom prst="rect">
                <a:avLst/>
              </a:prstGeom>
              <a:blipFill>
                <a:blip r:embed="rId2"/>
                <a:stretch>
                  <a:fillRect l="-594" t="-6358" b="-462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Ορθογώνιο 6"/>
          <p:cNvSpPr/>
          <p:nvPr/>
        </p:nvSpPr>
        <p:spPr>
          <a:xfrm>
            <a:off x="164255" y="408267"/>
            <a:ext cx="18352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3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5231584" y="324433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11" name="Ορθογώνιο 10"/>
          <p:cNvSpPr/>
          <p:nvPr/>
        </p:nvSpPr>
        <p:spPr>
          <a:xfrm>
            <a:off x="8679634" y="324433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endParaRPr lang="el-GR" dirty="0"/>
          </a:p>
        </p:txBody>
      </p:sp>
      <p:sp>
        <p:nvSpPr>
          <p:cNvPr id="12" name="Ορθογώνιο 11"/>
          <p:cNvSpPr/>
          <p:nvPr/>
        </p:nvSpPr>
        <p:spPr>
          <a:xfrm>
            <a:off x="9832159" y="324433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</a:t>
            </a:r>
            <a:endParaRPr lang="el-GR" dirty="0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5012" y="295275"/>
            <a:ext cx="9372600" cy="3543300"/>
          </a:xfrm>
          <a:prstGeom prst="rect">
            <a:avLst/>
          </a:prstGeom>
        </p:spPr>
      </p:pic>
      <p:sp>
        <p:nvSpPr>
          <p:cNvPr id="15" name="Ορθογώνιο 14"/>
          <p:cNvSpPr/>
          <p:nvPr/>
        </p:nvSpPr>
        <p:spPr>
          <a:xfrm>
            <a:off x="5458569" y="2949059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  <p:sp>
        <p:nvSpPr>
          <p:cNvPr id="16" name="Ορθογώνιο 15"/>
          <p:cNvSpPr/>
          <p:nvPr/>
        </p:nvSpPr>
        <p:spPr>
          <a:xfrm>
            <a:off x="8913740" y="2949059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endParaRPr lang="el-GR" dirty="0"/>
          </a:p>
        </p:txBody>
      </p:sp>
      <p:sp>
        <p:nvSpPr>
          <p:cNvPr id="17" name="Ορθογώνιο 16"/>
          <p:cNvSpPr/>
          <p:nvPr/>
        </p:nvSpPr>
        <p:spPr>
          <a:xfrm>
            <a:off x="10077266" y="2949059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927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637862"/>
            <a:ext cx="106299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παρατηρούμε 3 απορροφήσεις, συνεπώς υπάρχουν 3 διακριτά είδη Η. Ο ΜΤ έχει 12 Η άρα υποκρύπτεται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συμμετρία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Στον ΜΤ αντιστοιχεί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ένας βαθμός ακορεστότητας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επομένως η δομή έχει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έναν διπλό δεσμό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έναν δακτύλιο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Παρατηρούμε όμως απορρόφηση στα 4.77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άρα μάλλον υπάρχει διπλός δεσμός και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βινυλικό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(περιοχή απορρόφησης ~ 4.8-6.0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ppm).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κορυφή αυτή έχει εμβαδό 2, άρα υπάρχουν 2 Η βινυλικά.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Η απορρόφηση στα 1.95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τετραπλή κορυφή. Στην περιοχή αυτή συντονίζονται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αλλυλικά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( ~ 1.6-2.1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Η τετραπλή σχάση προέρχεται από 3 γειτονικά Η (ν+1 = 3+1 = 4απλή).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)Η απορρόφηση στα 0.98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(περιοχή αλειφατικών Η) είναι τριπλή απορρόφηση. Η σχάση αυτή προέρχεται από 2 γειτονικά Η (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ν+1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2+1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3πλή).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δεδομένα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συνηγορούν στην ύπαρξη της ομάδας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αφού τα εμβαδά στις απορροφήσεις 1.95 και 0.98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4 και 6 αντίστοιχα, η ομάδα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υπάρχει δύο φορές στην δομή, αλλά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λόγω συμμετρίας  τα αντίστοιχα σήματα συμπίπτουν. Τα υδρογόνα της ομάδας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αλλυλικά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αφού η 4απλή κορυφή με εμβαδόν 4 συντονίζεται στα 1.95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ppm.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4570746" y="87181"/>
            <a:ext cx="1336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Αντικείμενο 6"/>
          <p:cNvGraphicFramePr>
            <a:graphicFrameLocks noChangeAspect="1"/>
          </p:cNvGraphicFramePr>
          <p:nvPr>
            <p:extLst/>
          </p:nvPr>
        </p:nvGraphicFramePr>
        <p:xfrm>
          <a:off x="10553700" y="2989263"/>
          <a:ext cx="1493838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6" name="CS ChemDraw Drawing" r:id="rId3" imgW="1004139" imgH="596113" progId="ChemDraw.Document.6.0">
                  <p:embed/>
                </p:oleObj>
              </mc:Choice>
              <mc:Fallback>
                <p:oleObj name="CS ChemDraw Drawing" r:id="rId3" imgW="1004139" imgH="596113" progId="ChemDraw.Document.6.0">
                  <p:embed/>
                  <p:pic>
                    <p:nvPicPr>
                      <p:cNvPr id="7" name="Αντικείμενο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53700" y="2989263"/>
                        <a:ext cx="1493838" cy="88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601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637862"/>
            <a:ext cx="10629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Πιθανές δομές: 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4570746" y="87181"/>
            <a:ext cx="1336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/>
          </p:nvPr>
        </p:nvGraphicFramePr>
        <p:xfrm>
          <a:off x="2386013" y="328310"/>
          <a:ext cx="5386387" cy="256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6" name="CS ChemDraw Drawing" r:id="rId3" imgW="3323738" imgH="1580254" progId="ChemDraw.Document.6.0">
                  <p:embed/>
                </p:oleObj>
              </mc:Choice>
              <mc:Fallback>
                <p:oleObj name="CS ChemDraw Drawing" r:id="rId3" imgW="3323738" imgH="1580254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6013" y="328310"/>
                        <a:ext cx="5386387" cy="2562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Αντικείμενο 3"/>
          <p:cNvGraphicFramePr>
            <a:graphicFrameLocks noChangeAspect="1"/>
          </p:cNvGraphicFramePr>
          <p:nvPr>
            <p:extLst/>
          </p:nvPr>
        </p:nvGraphicFramePr>
        <p:xfrm>
          <a:off x="4135897" y="3474356"/>
          <a:ext cx="3541712" cy="126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7" name="CS ChemDraw Drawing" r:id="rId5" imgW="2194560" imgH="782025" progId="ChemDraw.Document.6.0">
                  <p:embed/>
                </p:oleObj>
              </mc:Choice>
              <mc:Fallback>
                <p:oleObj name="CS ChemDraw Drawing" r:id="rId5" imgW="2194560" imgH="782025" progId="ChemDraw.Document.6.0">
                  <p:embed/>
                  <p:pic>
                    <p:nvPicPr>
                      <p:cNvPr id="4" name="Αντικείμενο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35897" y="3474356"/>
                        <a:ext cx="3541712" cy="1263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Ορθογώνιο 8"/>
          <p:cNvSpPr/>
          <p:nvPr/>
        </p:nvSpPr>
        <p:spPr>
          <a:xfrm>
            <a:off x="133350" y="3131664"/>
            <a:ext cx="1175385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στις 3 δομές τα βινυλικά Η (</a:t>
            </a:r>
            <a:r>
              <a:rPr lang="el-GR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είναι ισοδύναμα οπότε δεν αναμένουμε να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σχάσει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 ένα το άλλο.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δομές Α και Β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αποκλείονται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Γιατί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και στις δύο περιπτώσεις τα βινυλικά και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αλλυλικά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πρωτόνια (</a:t>
            </a:r>
            <a:r>
              <a:rPr lang="el-GR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000" dirty="0" smtClean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αντίστοιχα) μεταξύ τους είναι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vicinal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Ως εκ τούτου, τα βινυλικά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θα έπρεπε να φανούν ως καθαρή τριπλή κορυφή αφού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vicinal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4-10 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περίπτωση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</a:t>
            </a:r>
            <a:r>
              <a:rPr lang="el-GR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000" dirty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αλλυλικά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allylic)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πράγματι συζεύγνυνται αλλά επειδή η σταθερά σύζευξης είναι ~ 0 πρακτικά τα βινυλικά </a:t>
            </a:r>
            <a:r>
              <a:rPr lang="el-GR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εμφανίζονται ως απλή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s: singlet)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απορρόφηση.  Άρα το φάσμα αντιστοιχεί στην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αφού η απορρόφηση στα 4.77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βινυλικό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είναι απλή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03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64255" y="408267"/>
            <a:ext cx="18352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3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5231584" y="324433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11" name="Ορθογώνιο 10"/>
          <p:cNvSpPr/>
          <p:nvPr/>
        </p:nvSpPr>
        <p:spPr>
          <a:xfrm>
            <a:off x="8679634" y="324433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endParaRPr lang="el-GR" dirty="0"/>
          </a:p>
        </p:txBody>
      </p:sp>
      <p:sp>
        <p:nvSpPr>
          <p:cNvPr id="12" name="Ορθογώνιο 11"/>
          <p:cNvSpPr/>
          <p:nvPr/>
        </p:nvSpPr>
        <p:spPr>
          <a:xfrm>
            <a:off x="9832159" y="3244334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</a:t>
            </a:r>
            <a:endParaRPr lang="el-GR" dirty="0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5012" y="295275"/>
            <a:ext cx="9372600" cy="3543300"/>
          </a:xfrm>
          <a:prstGeom prst="rect">
            <a:avLst/>
          </a:prstGeom>
        </p:spPr>
      </p:pic>
      <p:sp>
        <p:nvSpPr>
          <p:cNvPr id="15" name="Ορθογώνιο 14"/>
          <p:cNvSpPr/>
          <p:nvPr/>
        </p:nvSpPr>
        <p:spPr>
          <a:xfrm>
            <a:off x="5458569" y="2949059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  <p:sp>
        <p:nvSpPr>
          <p:cNvPr id="16" name="Ορθογώνιο 15"/>
          <p:cNvSpPr/>
          <p:nvPr/>
        </p:nvSpPr>
        <p:spPr>
          <a:xfrm>
            <a:off x="8913740" y="2949059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endParaRPr lang="el-GR" dirty="0"/>
          </a:p>
        </p:txBody>
      </p:sp>
      <p:sp>
        <p:nvSpPr>
          <p:cNvPr id="17" name="Ορθογώνιο 16"/>
          <p:cNvSpPr/>
          <p:nvPr/>
        </p:nvSpPr>
        <p:spPr>
          <a:xfrm>
            <a:off x="10077266" y="2949059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</a:t>
            </a:r>
            <a:endParaRPr lang="el-GR" dirty="0"/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/>
          </p:nvPr>
        </p:nvGraphicFramePr>
        <p:xfrm>
          <a:off x="6186278" y="1155731"/>
          <a:ext cx="1115694" cy="1368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4" name="CS ChemDraw Drawing" r:id="rId4" imgW="743428" imgH="911226" progId="ChemDraw.Document.6.0">
                  <p:embed/>
                </p:oleObj>
              </mc:Choice>
              <mc:Fallback>
                <p:oleObj name="CS ChemDraw Drawing" r:id="rId4" imgW="743428" imgH="911226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86278" y="1155731"/>
                        <a:ext cx="1115694" cy="13683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Ορθογώνιο 2"/>
          <p:cNvSpPr/>
          <p:nvPr/>
        </p:nvSpPr>
        <p:spPr>
          <a:xfrm>
            <a:off x="5492801" y="1839928"/>
            <a:ext cx="3280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8769738" y="2024594"/>
            <a:ext cx="741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l-GR" dirty="0">
              <a:solidFill>
                <a:srgbClr val="FF6699"/>
              </a:solidFill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10352626" y="786399"/>
            <a:ext cx="7535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</a:t>
            </a:r>
            <a:r>
              <a:rPr lang="en-US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60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276832" y="4436155"/>
                <a:ext cx="11738384" cy="2073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n-US" sz="20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 – NMR :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85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dd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J</a:t>
                </a:r>
                <a:r>
                  <a:rPr lang="en-US" sz="20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17.4 Hz, J</a:t>
                </a:r>
                <a:r>
                  <a:rPr lang="en-US" sz="20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10.7 Hz ,1H),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4.91 (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dd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J</a:t>
                </a:r>
                <a:r>
                  <a:rPr lang="en-US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17.4 Hz, J</a:t>
                </a:r>
                <a:r>
                  <a:rPr lang="en-US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1.4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Hz ,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1H), 4.83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dd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J</a:t>
                </a:r>
                <a:r>
                  <a:rPr lang="en-US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10.7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Hz, J</a:t>
                </a:r>
                <a:r>
                  <a:rPr lang="en-US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10.7 Hz ,1H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), 1.05 (s, 9H).</a:t>
                </a:r>
              </a:p>
              <a:p>
                <a:pPr algn="just">
                  <a:lnSpc>
                    <a:spcPct val="90000"/>
                  </a:lnSpc>
                </a:pP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n-US" sz="20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 – NMR: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149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106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33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just">
                  <a:lnSpc>
                    <a:spcPct val="90000"/>
                  </a:lnSpc>
                </a:pPr>
                <a:endParaRPr lang="en-US" sz="2000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32" y="4436155"/>
                <a:ext cx="11738384" cy="2073324"/>
              </a:xfrm>
              <a:prstGeom prst="rect">
                <a:avLst/>
              </a:prstGeom>
              <a:blipFill>
                <a:blip r:embed="rId2"/>
                <a:stretch>
                  <a:fillRect l="-519" t="-3235" r="-571" b="-176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Ορθογώνιο 6"/>
          <p:cNvSpPr/>
          <p:nvPr/>
        </p:nvSpPr>
        <p:spPr>
          <a:xfrm>
            <a:off x="164255" y="408267"/>
            <a:ext cx="18352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0691" y="16555"/>
            <a:ext cx="9534525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99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637862"/>
            <a:ext cx="106299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Στον ΜΤ αντιστοιχεί 1 βαθμός ακορεστότητας, ως εκ τούτου στην δομή υπάρχει ένας διπλός δεσμός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ένας δακτύλιος.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Παρατηρούμε όμως απορροφήσεις στην περιοχή 4.8-6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περιοχή στην οποία συντονίζονται βινυλικά Η. Επομένως, στην δομή υπάρχει διπλός δεσμός ο οποίος είναι υπεύθυνος για τον 1 βαθμό ακορεστότητας.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Συνολικά παρατηρούμε 3 βινυλικά Η (βινυλικά: πάνω σε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διπλού δεσμού), συνεπώς ο διπλός δεσμός έχει έναν υποκαταστάτη.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1.05 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(περιοχή αλειφατικών Η) παρατηρούμε μια απλή απορρόφηση με εμβαδόν 9.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όμως με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H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υπάρχει και δεν πρόκειται να υπάρξει (!)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αυτή υποκρύπτει συμμετρία και πρόκειται για 3 ισοδύναμες ομάδες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υποκαταστάτης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λοιπόν του διπλού δεσμού είναι μια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-Butyl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ομάδα.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4570746" y="87181"/>
            <a:ext cx="1336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Αντικείμενο 6"/>
          <p:cNvGraphicFramePr>
            <a:graphicFrameLocks noChangeAspect="1"/>
          </p:cNvGraphicFramePr>
          <p:nvPr>
            <p:extLst/>
          </p:nvPr>
        </p:nvGraphicFramePr>
        <p:xfrm>
          <a:off x="10629900" y="2230868"/>
          <a:ext cx="1530350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14" name="CS ChemDraw Drawing" r:id="rId3" imgW="1027530" imgH="635342" progId="ChemDraw.Document.6.0">
                  <p:embed/>
                </p:oleObj>
              </mc:Choice>
              <mc:Fallback>
                <p:oleObj name="CS ChemDraw Drawing" r:id="rId3" imgW="1027530" imgH="635342" progId="ChemDraw.Document.6.0">
                  <p:embed/>
                  <p:pic>
                    <p:nvPicPr>
                      <p:cNvPr id="7" name="Αντικείμενο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629900" y="2230868"/>
                        <a:ext cx="1530350" cy="946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/>
          </p:nvPr>
        </p:nvGraphicFramePr>
        <p:xfrm>
          <a:off x="4230751" y="4248023"/>
          <a:ext cx="825881" cy="684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15" name="CS ChemDraw Drawing" r:id="rId5" imgW="602228" imgH="498466" progId="ChemDraw.Document.6.0">
                  <p:embed/>
                </p:oleObj>
              </mc:Choice>
              <mc:Fallback>
                <p:oleObj name="CS ChemDraw Drawing" r:id="rId5" imgW="602228" imgH="498466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30751" y="4248023"/>
                        <a:ext cx="825881" cy="6842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951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164255" y="4436155"/>
            <a:ext cx="117383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5.85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διπλή της διπλής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στο </a:t>
            </a:r>
            <a:r>
              <a:rPr lang="el-GR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το οποίο είναι </a:t>
            </a:r>
            <a:r>
              <a:rPr lang="en-US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ως προς το </a:t>
            </a:r>
            <a:r>
              <a:rPr lang="el-G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σχάζεται με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17.4 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(χαρακτηριστική για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και </a:t>
            </a:r>
            <a:r>
              <a:rPr lang="en-US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το </a:t>
            </a:r>
            <a:r>
              <a:rPr lang="el-GR" sz="2000" dirty="0" smtClean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σχάζεται με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(τιμή χαρακτηριστική για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cis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γεωμετρία).</a:t>
            </a:r>
          </a:p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4.91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διπλή της διπλής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 </a:t>
            </a:r>
            <a:r>
              <a:rPr lang="el-G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το οποίο είναι 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ως προς το </a:t>
            </a:r>
            <a:r>
              <a:rPr lang="el-G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σχάζεται με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17.4 Hz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(χαρακτηριστική για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και </a:t>
            </a:r>
            <a:r>
              <a:rPr lang="en-US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το </a:t>
            </a:r>
            <a:r>
              <a:rPr lang="el-GR" sz="2000" dirty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σχάζεται με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(τιμή χαρακτηριστική για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 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διπλή της διπλής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στο </a:t>
            </a:r>
            <a:r>
              <a:rPr lang="el-GR" sz="2000" dirty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το οποίο είναι </a:t>
            </a:r>
            <a:r>
              <a:rPr lang="en-US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ως προς το </a:t>
            </a:r>
            <a:r>
              <a:rPr lang="el-GR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σχάζεται με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10.7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(χαρακτηριστική για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cis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το </a:t>
            </a:r>
            <a:r>
              <a:rPr lang="el-G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σχάζεται με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1.4 Hz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(τιμή χαρακτηριστική για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gem 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1.05 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απλή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s, singlet)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αντιστοιχεί στα 9 ισοδύναμα Η των ομάδων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164255" y="408267"/>
            <a:ext cx="1835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7950" y="119340"/>
            <a:ext cx="9091041" cy="4214029"/>
          </a:xfrm>
          <a:prstGeom prst="rect">
            <a:avLst/>
          </a:prstGeom>
        </p:spPr>
      </p:pic>
      <p:graphicFrame>
        <p:nvGraphicFramePr>
          <p:cNvPr id="5" name="Αντικείμενο 4"/>
          <p:cNvGraphicFramePr>
            <a:graphicFrameLocks noChangeAspect="1"/>
          </p:cNvGraphicFramePr>
          <p:nvPr>
            <p:extLst/>
          </p:nvPr>
        </p:nvGraphicFramePr>
        <p:xfrm>
          <a:off x="5093605" y="637614"/>
          <a:ext cx="1507109" cy="1141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2" name="CS ChemDraw Drawing" r:id="rId4" imgW="830615" imgH="628093" progId="ChemDraw.Document.6.0">
                  <p:embed/>
                </p:oleObj>
              </mc:Choice>
              <mc:Fallback>
                <p:oleObj name="CS ChemDraw Drawing" r:id="rId4" imgW="830615" imgH="628093" progId="ChemDraw.Document.6.0">
                  <p:embed/>
                  <p:pic>
                    <p:nvPicPr>
                      <p:cNvPr id="5" name="Αντικείμενο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093605" y="637614"/>
                        <a:ext cx="1507109" cy="1141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Ορθογώνιο 2"/>
          <p:cNvSpPr/>
          <p:nvPr/>
        </p:nvSpPr>
        <p:spPr>
          <a:xfrm>
            <a:off x="3981500" y="241102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6776403" y="236234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l-GR" dirty="0">
              <a:solidFill>
                <a:srgbClr val="FF6699"/>
              </a:solidFill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6033447" y="241102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20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/>
          <p:cNvSpPr/>
          <p:nvPr/>
        </p:nvSpPr>
        <p:spPr>
          <a:xfrm>
            <a:off x="230930" y="408267"/>
            <a:ext cx="18352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5 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Εικόνα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5801" y="142875"/>
            <a:ext cx="8143875" cy="6515100"/>
          </a:xfrm>
          <a:prstGeom prst="rect">
            <a:avLst/>
          </a:prstGeom>
        </p:spPr>
      </p:pic>
      <p:pic>
        <p:nvPicPr>
          <p:cNvPr id="17" name="Εικόνα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868" y="142875"/>
            <a:ext cx="1578468" cy="11838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Ορθογώνιο 17"/>
              <p:cNvSpPr/>
              <p:nvPr/>
            </p:nvSpPr>
            <p:spPr>
              <a:xfrm>
                <a:off x="382847" y="3729330"/>
                <a:ext cx="2760404" cy="17263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l-G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Ορθογώνιο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847" y="3729330"/>
                <a:ext cx="2760404" cy="1726370"/>
              </a:xfrm>
              <a:prstGeom prst="rect">
                <a:avLst/>
              </a:prstGeom>
              <a:blipFill>
                <a:blip r:embed="rId4"/>
                <a:stretch>
                  <a:fillRect l="-2428" r="-3311" b="-212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Ορθογώνιο 18"/>
          <p:cNvSpPr/>
          <p:nvPr/>
        </p:nvSpPr>
        <p:spPr>
          <a:xfrm>
            <a:off x="51552" y="1326726"/>
            <a:ext cx="5998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 :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.4 Hz, 2H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3.49 (s,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2.25 (s, 3H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1.25 (t,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.4 Hz, 3H).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200.6,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7.1, 61.4, 50.1, 30.1, 14.0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37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-1" y="151713"/>
            <a:ext cx="1210627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Στον ΜΤ αντιστοιχούν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βαθμοί ακορεστότητας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επομένως η δομή έχει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δύο διπλούς δεσμούς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r>
              <a:rPr lang="el-G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έναν διπλό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έναν δακτύλιο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δύο δακτυλίους 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έναν τριπλό δεσμό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Δείτε το φάσμα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,υπάρχουν απορροφήσεις στην περιοχή ~ 160 – 210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σημαίνει ότι υπάρχουν 2 διακριτοί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καρβονυλικοί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άνθρακες. Η απορρόφηση στα 200.6 υποδηλώνει κετόνη ενώ η απορρόφηση στα  167.1 εστέρα.</a:t>
            </a: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απορρόφηση στα 2.25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μια απλή κορυφή με εμβαδόν 3. Πρόκειται για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ομάδα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οποία βρίσκεται ενωμένη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Ο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(η περιοχή αυτή είναι περιοχή απορρόφησης α – 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Παρατηρείστε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Η απορρόφηση στα 1.55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τριπλή κορυφή. Στην περιοχή αυτή συντονίζονται αλειφατικά Η ( ~ 0.5-1.5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Η τριπλή σχάση προέρχεται από 2 γειτονικά Η (ν+1 = 3+1 =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πλή). Έχει εμβαδόν 3 άρα πρόκειται για 3 Η.</a:t>
            </a:r>
          </a:p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Η απορρόφηση στα 4.19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τετραπλή απορρόφηση. Η σχάση αυτή προέρχεται από 3 γειτονικά Η (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ν+1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3+1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4απλή). Η περιοχή στην οποία εμφανίζεται η 4απλή υποδηλώνει ότι πρόκειται για Η σε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ηλεκτραρνητικό άτομο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C – X, X: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αλογόνο ή Ο). Έχει εμβαδόν 2 συνεπώς μιλάμε για 2 Η.</a:t>
            </a: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δεδομένα α και β μαρτυρούν την ύπαρξη της ομάδας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CH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O-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σταθερές σχάσης που σας δίνονται για τις απορροφήσεις στα 1.55 και 4.19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ίδιες, επιβεβαιώνοντας τα δεδομένα αυτά.</a:t>
            </a: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στα 3.49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μια απλή κορυφή, συνεπώς δεν συζεύγνυνται με γειτονικά Η. Έχει εμβαδόν 2 άρα πρόκειται για ομάδα –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Τα 2 Η βρίσκονται μεταξύ δύο καρβονυλίων (ας πούμε ότι είναι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διπλώς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α-Η) και για τον λόγο αυτό συντονίζονται σε χαμηλότερα πεδία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Αντίθετα με την ομάδα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στα 2.25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που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αποπροστατεύεται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από μια καρβονυλομάδα, τα Η στα 3.49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αποθωρακίζονται από δύο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καρβονυλομάδες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για τον λόγο αυτόν συντονίζονται σε χαμηλότερες τιμές πεδίου.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0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/>
          <p:cNvSpPr/>
          <p:nvPr/>
        </p:nvSpPr>
        <p:spPr>
          <a:xfrm>
            <a:off x="230930" y="408267"/>
            <a:ext cx="18352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5 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550" y="152400"/>
            <a:ext cx="8201025" cy="6705600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142875" y="4161296"/>
            <a:ext cx="38766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Παρατήρηση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άνθρακας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των κετονών/αλδεϋδών συντονίζονται σε χαμηλότερα πεδία ( ~ 190 – 210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συγκριτικά με τον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εστέρα όπου η περιοχή συντονισμού είναι ~ 160 – 180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Αυτό είναι μια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πληροφορία στο  αν έχουμε εστέρα ή κετόνη/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αλδεΰδη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57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9240969"/>
              </p:ext>
            </p:extLst>
          </p:nvPr>
        </p:nvGraphicFramePr>
        <p:xfrm>
          <a:off x="7514431" y="2785007"/>
          <a:ext cx="4021138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79" name="CS ChemDraw Drawing" r:id="rId3" imgW="2482490" imgH="595687" progId="ChemDraw.Document.6.0">
                  <p:embed/>
                </p:oleObj>
              </mc:Choice>
              <mc:Fallback>
                <p:oleObj name="CS ChemDraw Drawing" r:id="rId3" imgW="2482490" imgH="59568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14431" y="2785007"/>
                        <a:ext cx="4021138" cy="963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Εικόνα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75308"/>
            <a:ext cx="6434137" cy="67826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8432672" y="1137861"/>
                <a:ext cx="1536192" cy="780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l-GR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l-GR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k</m:t>
                        </m:r>
                        <m:r>
                          <a:rPr lang="el-GR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2672" y="1137861"/>
                <a:ext cx="1536192" cy="780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Ορθογώνιο 4"/>
          <p:cNvSpPr/>
          <p:nvPr/>
        </p:nvSpPr>
        <p:spPr>
          <a:xfrm>
            <a:off x="6879526" y="393509"/>
            <a:ext cx="3226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(X: F, Cl, Br, I)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6"/>
              <p:cNvSpPr/>
              <p:nvPr/>
            </p:nvSpPr>
            <p:spPr>
              <a:xfrm>
                <a:off x="6803485" y="1137861"/>
                <a:ext cx="1536192" cy="10512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l-GR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−(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k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485" y="1137861"/>
                <a:ext cx="1536192" cy="1051250"/>
              </a:xfrm>
              <a:prstGeom prst="rect">
                <a:avLst/>
              </a:prstGeom>
              <a:blipFill>
                <a:blip r:embed="rId7"/>
                <a:stretch>
                  <a:fillRect r="-952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555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0" y="0"/>
            <a:ext cx="31718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24" y="123825"/>
            <a:ext cx="3857625" cy="6584567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7889059" y="556152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  <p:sp>
        <p:nvSpPr>
          <p:cNvPr id="14" name="Ορθογώνιο 13"/>
          <p:cNvSpPr/>
          <p:nvPr/>
        </p:nvSpPr>
        <p:spPr>
          <a:xfrm>
            <a:off x="9753929" y="556152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/>
          </a:p>
        </p:txBody>
      </p:sp>
      <p:sp>
        <p:nvSpPr>
          <p:cNvPr id="16" name="Ορθογώνιο 15"/>
          <p:cNvSpPr/>
          <p:nvPr/>
        </p:nvSpPr>
        <p:spPr>
          <a:xfrm>
            <a:off x="10125404" y="556152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el-GR" dirty="0"/>
          </a:p>
        </p:txBody>
      </p:sp>
      <p:sp>
        <p:nvSpPr>
          <p:cNvPr id="17" name="Ορθογώνιο 16"/>
          <p:cNvSpPr/>
          <p:nvPr/>
        </p:nvSpPr>
        <p:spPr>
          <a:xfrm>
            <a:off x="10579374" y="5561520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(7)</a:t>
            </a:r>
            <a:endParaRPr lang="el-GR" dirty="0"/>
          </a:p>
        </p:txBody>
      </p:sp>
      <p:sp>
        <p:nvSpPr>
          <p:cNvPr id="18" name="Ορθογώνιο 17"/>
          <p:cNvSpPr/>
          <p:nvPr/>
        </p:nvSpPr>
        <p:spPr>
          <a:xfrm>
            <a:off x="1" y="1028879"/>
            <a:ext cx="54292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 : 3.64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(t, J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6.5 Hz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2H) 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2.20 (td,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6.8 Hz,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2.6 Hz, 2H) 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1.93 (t, J = 2.6 Hz, 1H)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1.62 – 1.42 (m, 7H).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85.2, 68.4, 62.9, 32.3, 28.3, 25.0, 18.5. </a:t>
            </a:r>
          </a:p>
          <a:p>
            <a:pPr algn="just">
              <a:lnSpc>
                <a:spcPct val="90000"/>
              </a:lnSpc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67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0" y="0"/>
            <a:ext cx="31718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114300" y="1076504"/>
            <a:ext cx="72389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 : 3.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(t, J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2H) 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88-1.80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5H)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1.61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1.54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4H).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1.12-1.07 (m, 2H)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</a:p>
          <a:p>
            <a:pPr algn="just">
              <a:lnSpc>
                <a:spcPct val="90000"/>
              </a:lnSpc>
            </a:pP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Πόσα σήματα περιμένετε στο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NMR?</a:t>
            </a:r>
          </a:p>
          <a:p>
            <a:pPr algn="just">
              <a:lnSpc>
                <a:spcPct val="90000"/>
              </a:lnSpc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662" y="304800"/>
            <a:ext cx="429577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70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0" y="0"/>
            <a:ext cx="31718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114300" y="1076504"/>
            <a:ext cx="7238999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 :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(q,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.1 Hz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4H) 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2.61 (s, 4H)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1.25 (t,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 =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.1 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6H).</a:t>
            </a: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</a:p>
          <a:p>
            <a:pPr algn="just">
              <a:lnSpc>
                <a:spcPct val="90000"/>
              </a:lnSpc>
            </a:pP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Πόσα σήματα περιμένετε στο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NMR?</a:t>
            </a:r>
          </a:p>
          <a:p>
            <a:pPr algn="just">
              <a:lnSpc>
                <a:spcPct val="90000"/>
              </a:lnSpc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599" y="57150"/>
            <a:ext cx="3714750" cy="66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81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64255" y="408267"/>
            <a:ext cx="21788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175" y="0"/>
            <a:ext cx="6333087" cy="6867525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8953499" y="6055555"/>
            <a:ext cx="49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1600" dirty="0"/>
          </a:p>
        </p:txBody>
      </p:sp>
      <p:sp>
        <p:nvSpPr>
          <p:cNvPr id="10" name="Ορθογώνιο 9"/>
          <p:cNvSpPr/>
          <p:nvPr/>
        </p:nvSpPr>
        <p:spPr>
          <a:xfrm>
            <a:off x="10289380" y="6055555"/>
            <a:ext cx="49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1600" dirty="0"/>
          </a:p>
        </p:txBody>
      </p:sp>
      <p:sp>
        <p:nvSpPr>
          <p:cNvPr id="11" name="Ορθογώνιο 10"/>
          <p:cNvSpPr/>
          <p:nvPr/>
        </p:nvSpPr>
        <p:spPr>
          <a:xfrm>
            <a:off x="10807299" y="6055555"/>
            <a:ext cx="5941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(8)</a:t>
            </a:r>
            <a:endParaRPr lang="el-GR" sz="1600" dirty="0"/>
          </a:p>
        </p:txBody>
      </p:sp>
      <p:sp>
        <p:nvSpPr>
          <p:cNvPr id="12" name="Ορθογώνιο 11"/>
          <p:cNvSpPr/>
          <p:nvPr/>
        </p:nvSpPr>
        <p:spPr>
          <a:xfrm>
            <a:off x="11176392" y="6055555"/>
            <a:ext cx="495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el-GR" sz="1600" dirty="0"/>
          </a:p>
        </p:txBody>
      </p:sp>
      <p:sp>
        <p:nvSpPr>
          <p:cNvPr id="13" name="Ορθογώνιο 12"/>
          <p:cNvSpPr/>
          <p:nvPr/>
        </p:nvSpPr>
        <p:spPr>
          <a:xfrm>
            <a:off x="423811" y="1530919"/>
            <a:ext cx="61389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(300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ppm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1.88 ppm (m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1.46 - 1.15 ppm (m, 8H)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0.88 ppm (t, 3H).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Πόσα σήματα περιμένετε στο φάσμα 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NMR?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57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64255" y="408267"/>
            <a:ext cx="21788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91633" y="1798686"/>
            <a:ext cx="39850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(300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 = 7.0 Hz,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3.08 (t, J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7.0 Hz,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1H)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2.19 (s,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1718471"/>
              </p:ext>
            </p:extLst>
          </p:nvPr>
        </p:nvGraphicFramePr>
        <p:xfrm>
          <a:off x="2886075" y="408266"/>
          <a:ext cx="9146396" cy="4104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12" name="CS ChemDraw Drawing" r:id="rId3" imgW="5759444" imgH="2584862" progId="ChemDraw.Document.6.0">
                  <p:embed/>
                </p:oleObj>
              </mc:Choice>
              <mc:Fallback>
                <p:oleObj name="CS ChemDraw Drawing" r:id="rId3" imgW="5759444" imgH="2584862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86075" y="408266"/>
                        <a:ext cx="9146396" cy="41042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3221809" y="261568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dirty="0"/>
          </a:p>
        </p:txBody>
      </p:sp>
      <p:sp>
        <p:nvSpPr>
          <p:cNvPr id="14" name="Ορθογώνιο 13"/>
          <p:cNvSpPr/>
          <p:nvPr/>
        </p:nvSpPr>
        <p:spPr>
          <a:xfrm>
            <a:off x="5841184" y="298501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dirty="0"/>
          </a:p>
        </p:txBody>
      </p:sp>
      <p:sp>
        <p:nvSpPr>
          <p:cNvPr id="15" name="Ορθογώνιο 14"/>
          <p:cNvSpPr/>
          <p:nvPr/>
        </p:nvSpPr>
        <p:spPr>
          <a:xfrm>
            <a:off x="7717609" y="823765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157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64255" y="408267"/>
            <a:ext cx="21788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702" y="2128837"/>
            <a:ext cx="9591675" cy="3686175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2343150" y="526884"/>
            <a:ext cx="579839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NMR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(300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6.25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(m, 1H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5.98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(m, 1H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2.15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(t, </a:t>
            </a:r>
            <a:r>
              <a:rPr lang="pt-B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 = 6.9 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Hz, 2H)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1.57 (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m, 2H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1.41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(m, 2H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pt-B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199.6, 150.6, 129.9, 38.2, 25.8, 22.8.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91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64255" y="408267"/>
            <a:ext cx="2178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987" y="47625"/>
            <a:ext cx="7115175" cy="6686550"/>
          </a:xfrm>
          <a:prstGeom prst="rect">
            <a:avLst/>
          </a:prstGeom>
        </p:spPr>
      </p:pic>
      <p:sp>
        <p:nvSpPr>
          <p:cNvPr id="19" name="Ορθογώνιο 18"/>
          <p:cNvSpPr/>
          <p:nvPr/>
        </p:nvSpPr>
        <p:spPr>
          <a:xfrm>
            <a:off x="0" y="1549969"/>
            <a:ext cx="89964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(500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4.74 (s, 1H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2.15 (sept, J = 5 Hz, 1H), 1.62 (s, 3H), 0.96 (d, J = 5 Hz, 6H).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Sept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επταπλή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58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64255" y="408267"/>
            <a:ext cx="2178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063" y="285750"/>
            <a:ext cx="7881937" cy="6446456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164255" y="1530919"/>
            <a:ext cx="89964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(500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4.7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(s, 1H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 = 7.5 Hz, 2H), 1.61 (s, 3H), 1.38 (m,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H), 0.84 (t, J = 7.5 Hz, 3H).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86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/>
          <p:cNvSpPr/>
          <p:nvPr/>
        </p:nvSpPr>
        <p:spPr>
          <a:xfrm>
            <a:off x="173780" y="937195"/>
            <a:ext cx="69937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(500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 = 7.2 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3.34 (s, 2H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 = 7.2 Hz, 6H).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4517180" y="252491"/>
            <a:ext cx="2178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962" y="252491"/>
            <a:ext cx="5019675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98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/>
          <p:cNvSpPr/>
          <p:nvPr/>
        </p:nvSpPr>
        <p:spPr>
          <a:xfrm>
            <a:off x="154730" y="2080195"/>
            <a:ext cx="31694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(500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 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2.19 ppm (s, 1H)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64 ppm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4H).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4517180" y="252491"/>
            <a:ext cx="2178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Εικόνα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971" y="1042987"/>
            <a:ext cx="5028854" cy="5595938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7257990" y="3840956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CDCl</a:t>
            </a:r>
            <a:r>
              <a:rPr lang="pt-B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105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953489" y="4436155"/>
                <a:ext cx="10259568" cy="15193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n-US" sz="20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 – NMR : 2.37 (t, J = 7.3 Hz, 2H), 2.10 (s, 3H), 1-53-1.60 (m, 2H), 0.88 (t, J = 7.4 Hz, 3H)</a:t>
                </a:r>
              </a:p>
              <a:p>
                <a:pPr algn="just">
                  <a:lnSpc>
                    <a:spcPct val="90000"/>
                  </a:lnSpc>
                </a:pPr>
                <a:r>
                  <a:rPr lang="en-US" sz="20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 – NMR: 209.2, 45.6, 29.8, 17.2, 13.6 </a:t>
                </a:r>
              </a:p>
              <a:p>
                <a:pPr algn="just">
                  <a:lnSpc>
                    <a:spcPct val="90000"/>
                  </a:lnSpc>
                </a:pPr>
                <a:endParaRPr lang="en-US" sz="2000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489" y="4436155"/>
                <a:ext cx="10259568" cy="1519327"/>
              </a:xfrm>
              <a:prstGeom prst="rect">
                <a:avLst/>
              </a:prstGeom>
              <a:blipFill>
                <a:blip r:embed="rId2"/>
                <a:stretch>
                  <a:fillRect l="-594" t="-4418" b="-28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Ορθογώνιο 6"/>
          <p:cNvSpPr/>
          <p:nvPr/>
        </p:nvSpPr>
        <p:spPr>
          <a:xfrm>
            <a:off x="164255" y="408267"/>
            <a:ext cx="18352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1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3976" y="163804"/>
            <a:ext cx="9715500" cy="4114800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823" y="224385"/>
            <a:ext cx="1578468" cy="118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04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/>
          <p:cNvSpPr/>
          <p:nvPr/>
        </p:nvSpPr>
        <p:spPr>
          <a:xfrm>
            <a:off x="154730" y="2080195"/>
            <a:ext cx="34457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 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7.40 ppm (d, J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2H)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7.07 ppm (d, J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2H)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2.91 ppm (t, J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7.5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2H)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2.77 ppm (t, J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7.5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2H)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821480" y="129201"/>
            <a:ext cx="2178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651" y="32176"/>
            <a:ext cx="7253346" cy="6742915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7408040" y="3403633"/>
            <a:ext cx="10382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l-GR" sz="1600" dirty="0"/>
          </a:p>
        </p:txBody>
      </p:sp>
      <p:sp>
        <p:nvSpPr>
          <p:cNvPr id="8" name="Ορθογώνιο 7"/>
          <p:cNvSpPr/>
          <p:nvPr/>
        </p:nvSpPr>
        <p:spPr>
          <a:xfrm>
            <a:off x="7848540" y="5393531"/>
            <a:ext cx="97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CDCl</a:t>
            </a:r>
            <a:r>
              <a:rPr lang="pt-BR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591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/>
          <p:cNvSpPr/>
          <p:nvPr/>
        </p:nvSpPr>
        <p:spPr>
          <a:xfrm>
            <a:off x="230930" y="1565845"/>
            <a:ext cx="37472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NMR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 MHz, CDCl</a:t>
            </a:r>
            <a:r>
              <a:rPr lang="pt-B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25-7.21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 </a:t>
            </a: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7.15-7.11 ppm (m, 2H)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2.91 ppm (t, J =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4H)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2.06 ppm (quin, J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2H)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quin: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πενταπλή</a:t>
            </a:r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NMR: 144.1, 125.9, 124.3, 32.8, 25.3.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821480" y="129201"/>
            <a:ext cx="2178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175" y="814387"/>
            <a:ext cx="4895850" cy="543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740517" y="71438"/>
            <a:ext cx="98179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ποια από τις ακόλουθες ενώσεις ανήκουν τα ακόλουθα φάσματα 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και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NMR?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Εξηγείστε. </a:t>
            </a:r>
          </a:p>
        </p:txBody>
      </p:sp>
      <p:pic>
        <p:nvPicPr>
          <p:cNvPr id="13" name="Εικόνα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137" y="1438275"/>
            <a:ext cx="8639175" cy="5419725"/>
          </a:xfrm>
          <a:prstGeom prst="rect">
            <a:avLst/>
          </a:prstGeom>
        </p:spPr>
      </p:pic>
      <p:graphicFrame>
        <p:nvGraphicFramePr>
          <p:cNvPr id="14" name="Αντικείμενο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231520"/>
              </p:ext>
            </p:extLst>
          </p:nvPr>
        </p:nvGraphicFramePr>
        <p:xfrm>
          <a:off x="4145333" y="1077913"/>
          <a:ext cx="2493962" cy="223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93" name="CS ChemDraw Drawing" r:id="rId4" imgW="1633586" imgH="1462993" progId="ChemDraw.Document.6.0">
                  <p:embed/>
                </p:oleObj>
              </mc:Choice>
              <mc:Fallback>
                <p:oleObj name="CS ChemDraw Drawing" r:id="rId4" imgW="1633586" imgH="1462993" progId="ChemDraw.Document.6.0">
                  <p:embed/>
                  <p:pic>
                    <p:nvPicPr>
                      <p:cNvPr id="4" name="Αντικείμενο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45333" y="1077913"/>
                        <a:ext cx="2493962" cy="223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346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740517" y="71438"/>
            <a:ext cx="98179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ποιο από τα παρακάτω ισομερή, με ΜΤ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ανήκει 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NMR?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Εξηγείστε.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075" y="1390650"/>
            <a:ext cx="6896100" cy="5334000"/>
          </a:xfrm>
          <a:prstGeom prst="rect">
            <a:avLst/>
          </a:prstGeom>
        </p:spPr>
      </p:pic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6446727"/>
              </p:ext>
            </p:extLst>
          </p:nvPr>
        </p:nvGraphicFramePr>
        <p:xfrm>
          <a:off x="740517" y="1390650"/>
          <a:ext cx="3189609" cy="2792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21" name="CS ChemDraw Drawing" r:id="rId4" imgW="2523744" imgH="2210053" progId="ChemDraw.Document.6.0">
                  <p:embed/>
                </p:oleObj>
              </mc:Choice>
              <mc:Fallback>
                <p:oleObj name="CS ChemDraw Drawing" r:id="rId4" imgW="2523744" imgH="221005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0517" y="1390650"/>
                        <a:ext cx="3189609" cy="2792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024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1309093"/>
            <a:ext cx="8810625" cy="5263157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0" y="0"/>
            <a:ext cx="117157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Σας δίνετε το φάσμα του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(1-fluoropropyl)benzene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Αντιστοιχείστε τις απορροφήσεις του φάσματος με τα πρωτόνια στα οποία αντιστοιχούν και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σχολιάστε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την πολλαπλή κορυφή στην περιοχή 5.426 – 5.305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5793623"/>
              </p:ext>
            </p:extLst>
          </p:nvPr>
        </p:nvGraphicFramePr>
        <p:xfrm>
          <a:off x="6873875" y="2300287"/>
          <a:ext cx="1365250" cy="1059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42" name="CS ChemDraw Drawing" r:id="rId4" imgW="842949" imgH="653678" progId="ChemDraw.Document.6.0">
                  <p:embed/>
                </p:oleObj>
              </mc:Choice>
              <mc:Fallback>
                <p:oleObj name="CS ChemDraw Drawing" r:id="rId4" imgW="842949" imgH="65367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73875" y="2300287"/>
                        <a:ext cx="1365250" cy="10592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399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209550" y="214222"/>
            <a:ext cx="1077436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Στον Μ.Τ. αντιστοιχεί ένας βαθμός ακορεστότητας. Ως εκ τούτου, η δομή έχει : 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είτε διπλό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δεσμό, 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είτε έναν δακτύλιο.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στα 209.2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υποδηλώνει την ύπαρξη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καρβονυλικού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άνθρακα. 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Παρατηρούμε όμως σήματα στην περιοχή 2.0-2.5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Στην περιοχή αυτή απορροφούν Η που είναι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θέση α ως προς καρβονυλομάδα.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στα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2.10 </a:t>
            </a:r>
            <a:r>
              <a:rPr lang="en-US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έχει εμβαδό 3, οπότε αντιστοιχεί σε 3-Η. Πρόκειται για ομάδα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αφού είναι απλή απορρόφηση δεν έχει γειτονικά Η ώστε να συζευχτεί (ν+1 = 0+1 = 1απλή απορρόφηση).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/>
          </p:nvPr>
        </p:nvGraphicFramePr>
        <p:xfrm>
          <a:off x="11038261" y="2284413"/>
          <a:ext cx="1048589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48" name="CS ChemDraw Drawing" r:id="rId3" imgW="789361" imgH="492497" progId="ChemDraw.Document.6.0">
                  <p:embed/>
                </p:oleObj>
              </mc:Choice>
              <mc:Fallback>
                <p:oleObj name="CS ChemDraw Drawing" r:id="rId3" imgW="789361" imgH="492497" progId="ChemDraw.Document.6.0">
                  <p:embed/>
                  <p:pic>
                    <p:nvPicPr>
                      <p:cNvPr id="3" name="Αντικείμενο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038261" y="2284413"/>
                        <a:ext cx="1048589" cy="654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Αντικείμενο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1358282"/>
              </p:ext>
            </p:extLst>
          </p:nvPr>
        </p:nvGraphicFramePr>
        <p:xfrm>
          <a:off x="10954981" y="784822"/>
          <a:ext cx="1131869" cy="1062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49" name="CS ChemDraw Drawing" r:id="rId5" imgW="812327" imgH="764969" progId="ChemDraw.Document.6.0">
                  <p:embed/>
                </p:oleObj>
              </mc:Choice>
              <mc:Fallback>
                <p:oleObj name="CS ChemDraw Drawing" r:id="rId5" imgW="812327" imgH="764969" progId="ChemDraw.Document.6.0">
                  <p:embed/>
                  <p:pic>
                    <p:nvPicPr>
                      <p:cNvPr id="7" name="Αντικείμενο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954981" y="784822"/>
                        <a:ext cx="1131869" cy="10626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Αντικείμενο 7"/>
          <p:cNvGraphicFramePr>
            <a:graphicFrameLocks noChangeAspect="1"/>
          </p:cNvGraphicFramePr>
          <p:nvPr>
            <p:extLst/>
          </p:nvPr>
        </p:nvGraphicFramePr>
        <p:xfrm>
          <a:off x="11104563" y="3130925"/>
          <a:ext cx="812800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50" name="CS ChemDraw Drawing" r:id="rId7" imgW="555020" imgH="455826" progId="ChemDraw.Document.6.0">
                  <p:embed/>
                </p:oleObj>
              </mc:Choice>
              <mc:Fallback>
                <p:oleObj name="CS ChemDraw Drawing" r:id="rId7" imgW="555020" imgH="455826" progId="ChemDraw.Document.6.0">
                  <p:embed/>
                  <p:pic>
                    <p:nvPicPr>
                      <p:cNvPr id="8" name="Αντικείμενο 7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104563" y="3130925"/>
                        <a:ext cx="812800" cy="665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Ορθογώνιο 8"/>
          <p:cNvSpPr/>
          <p:nvPr/>
        </p:nvSpPr>
        <p:spPr>
          <a:xfrm>
            <a:off x="209549" y="3907541"/>
            <a:ext cx="10774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στα 2.37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έχει εμβαδόν 2, οπότε αντιστοιχεί σε 2-Η. Πρόκειται για ομάδα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οποία, αφού απορροφά στην περιοχή ~ 2.0-2.5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ενώνεται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αυτή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στον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καρβονυλίου (είναι α-Η), σχάζεται σε τριπλή κορυφή άρα, γειτονεύει με 2-Η (ν+1 = 2+1 = 3απλή).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Αντικείμενο 9"/>
          <p:cNvGraphicFramePr>
            <a:graphicFrameLocks noChangeAspect="1"/>
          </p:cNvGraphicFramePr>
          <p:nvPr>
            <p:extLst/>
          </p:nvPr>
        </p:nvGraphicFramePr>
        <p:xfrm>
          <a:off x="11150598" y="4003768"/>
          <a:ext cx="823913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51" name="CS ChemDraw Drawing" r:id="rId9" imgW="574583" imgH="667322" progId="ChemDraw.Document.6.0">
                  <p:embed/>
                </p:oleObj>
              </mc:Choice>
              <mc:Fallback>
                <p:oleObj name="CS ChemDraw Drawing" r:id="rId9" imgW="574583" imgH="667322" progId="ChemDraw.Document.6.0">
                  <p:embed/>
                  <p:pic>
                    <p:nvPicPr>
                      <p:cNvPr id="10" name="Αντικείμενο 9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150598" y="4003768"/>
                        <a:ext cx="823913" cy="958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Ορθογώνιο 11"/>
          <p:cNvSpPr/>
          <p:nvPr/>
        </p:nvSpPr>
        <p:spPr>
          <a:xfrm>
            <a:off x="209550" y="4962618"/>
            <a:ext cx="109303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στα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έχει εμβαδόν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οπότε αντιστοιχεί σε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Πρόκειται για ομάδα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οποία, απορροφά στην περιοχή αλειφατικών πρωτονίων (~ 0.5-1.5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χάζεται σε τριπλή κορυφή άρα, γειτονεύει με 2-Η (ν+1 = 2+1 = 3απλή).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Αντικείμενο 12"/>
          <p:cNvGraphicFramePr>
            <a:graphicFrameLocks noChangeAspect="1"/>
          </p:cNvGraphicFramePr>
          <p:nvPr>
            <p:extLst/>
          </p:nvPr>
        </p:nvGraphicFramePr>
        <p:xfrm>
          <a:off x="11208206" y="5271169"/>
          <a:ext cx="709157" cy="306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52" name="CS ChemDraw Drawing" r:id="rId11" imgW="419348" imgH="181222" progId="ChemDraw.Document.6.0">
                  <p:embed/>
                </p:oleObj>
              </mc:Choice>
              <mc:Fallback>
                <p:oleObj name="CS ChemDraw Drawing" r:id="rId11" imgW="419348" imgH="181222" progId="ChemDraw.Document.6.0">
                  <p:embed/>
                  <p:pic>
                    <p:nvPicPr>
                      <p:cNvPr id="13" name="Αντικείμενο 12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1208206" y="5271169"/>
                        <a:ext cx="709157" cy="3062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Ορθογώνιο 13"/>
          <p:cNvSpPr/>
          <p:nvPr/>
        </p:nvSpPr>
        <p:spPr>
          <a:xfrm>
            <a:off x="209550" y="5836582"/>
            <a:ext cx="109303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Μας έμεινε μόνο η κορυφή στα 1.53-1.60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η οποία έχει εμβαδόν 2 πρόκειται επομένως για ομάδα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Συνεπώς, το φάσμα αντιστοιχεί στην 2-πεντανόνη.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49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93106" y="4931110"/>
            <a:ext cx="1198033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Παρατήρηση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το σήμα στην περιοχή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1.53-1.60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των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πολλαπλή κορυφή. Σχάζεται από την ομάδα </a:t>
            </a:r>
            <a:r>
              <a:rPr lang="en-US" sz="20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από την ομάδα –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Όμως, οι ομάδες </a:t>
            </a:r>
            <a:r>
              <a:rPr lang="en-US" sz="2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–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είναι ισοδύναμες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ώστε να εφαρμόσουμε συνολικά τον κανόνα ν+1 και να πούμε ότι το σήμα είναι 6απλή κορυφή (ν+1 = 5+1 = 6απλή).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(!!) Σε ορισμένες βιβλιογραφικές αναφορές ωστόσο της 2-πεντανόνης το σήμα αυτό το γράφουν ως 6απλή. Δεν είναι λάθος διότι το φάσμα είναι 1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τάξης. Αλλά ας μείνουμε στην παραπάνω παρατήρηση… </a:t>
            </a: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723" y="816310"/>
            <a:ext cx="9715500" cy="4114800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823" y="224385"/>
            <a:ext cx="1578468" cy="1183851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4247996" y="128867"/>
            <a:ext cx="18352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1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/>
          </p:nvPr>
        </p:nvGraphicFramePr>
        <p:xfrm>
          <a:off x="3615379" y="1532396"/>
          <a:ext cx="2163094" cy="11430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2" name="CS ChemDraw Drawing" r:id="rId5" imgW="1060704" imgH="561148" progId="ChemDraw.Document.6.0">
                  <p:embed/>
                </p:oleObj>
              </mc:Choice>
              <mc:Fallback>
                <p:oleObj name="CS ChemDraw Drawing" r:id="rId5" imgW="1060704" imgH="561148" progId="ChemDraw.Document.6.0">
                  <p:embed/>
                  <p:pic>
                    <p:nvPicPr>
                      <p:cNvPr id="3" name="Αντικείμενο 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15379" y="1532396"/>
                        <a:ext cx="2163094" cy="11430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Αντικείμενο 3"/>
          <p:cNvGraphicFramePr>
            <a:graphicFrameLocks noChangeAspect="1"/>
          </p:cNvGraphicFramePr>
          <p:nvPr>
            <p:extLst/>
          </p:nvPr>
        </p:nvGraphicFramePr>
        <p:xfrm>
          <a:off x="7898615" y="1263239"/>
          <a:ext cx="623310" cy="2691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3" name="CS ChemDraw Drawing" r:id="rId7" imgW="419348" imgH="181648" progId="ChemDraw.Document.6.0">
                  <p:embed/>
                </p:oleObj>
              </mc:Choice>
              <mc:Fallback>
                <p:oleObj name="CS ChemDraw Drawing" r:id="rId7" imgW="419348" imgH="181648" progId="ChemDraw.Document.6.0">
                  <p:embed/>
                  <p:pic>
                    <p:nvPicPr>
                      <p:cNvPr id="4" name="Αντικείμενο 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898615" y="1263239"/>
                        <a:ext cx="623310" cy="2691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Αντικείμενο 4"/>
          <p:cNvGraphicFramePr>
            <a:graphicFrameLocks noChangeAspect="1"/>
          </p:cNvGraphicFramePr>
          <p:nvPr>
            <p:extLst/>
          </p:nvPr>
        </p:nvGraphicFramePr>
        <p:xfrm>
          <a:off x="7506758" y="2478211"/>
          <a:ext cx="564524" cy="39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4" name="CS ChemDraw Drawing" r:id="rId9" imgW="411267" imgH="286544" progId="ChemDraw.Document.6.0">
                  <p:embed/>
                </p:oleObj>
              </mc:Choice>
              <mc:Fallback>
                <p:oleObj name="CS ChemDraw Drawing" r:id="rId9" imgW="411267" imgH="286544" progId="ChemDraw.Document.6.0">
                  <p:embed/>
                  <p:pic>
                    <p:nvPicPr>
                      <p:cNvPr id="5" name="Αντικείμενο 4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06758" y="2478211"/>
                        <a:ext cx="564524" cy="394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Αντικείμενο 8"/>
          <p:cNvGraphicFramePr>
            <a:graphicFrameLocks noChangeAspect="1"/>
          </p:cNvGraphicFramePr>
          <p:nvPr>
            <p:extLst/>
          </p:nvPr>
        </p:nvGraphicFramePr>
        <p:xfrm>
          <a:off x="8635408" y="2772584"/>
          <a:ext cx="563720" cy="39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5" name="CS ChemDraw Drawing" r:id="rId11" imgW="411267" imgH="286544" progId="ChemDraw.Document.6.0">
                  <p:embed/>
                </p:oleObj>
              </mc:Choice>
              <mc:Fallback>
                <p:oleObj name="CS ChemDraw Drawing" r:id="rId11" imgW="411267" imgH="286544" progId="ChemDraw.Document.6.0">
                  <p:embed/>
                  <p:pic>
                    <p:nvPicPr>
                      <p:cNvPr id="9" name="Αντικείμενο 8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635408" y="2772584"/>
                        <a:ext cx="563720" cy="393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Αντικείμενο 9"/>
          <p:cNvGraphicFramePr>
            <a:graphicFrameLocks noChangeAspect="1"/>
          </p:cNvGraphicFramePr>
          <p:nvPr>
            <p:extLst/>
          </p:nvPr>
        </p:nvGraphicFramePr>
        <p:xfrm>
          <a:off x="9654116" y="2192055"/>
          <a:ext cx="534517" cy="286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6" name="CS ChemDraw Drawing" r:id="rId13" imgW="419348" imgH="181222" progId="ChemDraw.Document.6.0">
                  <p:embed/>
                </p:oleObj>
              </mc:Choice>
              <mc:Fallback>
                <p:oleObj name="CS ChemDraw Drawing" r:id="rId13" imgW="419348" imgH="181222" progId="ChemDraw.Document.6.0">
                  <p:embed/>
                  <p:pic>
                    <p:nvPicPr>
                      <p:cNvPr id="10" name="Αντικείμενο 9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9654116" y="2192055"/>
                        <a:ext cx="534517" cy="2861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156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8" y="0"/>
            <a:ext cx="8111422" cy="4757738"/>
          </a:xfrm>
          <a:prstGeom prst="rect">
            <a:avLst/>
          </a:prstGeom>
        </p:spPr>
      </p:pic>
      <p:sp>
        <p:nvSpPr>
          <p:cNvPr id="12" name="Ορθογώνιο 11"/>
          <p:cNvSpPr/>
          <p:nvPr/>
        </p:nvSpPr>
        <p:spPr>
          <a:xfrm>
            <a:off x="3433818" y="122108"/>
            <a:ext cx="3024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l-GR" sz="2000" b="1" u="sng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u="sng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C-NMR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123826" y="4949669"/>
            <a:ext cx="11363324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</a:t>
            </a:r>
            <a:r>
              <a:rPr lang="el-G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C-NMR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της 2-πεντανόνης παρατηρούμε 5 σήματα αφού το μόριο έχει 5 διακριτούς (μη ισοδύναμους)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κάθε ένας εκ των οποίων συντονίζεται σε διαφορετικές συχνότητες. Η κορυφή στα 209.15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στην καρβονυλομάδα (στις κετόνες και αλδεΰδες οι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καρβονυλικοί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απορροφούν στην περιοχή ~200-210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Θα δούμε παρακάτω μια διαφοροποίηση στην καρβονυλομάδα εστέρων….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τριπλή κορυφή στην περιοχή 76-78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αντιστοιχεί στον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διαλύτη του δείγματος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CDCl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σήμα σχάζεται σε 3πλή λόγω σύζευξης με το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δευτέριο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οποίο έχει πολλαπλότητα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spin, I = 1.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τους πυρήνες που συζεύγνυνται (εδώ ο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διαλύτη) δίνει πολλαπλότητα 2Ι+1 = 2+1=3πλή.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82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164255" y="4665771"/>
                <a:ext cx="10259568" cy="13346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Οι τιμές εντός παρενθέσεων αντιστοιχούν στα εμβαδά των απορροφήσεων.</a:t>
                </a:r>
              </a:p>
              <a:p>
                <a:pPr marL="342900" indent="-342900" algn="just">
                  <a:lnSpc>
                    <a:spcPct val="90000"/>
                  </a:lnSpc>
                  <a:buFont typeface="Arial" panose="020B0604020202020204" pitchFamily="34" charset="0"/>
                  <a:buChar char="•"/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Απουσιάζει η απορρόφηση του διαλύτη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NMR.</a:t>
                </a:r>
              </a:p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55" y="4665771"/>
                <a:ext cx="10259568" cy="1334661"/>
              </a:xfrm>
              <a:prstGeom prst="rect">
                <a:avLst/>
              </a:prstGeom>
              <a:blipFill>
                <a:blip r:embed="rId2"/>
                <a:stretch>
                  <a:fillRect l="-654" t="-4566" b="-319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Ορθογώνιο 6"/>
          <p:cNvSpPr/>
          <p:nvPr/>
        </p:nvSpPr>
        <p:spPr>
          <a:xfrm>
            <a:off x="164255" y="408267"/>
            <a:ext cx="18352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2</a:t>
            </a: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228" y="5109139"/>
            <a:ext cx="2083248" cy="1562436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9184" y="63658"/>
            <a:ext cx="8237791" cy="4322861"/>
          </a:xfrm>
          <a:prstGeom prst="rect">
            <a:avLst/>
          </a:prstGeom>
        </p:spPr>
      </p:pic>
      <p:sp>
        <p:nvSpPr>
          <p:cNvPr id="16" name="Ορθογώνιο 15"/>
          <p:cNvSpPr/>
          <p:nvPr/>
        </p:nvSpPr>
        <p:spPr>
          <a:xfrm>
            <a:off x="6468985" y="3076410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(</a:t>
            </a:r>
            <a:r>
              <a:rPr lang="el-GR" dirty="0">
                <a:solidFill>
                  <a:srgbClr val="C00000"/>
                </a:solidFill>
              </a:rPr>
              <a:t>2</a:t>
            </a:r>
            <a:r>
              <a:rPr lang="el-GR" dirty="0"/>
              <a:t>)</a:t>
            </a:r>
          </a:p>
        </p:txBody>
      </p:sp>
      <p:sp>
        <p:nvSpPr>
          <p:cNvPr id="17" name="Ορθογώνιο 16"/>
          <p:cNvSpPr/>
          <p:nvPr/>
        </p:nvSpPr>
        <p:spPr>
          <a:xfrm>
            <a:off x="7703982" y="3076410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(</a:t>
            </a:r>
            <a:r>
              <a:rPr lang="en-US" dirty="0" smtClean="0">
                <a:solidFill>
                  <a:srgbClr val="00B050"/>
                </a:solidFill>
              </a:rPr>
              <a:t>4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18" name="Ορθογώνιο 17"/>
          <p:cNvSpPr/>
          <p:nvPr/>
        </p:nvSpPr>
        <p:spPr>
          <a:xfrm>
            <a:off x="9403478" y="3076410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(</a:t>
            </a:r>
            <a:r>
              <a:rPr lang="en-US" dirty="0" smtClean="0">
                <a:solidFill>
                  <a:srgbClr val="00B0F0"/>
                </a:solidFill>
              </a:rPr>
              <a:t>6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19" name="Ορθογώνιο 18"/>
          <p:cNvSpPr/>
          <p:nvPr/>
        </p:nvSpPr>
        <p:spPr>
          <a:xfrm>
            <a:off x="9293750" y="543522"/>
            <a:ext cx="1074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1.19 ppm</a:t>
            </a:r>
            <a:endParaRPr lang="el-GR" dirty="0"/>
          </a:p>
        </p:txBody>
      </p:sp>
      <p:sp>
        <p:nvSpPr>
          <p:cNvPr id="20" name="Ορθογώνιο 19"/>
          <p:cNvSpPr/>
          <p:nvPr/>
        </p:nvSpPr>
        <p:spPr>
          <a:xfrm>
            <a:off x="7309502" y="1869551"/>
            <a:ext cx="1074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3.60 ppm</a:t>
            </a:r>
            <a:endParaRPr lang="el-GR" dirty="0"/>
          </a:p>
        </p:txBody>
      </p:sp>
      <p:sp>
        <p:nvSpPr>
          <p:cNvPr id="21" name="Ορθογώνιο 20"/>
          <p:cNvSpPr/>
          <p:nvPr/>
        </p:nvSpPr>
        <p:spPr>
          <a:xfrm>
            <a:off x="6318805" y="1146931"/>
            <a:ext cx="1074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4.70 ppm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513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209550" y="637862"/>
            <a:ext cx="11610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ΜΤ δεν έχει κανέναν βαθμό ακορεστότητας, άρα δεν υπάρχει πολλαπλός δεσμός ή δακτύλιος.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Στον ΜΤ υπάρχουν 12 Η ενώ στο φάσμα παρατηρούμε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τρείς απορροφήσεις μόνο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Επομένως, υπάρχουν 3 διακριτά είδη πρωτονίων και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άρα συμμετρία στο μόριο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209550" y="1599565"/>
            <a:ext cx="1028052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σήμα στα 1.1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εμφανίζεται ως τριπλή κορυφή, επομένως τα πρωτόνια που αντιστοιχούν σε αυτήν την απορρόφηση γειτνιάζουν με 2 Η (αφού είναι 3πλή, ν+1 = 3 δηλαδή ν = 2 γειτονικά πρωτόνια). Συνεπώς το σήμα αυτό σχάζεται από μια γειτονική ομάδα –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Στην απορρόφηση αντιστοιχεί εμβαδόν 6, πιθανόν στο μόριο υπάρχουν δύο ισοδύναμες ομάδες 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 υπάρχει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6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u="sng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περιοχή απορρόφησης αντιστοιχεί σε περιοχή αλειφατικών πρωτονίων.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σήμα στα 3.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εμφανίζεται ως τετραπλή κορυφή, άρα τα πρωτόνια που αντιστοιχούν στο σήμα αυτό γειτονεύουν με 3 Η (ν+1= 4απλή δηλαδή, ν = 3). Επομένως, τα πρωτόνια αυτά σχάζονται από μια ομάδα –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ανήκουν στο τμήμα –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.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περιοχή στην οποία εμφανίζονται υποδηλώνει ότι είναι Η σε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ενωμένο με ηλεκτραρνητικό άτομο (του τύπου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C – X, X: O, Cl, Br, N, I).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Συνεπώς το τμήμα αυτό είναι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(ο μοριακός τύπος που σας δίνεται έχει μόνο οξυγόνα).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μέχρι τώρα δεδομένα συγκλίνουν στην ύπαρξη του τμήματος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C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αναλογία των εμβαδών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(στα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1.19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αντίστοιχα) υποδεικνύει ότι το τμήμα αυτό υπάρχει εις διπλούν (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κρυμμένη συμμετρία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/>
          </p:nvPr>
        </p:nvGraphicFramePr>
        <p:xfrm>
          <a:off x="10672954" y="2047240"/>
          <a:ext cx="1105218" cy="4772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8" name="CS ChemDraw Drawing" r:id="rId3" imgW="419348" imgH="181648" progId="ChemDraw.Document.6.0">
                  <p:embed/>
                </p:oleObj>
              </mc:Choice>
              <mc:Fallback>
                <p:oleObj name="CS ChemDraw Drawing" r:id="rId3" imgW="419348" imgH="181648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672954" y="2047240"/>
                        <a:ext cx="1105218" cy="4772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Αντικείμενο 10"/>
          <p:cNvGraphicFramePr>
            <a:graphicFrameLocks noChangeAspect="1"/>
          </p:cNvGraphicFramePr>
          <p:nvPr>
            <p:extLst/>
          </p:nvPr>
        </p:nvGraphicFramePr>
        <p:xfrm>
          <a:off x="10596754" y="4220278"/>
          <a:ext cx="1446721" cy="35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9" name="CS ChemDraw Drawing" r:id="rId5" imgW="737900" imgH="179943" progId="ChemDraw.Document.6.0">
                  <p:embed/>
                </p:oleObj>
              </mc:Choice>
              <mc:Fallback>
                <p:oleObj name="CS ChemDraw Drawing" r:id="rId5" imgW="737900" imgH="179943" progId="ChemDraw.Document.6.0">
                  <p:embed/>
                  <p:pic>
                    <p:nvPicPr>
                      <p:cNvPr id="11" name="Αντικείμενο 1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596754" y="4220278"/>
                        <a:ext cx="1446721" cy="352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Ορθογώνιο 2"/>
          <p:cNvSpPr/>
          <p:nvPr/>
        </p:nvSpPr>
        <p:spPr>
          <a:xfrm>
            <a:off x="4570746" y="87181"/>
            <a:ext cx="1336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6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108012" y="903872"/>
            <a:ext cx="102805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στα 4.70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εμφανίζεται ως απλή κορυφή, υποδηλώνοντας ότι δεν υπάρχουν γειτονικά υδρογόνα στα πρωτόνια εκείνα που συντονίζονται στα 4.70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 εμβαδόν 2 αντιστοιχεί σε 2 Η ενώ, η περιοχή στην οποία απορροφούν είναι σε χαμηλότερο πεδίο συγκριτικά με τα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–) που αποθωρακίζονται από ένα ηλεκτραρνητικό άτομο (το οξυγόνο).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Ως εκ τούτου, το σήμα στα 4.70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στα Η της ομάδας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– C</a:t>
            </a:r>
            <a:r>
              <a:rPr lang="en-US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–.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μέχρι τώρα δεδομένα δίνουν τα παρακάτω τμήματα: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O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C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O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– 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O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Άρα, το φάσμα αντιστοιχεί στην ένωση: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C</a:t>
            </a:r>
            <a:r>
              <a:rPr lang="en-US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C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O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O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C</a:t>
            </a:r>
            <a:r>
              <a:rPr lang="en-US" sz="2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θα δούμε 3 σήματα όσος και ο αριθμός των μη ισοδύναμων ανθράκων.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5104146" y="163381"/>
            <a:ext cx="1336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6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8406</TotalTime>
  <Words>2771</Words>
  <Application>Microsoft Office PowerPoint</Application>
  <PresentationFormat>Ευρεία οθόνη</PresentationFormat>
  <Paragraphs>285</Paragraphs>
  <Slides>34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Cambria Math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1130</cp:revision>
  <dcterms:created xsi:type="dcterms:W3CDTF">2019-11-09T19:19:36Z</dcterms:created>
  <dcterms:modified xsi:type="dcterms:W3CDTF">2020-04-24T21:03:46Z</dcterms:modified>
</cp:coreProperties>
</file>