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95" r:id="rId3"/>
    <p:sldId id="389" r:id="rId4"/>
    <p:sldId id="396" r:id="rId5"/>
    <p:sldId id="390" r:id="rId6"/>
    <p:sldId id="397" r:id="rId7"/>
    <p:sldId id="398" r:id="rId8"/>
    <p:sldId id="399" r:id="rId9"/>
    <p:sldId id="400" r:id="rId10"/>
    <p:sldId id="402" r:id="rId11"/>
    <p:sldId id="401" r:id="rId12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99"/>
    <a:srgbClr val="C214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34" autoAdjust="0"/>
    <p:restoredTop sz="94660"/>
  </p:normalViewPr>
  <p:slideViewPr>
    <p:cSldViewPr snapToGrid="0">
      <p:cViewPr varScale="1">
        <p:scale>
          <a:sx n="84" d="100"/>
          <a:sy n="84" d="100"/>
        </p:scale>
        <p:origin x="667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image" Target="../media/image8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image" Target="../media/image10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14/5/2020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291085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14/5/2020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854605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14/5/2020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4431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14/5/2020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676890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14/5/2020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48572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14/5/2020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422805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14/5/2020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809250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14/5/2020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7653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14/5/2020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634467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14/5/2020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79081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14/5/2020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20603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0B1F67-55ED-450D-9015-AEAD6350F7F4}" type="datetimeFigureOut">
              <a:rPr lang="el-GR" smtClean="0"/>
              <a:t>14/5/2020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59564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9.e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8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1.e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1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03045" y="403724"/>
            <a:ext cx="9144000" cy="905255"/>
          </a:xfrm>
        </p:spPr>
        <p:txBody>
          <a:bodyPr>
            <a:normAutofit fontScale="90000"/>
          </a:bodyPr>
          <a:lstStyle/>
          <a:p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Πυρηνικός Μαγνητικός Συντονισμός</a:t>
            </a:r>
            <a:b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27622" y="5082268"/>
            <a:ext cx="9144000" cy="1328057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NMR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και μοριακή συμμετρία</a:t>
            </a:r>
          </a:p>
          <a:p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Δρ. Μάριος Κυδωνάκης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Εικόνα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122" y="226628"/>
            <a:ext cx="1905000" cy="1905000"/>
          </a:xfrm>
          <a:prstGeom prst="rect">
            <a:avLst/>
          </a:prstGeom>
        </p:spPr>
      </p:pic>
      <p:pic>
        <p:nvPicPr>
          <p:cNvPr id="7" name="Εικόνα 6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encilGrayscale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0800" y="1522445"/>
            <a:ext cx="4164490" cy="31233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725760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9557" y="542923"/>
            <a:ext cx="2752725" cy="6315075"/>
          </a:xfrm>
          <a:prstGeom prst="rect">
            <a:avLst/>
          </a:prstGeom>
        </p:spPr>
      </p:pic>
      <p:sp>
        <p:nvSpPr>
          <p:cNvPr id="4" name="Ορθογώνιο 3"/>
          <p:cNvSpPr/>
          <p:nvPr/>
        </p:nvSpPr>
        <p:spPr>
          <a:xfrm>
            <a:off x="0" y="130444"/>
            <a:ext cx="1206093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HOMEWORK</a:t>
            </a:r>
            <a:r>
              <a:rPr lang="el-GR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Προτείνετε δομή για τον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MT: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που να συμφωνεί με τα παρακάτω φασματοσκοπικά δεδομένα.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–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NMR: </a:t>
            </a: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7.43-7.35 (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m, 4H)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7.28 (m, 1H)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5.08 (dd, J = 8.3 Hz, J = 6.1 Hz, 2H)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4.79 (dd,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 = 8.3 Hz, J =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6.4 Hz, 2H)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4.27-4.21(m, 1H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>
              <a:lnSpc>
                <a:spcPct val="90000"/>
              </a:lnSpc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NMR: 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141.5, 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125.7, 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127.0, 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126.8, 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78.9, 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40.3</a:t>
            </a: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2800" y="704849"/>
            <a:ext cx="5029200" cy="5991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453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Ορθογώνιο 6"/>
          <p:cNvSpPr/>
          <p:nvPr/>
        </p:nvSpPr>
        <p:spPr>
          <a:xfrm>
            <a:off x="0" y="373963"/>
            <a:ext cx="1206093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HOMEWORK</a:t>
            </a:r>
            <a:r>
              <a:rPr lang="el-GR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Προτείνετε δομή για τον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MT: C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που να συμφωνεί με τα παρακάτω φασματοσκοπικά δεδομένα.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 – NMR: </a:t>
            </a:r>
            <a:endParaRPr lang="en-US" sz="2000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1.26 ppm (s, 6H)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2.95 ppm (s, 2H)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6.05 ppm (d, J = 5.4 Hz, 1H)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6.56 ppm (d, J = 5.4 Hz, 1H)</a:t>
            </a:r>
          </a:p>
          <a:p>
            <a:pPr algn="just">
              <a:lnSpc>
                <a:spcPct val="90000"/>
              </a:lnSpc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NMR: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210.0 ppm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169.8 ppm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126.6 ppm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57.7 ppm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27.1 ppm</a:t>
            </a:r>
          </a:p>
          <a:p>
            <a:pPr algn="just">
              <a:lnSpc>
                <a:spcPct val="90000"/>
              </a:lnSpc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2639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Ορθογώνιο 6"/>
          <p:cNvSpPr/>
          <p:nvPr/>
        </p:nvSpPr>
        <p:spPr>
          <a:xfrm>
            <a:off x="2645409" y="143204"/>
            <a:ext cx="63886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HOMEWORK</a:t>
            </a:r>
            <a:r>
              <a:rPr lang="el-GR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l-GR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Ορθογώνιο 2"/>
          <p:cNvSpPr/>
          <p:nvPr/>
        </p:nvSpPr>
        <p:spPr>
          <a:xfrm>
            <a:off x="152051" y="542907"/>
            <a:ext cx="1187484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90000"/>
              </a:lnSpc>
              <a:buAutoNum type="arabicPeriod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Τι ονομάζουμε χημική μετατόπιση και ποιοι παράγοντες την επηρεάζουν?</a:t>
            </a:r>
          </a:p>
          <a:p>
            <a:pPr marL="342900" indent="-342900" algn="just">
              <a:lnSpc>
                <a:spcPct val="90000"/>
              </a:lnSpc>
              <a:buAutoNum type="arabicPeriod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Αναφέρεται ομάδες που προκαλούν προάσπιση και μερικές που προκαλούν 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αποπροάσπιση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AutoNum type="arabicPeriod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Γιατί τα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αλδεϋδικά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πρωτόνια συντονίζονται στην περιοχή 9-10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ppm?</a:t>
            </a: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AutoNum type="arabicPeriod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σταθερά σύζευξης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δεν εξαρτάται από: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την ένταση του μαγνητικού πεδίου,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ii)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την διαμόρφωση του μορίου,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iii)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την 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ηλεκτραρνητικότητα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των γειτονικών ομάδων,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iv)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τον αριθμό των δεσμών που μεσολαβούν μεταξύ δύο πυρήνων.</a:t>
            </a: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Αντικείμενο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68345233"/>
              </p:ext>
            </p:extLst>
          </p:nvPr>
        </p:nvGraphicFramePr>
        <p:xfrm>
          <a:off x="735630" y="3138488"/>
          <a:ext cx="10491787" cy="2847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5" name="CS ChemDraw Drawing" r:id="rId3" imgW="6426318" imgH="1746551" progId="ChemDraw.Document.6.0">
                  <p:embed/>
                </p:oleObj>
              </mc:Choice>
              <mc:Fallback>
                <p:oleObj name="CS ChemDraw Drawing" r:id="rId3" imgW="6426318" imgH="1746551" progId="ChemDraw.Document.6.0">
                  <p:embed/>
                  <p:pic>
                    <p:nvPicPr>
                      <p:cNvPr id="2" name="Αντικείμενο 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35630" y="3138488"/>
                        <a:ext cx="10491787" cy="2847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Ορθογώνιο 5"/>
          <p:cNvSpPr/>
          <p:nvPr/>
        </p:nvSpPr>
        <p:spPr>
          <a:xfrm>
            <a:off x="152048" y="2815322"/>
            <a:ext cx="1165894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HOMEWORK</a:t>
            </a:r>
            <a:r>
              <a:rPr lang="el-GR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Πόσα σήματα περιμένετε σε φάσμα </a:t>
            </a:r>
            <a:r>
              <a:rPr lang="en-US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και </a:t>
            </a:r>
            <a:r>
              <a:rPr lang="en-US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– NMR?</a:t>
            </a: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3027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Ορθογώνιο 6"/>
          <p:cNvSpPr/>
          <p:nvPr/>
        </p:nvSpPr>
        <p:spPr>
          <a:xfrm>
            <a:off x="905256" y="235279"/>
            <a:ext cx="821131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HOMEWORK</a:t>
            </a:r>
            <a:r>
              <a:rPr lang="el-GR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  <a:p>
            <a:pPr algn="just">
              <a:lnSpc>
                <a:spcPct val="90000"/>
              </a:lnSpc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Προτείνετε δομή για την ένωση με ΜΤ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με βάση το φάσμα </a:t>
            </a:r>
            <a:r>
              <a:rPr lang="en-US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H– NMR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 διαλύτης του δείγματος είναι το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CDCl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90000"/>
              </a:lnSpc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0605" y="1239012"/>
            <a:ext cx="3971925" cy="5257800"/>
          </a:xfrm>
          <a:prstGeom prst="rect">
            <a:avLst/>
          </a:prstGeom>
        </p:spPr>
      </p:pic>
      <p:sp>
        <p:nvSpPr>
          <p:cNvPr id="2" name="Ορθογώνιο 1"/>
          <p:cNvSpPr/>
          <p:nvPr/>
        </p:nvSpPr>
        <p:spPr>
          <a:xfrm>
            <a:off x="716280" y="1712607"/>
            <a:ext cx="6096000" cy="10895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–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NMR: </a:t>
            </a:r>
          </a:p>
          <a:p>
            <a:pPr algn="just">
              <a:lnSpc>
                <a:spcPct val="9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4.15 (s, 4H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>
              <a:lnSpc>
                <a:spcPct val="9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3.47 (s, 6H)</a:t>
            </a:r>
          </a:p>
          <a:p>
            <a:pPr algn="just">
              <a:lnSpc>
                <a:spcPct val="90000"/>
              </a:lnSpc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8152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Ορθογώνιο 7"/>
          <p:cNvSpPr/>
          <p:nvPr/>
        </p:nvSpPr>
        <p:spPr>
          <a:xfrm>
            <a:off x="173736" y="159004"/>
            <a:ext cx="111008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HOMEWORK</a:t>
            </a:r>
            <a:r>
              <a:rPr lang="el-GR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Προτείνετε δομή για την ένωση με ΜΤ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με βάση τ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φάσματα </a:t>
            </a:r>
            <a:r>
              <a:rPr lang="en-US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&amp;</a:t>
            </a:r>
            <a:r>
              <a:rPr lang="en-US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C– NMR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 διαλύτης του δείγματος είναι το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CDCl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4176" y="1008387"/>
            <a:ext cx="8269986" cy="5762625"/>
          </a:xfrm>
          <a:prstGeom prst="rect">
            <a:avLst/>
          </a:prstGeom>
        </p:spPr>
      </p:pic>
      <p:sp>
        <p:nvSpPr>
          <p:cNvPr id="11" name="Ορθογώνιο 10"/>
          <p:cNvSpPr/>
          <p:nvPr/>
        </p:nvSpPr>
        <p:spPr>
          <a:xfrm>
            <a:off x="126706" y="1443493"/>
            <a:ext cx="4271558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NMR: 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4.35 ppm (s, 4H)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1.68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ppm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J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1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.0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Hz,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0.83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ppm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(t, J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10.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Hz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6H)</a:t>
            </a:r>
            <a:endParaRPr lang="el-GR" sz="20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– NMR: 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81.18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43.06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27.84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8.22</a:t>
            </a:r>
          </a:p>
          <a:p>
            <a:pPr algn="just">
              <a:lnSpc>
                <a:spcPct val="90000"/>
              </a:lnSpc>
            </a:pPr>
            <a:endParaRPr lang="en-US" sz="2000" baseline="30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641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Ορθογώνιο 4"/>
          <p:cNvSpPr/>
          <p:nvPr/>
        </p:nvSpPr>
        <p:spPr>
          <a:xfrm>
            <a:off x="173736" y="159004"/>
            <a:ext cx="111008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HOMEWORK</a:t>
            </a:r>
            <a:r>
              <a:rPr lang="el-GR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Προτείνετε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δομή για την ένωση με ΜΤ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με βάση τ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φάσματα </a:t>
            </a:r>
            <a:r>
              <a:rPr lang="en-US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&amp;</a:t>
            </a:r>
            <a:r>
              <a:rPr lang="en-US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C– NMR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 διαλύτης του δείγματος είναι το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CDCl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4362" y="974979"/>
            <a:ext cx="7458075" cy="5657850"/>
          </a:xfrm>
          <a:prstGeom prst="rect">
            <a:avLst/>
          </a:prstGeom>
        </p:spPr>
      </p:pic>
      <p:sp>
        <p:nvSpPr>
          <p:cNvPr id="9" name="Ορθογώνιο 8"/>
          <p:cNvSpPr/>
          <p:nvPr/>
        </p:nvSpPr>
        <p:spPr>
          <a:xfrm>
            <a:off x="5169193" y="6060686"/>
            <a:ext cx="39305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(5)</a:t>
            </a:r>
            <a:endParaRPr lang="el-GR" sz="1400" dirty="0"/>
          </a:p>
        </p:txBody>
      </p:sp>
      <p:sp>
        <p:nvSpPr>
          <p:cNvPr id="10" name="Ορθογώνιο 9"/>
          <p:cNvSpPr/>
          <p:nvPr/>
        </p:nvSpPr>
        <p:spPr>
          <a:xfrm>
            <a:off x="8662201" y="6077188"/>
            <a:ext cx="39305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(2)</a:t>
            </a:r>
            <a:endParaRPr lang="el-GR" sz="1400" dirty="0"/>
          </a:p>
        </p:txBody>
      </p:sp>
      <p:sp>
        <p:nvSpPr>
          <p:cNvPr id="11" name="Ορθογώνιο 10"/>
          <p:cNvSpPr/>
          <p:nvPr/>
        </p:nvSpPr>
        <p:spPr>
          <a:xfrm>
            <a:off x="9879263" y="6082760"/>
            <a:ext cx="39305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(2)</a:t>
            </a:r>
            <a:endParaRPr lang="el-GR" sz="1400" dirty="0"/>
          </a:p>
        </p:txBody>
      </p:sp>
      <p:sp>
        <p:nvSpPr>
          <p:cNvPr id="12" name="Ορθογώνιο 11"/>
          <p:cNvSpPr/>
          <p:nvPr/>
        </p:nvSpPr>
        <p:spPr>
          <a:xfrm>
            <a:off x="11415455" y="6077188"/>
            <a:ext cx="39305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(6)</a:t>
            </a:r>
            <a:endParaRPr lang="el-GR" sz="1400" dirty="0"/>
          </a:p>
        </p:txBody>
      </p:sp>
      <p:sp>
        <p:nvSpPr>
          <p:cNvPr id="13" name="Ορθογώνιο 12"/>
          <p:cNvSpPr/>
          <p:nvPr/>
        </p:nvSpPr>
        <p:spPr>
          <a:xfrm>
            <a:off x="10820622" y="6073616"/>
            <a:ext cx="39305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(3)</a:t>
            </a:r>
            <a:endParaRPr lang="el-GR" sz="1400" dirty="0"/>
          </a:p>
        </p:txBody>
      </p:sp>
      <p:sp>
        <p:nvSpPr>
          <p:cNvPr id="14" name="Ορθογώνιο 13"/>
          <p:cNvSpPr/>
          <p:nvPr/>
        </p:nvSpPr>
        <p:spPr>
          <a:xfrm>
            <a:off x="214082" y="1092851"/>
            <a:ext cx="3628897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NMR: </a:t>
            </a: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7.4-7.3 (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m, 5H)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4.56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 (s,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2H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2.49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ppm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(t,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1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.0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Hz,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2H)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1.57-1.51 (m, 3H)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0.83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ppm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(d,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Hz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6H)</a:t>
            </a:r>
            <a:endParaRPr lang="el-GR" sz="20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n-US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n-US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– NMR: 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208.8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134.5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129.5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128.8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127.1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50.3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40.2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32.7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27.7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22.4</a:t>
            </a:r>
          </a:p>
          <a:p>
            <a:pPr algn="just">
              <a:lnSpc>
                <a:spcPct val="90000"/>
              </a:lnSpc>
            </a:pPr>
            <a:endParaRPr lang="en-US" sz="2000" baseline="300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2995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Ορθογώνιο 6"/>
          <p:cNvSpPr/>
          <p:nvPr/>
        </p:nvSpPr>
        <p:spPr>
          <a:xfrm>
            <a:off x="0" y="107263"/>
            <a:ext cx="120609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HOMEWORK</a:t>
            </a:r>
            <a:r>
              <a:rPr lang="el-GR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Προτείνετε δομή για την ένωση με ΜΤ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με βάση τ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φάσμα </a:t>
            </a:r>
            <a:r>
              <a:rPr lang="en-US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&amp;</a:t>
            </a:r>
            <a:r>
              <a:rPr lang="el-GR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NMR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 διαλύτης του δείγματος είναι το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CDCl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90000"/>
              </a:lnSpc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7056" y="829542"/>
            <a:ext cx="7699248" cy="595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04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Ορθογώνιο 6"/>
          <p:cNvSpPr/>
          <p:nvPr/>
        </p:nvSpPr>
        <p:spPr>
          <a:xfrm>
            <a:off x="0" y="107263"/>
            <a:ext cx="109156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HOMEWORK</a:t>
            </a:r>
            <a:r>
              <a:rPr lang="el-GR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Προτείνετε δομές που να συμφωνεί με τα παρακάτω φασματοσκοπικά δεδομένα:</a:t>
            </a:r>
          </a:p>
          <a:p>
            <a:pPr algn="just">
              <a:lnSpc>
                <a:spcPct val="90000"/>
              </a:lnSpc>
            </a:pPr>
            <a:endParaRPr lang="en-US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Ορθογώνιο 2"/>
          <p:cNvSpPr/>
          <p:nvPr/>
        </p:nvSpPr>
        <p:spPr>
          <a:xfrm>
            <a:off x="85725" y="958992"/>
            <a:ext cx="4657725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90000"/>
              </a:lnSpc>
              <a:buAutoNum type="alphaLcParenR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    0.96 ppm (d, J = 7.0 Hz, 6H)</a:t>
            </a:r>
          </a:p>
          <a:p>
            <a:pPr algn="just">
              <a:lnSpc>
                <a:spcPct val="9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2.10 ppm (s, 3H)</a:t>
            </a:r>
          </a:p>
          <a:p>
            <a:pPr algn="just">
              <a:lnSpc>
                <a:spcPct val="9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2.43 ppm (m, 1H)</a:t>
            </a:r>
          </a:p>
          <a:p>
            <a:pPr algn="just">
              <a:lnSpc>
                <a:spcPct val="90000"/>
              </a:lnSpc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   C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     1.06 ppm (d, J = 7.0 Hz, 6H)</a:t>
            </a:r>
          </a:p>
          <a:p>
            <a:pPr algn="just">
              <a:lnSpc>
                <a:spcPct val="9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1.97 ppm (m, 1H)</a:t>
            </a:r>
          </a:p>
          <a:p>
            <a:pPr algn="just">
              <a:lnSpc>
                <a:spcPct val="9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3.31 ppm (d, J = 8.5 Hz, 2H)</a:t>
            </a:r>
          </a:p>
          <a:p>
            <a:pPr algn="just">
              <a:lnSpc>
                <a:spcPct val="90000"/>
              </a:lnSpc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c)     C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     2.15 ppm (q, J = 7.0 Hz, 2H)</a:t>
            </a:r>
          </a:p>
          <a:p>
            <a:pPr algn="just">
              <a:lnSpc>
                <a:spcPct val="9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2.75 ppm (t, J = &amp; Hz, 2H)</a:t>
            </a:r>
          </a:p>
          <a:p>
            <a:pPr algn="just">
              <a:lnSpc>
                <a:spcPct val="9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3.38 ppm (t, J = 8.5 Hz, 2H)</a:t>
            </a:r>
          </a:p>
          <a:p>
            <a:pPr algn="just">
              <a:lnSpc>
                <a:spcPct val="9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7.22 ppm (m, 5H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>
              <a:lnSpc>
                <a:spcPct val="90000"/>
              </a:lnSpc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Ορθογώνιο 4"/>
          <p:cNvSpPr/>
          <p:nvPr/>
        </p:nvSpPr>
        <p:spPr>
          <a:xfrm>
            <a:off x="5257800" y="1292367"/>
            <a:ext cx="4657725" cy="2336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0.93 ppm, singlet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</a:t>
            </a:r>
          </a:p>
          <a:p>
            <a:pPr algn="just">
              <a:lnSpc>
                <a:spcPct val="9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1.5 ppm, singlet</a:t>
            </a:r>
          </a:p>
          <a:p>
            <a:pPr algn="just">
              <a:lnSpc>
                <a:spcPct val="90000"/>
              </a:lnSpc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1.07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ppm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(s, 9H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>
              <a:lnSpc>
                <a:spcPct val="9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2.28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ppm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(d, J = 6 Hz, 2H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>
              <a:lnSpc>
                <a:spcPct val="9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5.77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ppm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(t,  J = 6 Hz, 1H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>
              <a:lnSpc>
                <a:spcPct val="90000"/>
              </a:lnSpc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0078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Ορθογώνιο 6"/>
          <p:cNvSpPr/>
          <p:nvPr/>
        </p:nvSpPr>
        <p:spPr>
          <a:xfrm>
            <a:off x="0" y="107263"/>
            <a:ext cx="120609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HOMEWORK</a:t>
            </a:r>
            <a:r>
              <a:rPr lang="el-GR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Πόσα σήματα περιμένετε στο φάσμα </a:t>
            </a:r>
            <a:r>
              <a:rPr lang="en-US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– NMR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για κάθε ένωση;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Εξηγείστε.</a:t>
            </a:r>
          </a:p>
          <a:p>
            <a:pPr algn="just">
              <a:lnSpc>
                <a:spcPct val="90000"/>
              </a:lnSpc>
            </a:pP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Αντικείμενο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32465111"/>
              </p:ext>
            </p:extLst>
          </p:nvPr>
        </p:nvGraphicFramePr>
        <p:xfrm>
          <a:off x="2740025" y="1033462"/>
          <a:ext cx="5296312" cy="1500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96" name="CS ChemDraw Drawing" r:id="rId3" imgW="2577332" imgH="730004" progId="ChemDraw.Document.6.0">
                  <p:embed/>
                </p:oleObj>
              </mc:Choice>
              <mc:Fallback>
                <p:oleObj name="CS ChemDraw Drawing" r:id="rId3" imgW="2577332" imgH="730004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740025" y="1033462"/>
                        <a:ext cx="5296312" cy="15001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Ορθογώνιο 3"/>
          <p:cNvSpPr/>
          <p:nvPr/>
        </p:nvSpPr>
        <p:spPr>
          <a:xfrm>
            <a:off x="0" y="3459848"/>
            <a:ext cx="1206093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HOMEWORK</a:t>
            </a:r>
            <a:r>
              <a:rPr lang="el-GR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Σε ένα φάσμα </a:t>
            </a:r>
            <a:r>
              <a:rPr lang="en-US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– NMR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έχουμε τις εξής απορροφήσεις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σε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ppm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15.5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20.1, 60.7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και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99.6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Σε ποια δομή αντιστοιχεί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l-GR" sz="20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l-GR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n-US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l-GR" sz="20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46146121"/>
              </p:ext>
            </p:extLst>
          </p:nvPr>
        </p:nvGraphicFramePr>
        <p:xfrm>
          <a:off x="3611975" y="4049866"/>
          <a:ext cx="4424362" cy="20905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97" name="CS ChemDraw Drawing" r:id="rId5" imgW="3665255" imgH="1731201" progId="ChemDraw.Document.6.0">
                  <p:embed/>
                </p:oleObj>
              </mc:Choice>
              <mc:Fallback>
                <p:oleObj name="CS ChemDraw Drawing" r:id="rId5" imgW="3665255" imgH="1731201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611975" y="4049866"/>
                        <a:ext cx="4424362" cy="209050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74484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Ορθογώνιο 6"/>
          <p:cNvSpPr/>
          <p:nvPr/>
        </p:nvSpPr>
        <p:spPr>
          <a:xfrm>
            <a:off x="131064" y="3528576"/>
            <a:ext cx="1206093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HOMEWORK</a:t>
            </a:r>
            <a:r>
              <a:rPr lang="el-GR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Τα 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και </a:t>
            </a:r>
            <a:r>
              <a:rPr lang="en-US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στο 1,2,3-τριχλωρο προπάνιο έχουν μικρή διαφορά ως προς την χημική μετατόπιση. Τα σήματα τους είναι διπλή της διπλής (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dd)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Για το ένα οι σταθερές σχάσης είναι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9 Hz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και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5 Hz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ενώ για το άλλο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9 Hz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και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Hz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90000"/>
              </a:lnSpc>
            </a:pP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Γιατί παρουσιάζουν διαφορετική χημική μετατόπιση; Εξηγείστε την πολλαπλότητα. Πόσα σήματα περιμένετε στο φάσμα </a:t>
            </a:r>
            <a:r>
              <a:rPr lang="en-US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– NMR?</a:t>
            </a: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Αντικείμενο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63604302"/>
              </p:ext>
            </p:extLst>
          </p:nvPr>
        </p:nvGraphicFramePr>
        <p:xfrm>
          <a:off x="5302250" y="5221287"/>
          <a:ext cx="1833563" cy="11696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4" name="CS ChemDraw Drawing" r:id="rId3" imgW="1324391" imgH="844280" progId="ChemDraw.Document.6.0">
                  <p:embed/>
                </p:oleObj>
              </mc:Choice>
              <mc:Fallback>
                <p:oleObj name="CS ChemDraw Drawing" r:id="rId3" imgW="1324391" imgH="84428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302250" y="5221287"/>
                        <a:ext cx="1833563" cy="116961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Ορθογώνιο 3"/>
          <p:cNvSpPr/>
          <p:nvPr/>
        </p:nvSpPr>
        <p:spPr>
          <a:xfrm>
            <a:off x="131064" y="81449"/>
            <a:ext cx="120609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HOMEWORK</a:t>
            </a:r>
            <a:r>
              <a:rPr lang="el-GR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Χρησιμοποιώντας όποια τεχνική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NMR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θέλετε, πως θα διαπιστώσετε ποια από τις ισομερείς ενώσεις Α και Β έχετε;</a:t>
            </a: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Αντικείμενο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415472"/>
              </p:ext>
            </p:extLst>
          </p:nvPr>
        </p:nvGraphicFramePr>
        <p:xfrm>
          <a:off x="4048126" y="960438"/>
          <a:ext cx="3808801" cy="1401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5" name="CS ChemDraw Drawing" r:id="rId5" imgW="2363405" imgH="870291" progId="ChemDraw.Document.6.0">
                  <p:embed/>
                </p:oleObj>
              </mc:Choice>
              <mc:Fallback>
                <p:oleObj name="CS ChemDraw Drawing" r:id="rId5" imgW="2363405" imgH="870291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048126" y="960438"/>
                        <a:ext cx="3808801" cy="14017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98578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7143</TotalTime>
  <Words>840</Words>
  <Application>Microsoft Office PowerPoint</Application>
  <PresentationFormat>Ευρεία οθόνη</PresentationFormat>
  <Paragraphs>121</Paragraphs>
  <Slides>11</Slides>
  <Notes>0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Θέμα του Office</vt:lpstr>
      <vt:lpstr>CS ChemDraw Drawing</vt:lpstr>
      <vt:lpstr>Πυρηνικός Μαγνητικός Συντονισμός 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ΕΡΓΑΣΤΗΡΙΑΚΗ ΚΑΙ ΧΗΜΙΚΗ ΑΣΦΑΛΕΙΑ</dc:title>
  <dc:creator>marios kidonakis</dc:creator>
  <cp:lastModifiedBy>marios kidonakis</cp:lastModifiedBy>
  <cp:revision>1046</cp:revision>
  <dcterms:created xsi:type="dcterms:W3CDTF">2019-11-09T19:19:36Z</dcterms:created>
  <dcterms:modified xsi:type="dcterms:W3CDTF">2020-05-14T19:36:23Z</dcterms:modified>
</cp:coreProperties>
</file>