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0" r:id="rId3"/>
    <p:sldId id="400" r:id="rId4"/>
    <p:sldId id="381" r:id="rId5"/>
    <p:sldId id="398" r:id="rId6"/>
    <p:sldId id="404" r:id="rId7"/>
    <p:sldId id="402" r:id="rId8"/>
    <p:sldId id="395" r:id="rId9"/>
    <p:sldId id="397" r:id="rId10"/>
    <p:sldId id="396" r:id="rId11"/>
    <p:sldId id="405" r:id="rId12"/>
    <p:sldId id="393" r:id="rId13"/>
    <p:sldId id="406" r:id="rId14"/>
    <p:sldId id="403" r:id="rId15"/>
    <p:sldId id="383" r:id="rId16"/>
    <p:sldId id="384" r:id="rId17"/>
    <p:sldId id="391" r:id="rId18"/>
    <p:sldId id="392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12520" y="190259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2520" y="5072743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μετατόπιση και σύζευξη πυρηνικών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46" y="962683"/>
            <a:ext cx="3448050" cy="36861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πρώτης και δεύτερης τάξης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5448" y="838232"/>
            <a:ext cx="11375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AutoNum type="arabicPeriod" startAt="2"/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δεύτερης τάξης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οι απορροφήσεις των πρωτονίων που συζεύγνυνται να βρίσκονται αρκετά κοντά, έτσι ώστε ο λόγος της απόστασης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αυτών προς την σταθερά σύζευξης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τείνει προς το 0 (0 &lt;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 startAt="2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Αποτυχία του κανόνα ν+1 (θεωρητικά…)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τέτοιων πυρήνων ονομάζονται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η επιλογή αυτή αντανακλά την μικρή απόσταση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των αντίστοιχων απορροφήσεων.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ισχυρά συζευγμένα.</a:t>
            </a: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8082"/>
              </p:ext>
            </p:extLst>
          </p:nvPr>
        </p:nvGraphicFramePr>
        <p:xfrm>
          <a:off x="390295" y="3808450"/>
          <a:ext cx="1678114" cy="2185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CS ChemDraw Drawing" r:id="rId3" imgW="771073" imgH="1004182" progId="ChemDraw.Document.6.0">
                  <p:embed/>
                </p:oleObj>
              </mc:Choice>
              <mc:Fallback>
                <p:oleObj name="CS ChemDraw Drawing" r:id="rId3" imgW="771073" imgH="10041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95" y="3808450"/>
                        <a:ext cx="1678114" cy="2185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2381497" y="3985923"/>
            <a:ext cx="2414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0.45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Hz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J = 0,09 </a:t>
            </a:r>
            <a:endParaRPr lang="el-GR" sz="2000" dirty="0"/>
          </a:p>
        </p:txBody>
      </p:sp>
      <p:pic>
        <p:nvPicPr>
          <p:cNvPr id="9" name="Εικόνα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621" y="3332721"/>
            <a:ext cx="7184390" cy="33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8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04" y="484632"/>
            <a:ext cx="11064239" cy="61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454" y="1398651"/>
            <a:ext cx="4192906" cy="24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57753"/>
              </p:ext>
            </p:extLst>
          </p:nvPr>
        </p:nvGraphicFramePr>
        <p:xfrm>
          <a:off x="557213" y="1657160"/>
          <a:ext cx="4059100" cy="40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CS ChemDraw Drawing" r:id="rId5" imgW="1931298" imgH="190603" progId="ChemDraw.Document.6.0">
                  <p:embed/>
                </p:oleObj>
              </mc:Choice>
              <mc:Fallback>
                <p:oleObj name="CS ChemDraw Drawing" r:id="rId5" imgW="1931298" imgH="1906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" y="1657160"/>
                        <a:ext cx="4059100" cy="40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2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65176" y="768500"/>
            <a:ext cx="111282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παρατηρείται σύζευξη μεταξύ ανθράκων: ο λόγος για την μη σύζευξη είναι η μικρή αφθονία των ενεργών πυρήνων. Εάν η πιθανότητα να βρεθεί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ένας σε δοθέν μόριο είναι 0,0110 τότε, η πιθανότητα να βρεθεί σε δύο άνθρακες (γειτονικούς) στο ίδιο μόριο είναι (0,0110)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εύρος των χημικών μετατοπίσεων είναι πολύ μεγάλο συγκριτικά με το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χημικές μετατοπίσεις είναι περισσότερο ευαίσθητες σε μικρές μεταβολές του χημικού περιβάλλοντος.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χημική μετατόπιση εξαρτάται σε πολλές περιπτώσεις από τον αριθμό των προσαρτημένων ανθράκων με σειρά: δ(τριτοταγής) &gt; δ(δευτεροταγούς) &gt; δ(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πρωτοταγής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δ(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μέθυλο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σχάση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μεγάλη (της τάξης των 120-200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Hz).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την απλούστευση τους χρησιμοποιούμε την τεχνική αποσύζευξης.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τεχνική αποσύζευξης αυξάνει τις εντάσεις των κορυφών που φέρουν υδρογόνα. Επομένως, άνθρακες που δεν φέρουν υδρογόνα δίνουν απορροφήσεις μικρότερης έντασης.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ολοκληρώνουμε τα φάσματα. Η οργανολογική τεχνική που χρησιμοποιείται δίνει σχετικά ολοκληρώματα κορυφών τα οποία προσδιορίζονται από παράγοντες εκτός του αριθμού των ανθράκων.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διακριτό περιβάλλον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στο μόριο δίνει διαφορετικό σήμα.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20" y="1540764"/>
            <a:ext cx="11780139" cy="28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65176" y="576476"/>
            <a:ext cx="853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κανόνας ν+1: αποκλίσεις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29" y="3564429"/>
            <a:ext cx="4649914" cy="316898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808"/>
            <a:ext cx="8613648" cy="31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9" y="1139974"/>
            <a:ext cx="11659329" cy="44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476"/>
            <a:ext cx="11766360" cy="45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" y="1182095"/>
            <a:ext cx="12102523" cy="4258585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156200" y="1025384"/>
            <a:ext cx="3300686" cy="313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Ενναλακτικά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545336" y="841652"/>
            <a:ext cx="8531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Προτείνετε δομή για την ένωση με Μ.Τ.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τα δεδομένα 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0,92 δ (3Η, τριπλή,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7 Hz)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απλή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1,50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τετραπλή,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7 Hz)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1,64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ευρεία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0" y="2584156"/>
            <a:ext cx="1096396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είναι: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[2m+2-(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n-r+s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 [2x5 +2 –(12)]/2 = 10+2-12=0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 το μόριο δεν διαθέτει καμία ακορεστότητα! ο Μ.Τ. ανήκει στην ομόλογη σειρά των αλκοολών η αιθέρων.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5072" y="3364930"/>
            <a:ext cx="8215112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0,92 δ: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περιοχή υψηλού πεδίου. Απορροφούν τα αλειφατικά πρωτόνια. Στην κορυφή αυτή αντιστοιχούν 3 Η και αφού είναι τριπλή γειτονεύουν με ν=2 Η (ν+1=2+1=3πλή). Άρα μάλλον,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1,50 δ: μάλλον εδώ απορροφούν τα –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οποία εμφανίζονται ως τετραπλή αφού γειτονεύουν με τα τρία Η της ομάδας –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σταθερά σύζευξης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7 Hz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επιβεβαιώνει ότι οι δύο αυτές ομάδες αλληλοεπιδρούν μεταξύ τους.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1,20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δ: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μάλλον πρόκειται για δύο ισοδύναμες ομάδες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 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κάνει το ανώτερο 4 δεσμούς). Αφού εμφανίζονται ως απλή κορυφή τότε δεν έχουν κανένα γειτονικό Η!</a:t>
            </a: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1,64 δ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ως ευρείες εμφανίζονται κατά κύριο λόγο πρωτόνια του τύπου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-Η, Ν-Η. επομένως έχω αλκοόλη!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6368796" y="1314549"/>
          <a:ext cx="1833372" cy="11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CS ChemDraw Drawing" r:id="rId3" imgW="902066" imgH="586732" progId="ChemDraw.Document.6.0">
                  <p:embed/>
                </p:oleObj>
              </mc:Choice>
              <mc:Fallback>
                <p:oleObj name="CS ChemDraw Drawing" r:id="rId3" imgW="902066" imgH="586732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8796" y="1314549"/>
                        <a:ext cx="1833372" cy="11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6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5808" y="512682"/>
            <a:ext cx="853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Πολλαπλασιαστική σχάση: Γωνία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Karplus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65176" y="845068"/>
            <a:ext cx="1106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σταθερά σύζευξης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εξαρτάται από την δίεδρη γωνία θ μεταξύ των δεσμών των συζευγμένων πρωτονίων: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J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Karplus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Harvard University, Nobel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Χημείας 2013).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2162112"/>
            <a:ext cx="4901826" cy="4174679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5449824" y="1926444"/>
            <a:ext cx="5879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ακριβής τιμή του εξαρτάται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φύση των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υποκαταστατών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στους άνθρακες που φέρουν συζευγμένα πρωτόνια.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Άλλα δομικά χαρακτηριστικά (π.χ. ηλεκτραρνητικοί υποκαταστάτες ελαττώνουν την τιμή).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24" y="4115815"/>
            <a:ext cx="63055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92217" y="976738"/>
            <a:ext cx="853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Πολλαπλασιαστική σχάση: Γωνία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Karplus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8" y="2082788"/>
            <a:ext cx="11284700" cy="23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65176" y="576476"/>
            <a:ext cx="853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κανόνας ν+1: αποκλίσεις: μέθοδος διακλάδωσης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05" y="828294"/>
            <a:ext cx="3562350" cy="567690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2301207" y="4122176"/>
            <a:ext cx="3018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11.8 Hz,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4.3 Hz</a:t>
            </a:r>
            <a:endParaRPr lang="el-GR" sz="2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9474"/>
            <a:ext cx="6348557" cy="18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65176" y="576476"/>
            <a:ext cx="853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κανόνας ν+1: αποκλίσεις: μέθοδος διακλάδωσης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6" y="1665811"/>
            <a:ext cx="4895945" cy="1686252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0" y="3639099"/>
            <a:ext cx="7629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 οι δίεδρες γωνίες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C-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-Η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-Η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ίδιες.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δύο ταυτόσημες σχάσεις εφαρμόζονται πολλαπλασιαστικά το αποτέλεσμα είναι ίδιο με αυτό που προβλέπεται από τον ν+1 κανόνα για τον συνολικό αριθμό γειτνιαζόντων Η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 και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≠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94" y="413172"/>
            <a:ext cx="30861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44" y="882090"/>
            <a:ext cx="8414711" cy="55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Πολύπλοκα 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02336" y="703875"/>
            <a:ext cx="1080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μόρια με πολλαπλές ταχείες διαμορφώσεις, η σταθερά σύζευξης υπολογίζεται κατά μέσο όρο.</a:t>
            </a:r>
            <a:endParaRPr lang="el-GR" sz="2000" dirty="0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92597"/>
              </p:ext>
            </p:extLst>
          </p:nvPr>
        </p:nvGraphicFramePr>
        <p:xfrm>
          <a:off x="1951989" y="1231384"/>
          <a:ext cx="7106803" cy="403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CS ChemDraw Drawing" r:id="rId3" imgW="3441121" imgH="1952078" progId="ChemDraw.Document.6.0">
                  <p:embed/>
                </p:oleObj>
              </mc:Choice>
              <mc:Fallback>
                <p:oleObj name="CS ChemDraw Drawing" r:id="rId3" imgW="3441121" imgH="19520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989" y="1231384"/>
                        <a:ext cx="7106803" cy="403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πρώτης και δεύτερης τάξης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55448" y="859940"/>
            <a:ext cx="11375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πρώτης τάξης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προκύπτουν από ασθενώς συζευγμένα συστήματα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λόγος της απόστασης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δύο κορυφών απορρόφησης είναι πολύ μεγαλύτερος από την σταθερά σύζευξης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πρωτονίων που συζεύγνυνται.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συνθήκη για πρώτης τάξεως φάσματα   </a:t>
            </a:r>
            <a:r>
              <a:rPr lang="el-G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Δν</a:t>
            </a:r>
            <a:r>
              <a:rPr lang="el-GR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αβ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(συνήθως αρκούμαστε σε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&gt; 6).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Όσο μεγαλύτερη είναι η απόσταση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δύο κορυφών απορρόφησης συγκριτικά με την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τα φάσματα είναι περισσότερο ευκρινή.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Πυρήνες υδρογόνου σε πρώτης τάξεως φάσματα συμβολίζονται ως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20867"/>
              </p:ext>
            </p:extLst>
          </p:nvPr>
        </p:nvGraphicFramePr>
        <p:xfrm>
          <a:off x="8820531" y="4282725"/>
          <a:ext cx="19494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CS ChemDraw Drawing" r:id="rId3" imgW="913124" imgH="818696" progId="ChemDraw.Document.6.0">
                  <p:embed/>
                </p:oleObj>
              </mc:Choice>
              <mc:Fallback>
                <p:oleObj name="CS ChemDraw Drawing" r:id="rId3" imgW="913124" imgH="818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0531" y="4282725"/>
                        <a:ext cx="1949450" cy="174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Ορθογώνιο 9"/>
          <p:cNvSpPr/>
          <p:nvPr/>
        </p:nvSpPr>
        <p:spPr>
          <a:xfrm>
            <a:off x="456279" y="4391782"/>
            <a:ext cx="7247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αποστάσεις μεταξύ των τριών απορροφήσεων πληρούν την σχέση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&gt; 6.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Η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συζεύγνυνται μερικώς με τα Η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Πρακτικά κανένα δεν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συζεύγνυται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τα Η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 = 0).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33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56200" y="-224036"/>
            <a:ext cx="9144000" cy="800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Φάσματα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πρώτης και δεύτερης τάξης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45437"/>
              </p:ext>
            </p:extLst>
          </p:nvPr>
        </p:nvGraphicFramePr>
        <p:xfrm>
          <a:off x="4327711" y="1338178"/>
          <a:ext cx="1847537" cy="173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CS ChemDraw Drawing" r:id="rId3" imgW="865490" imgH="810594" progId="ChemDraw.Document.6.0">
                  <p:embed/>
                </p:oleObj>
              </mc:Choice>
              <mc:Fallback>
                <p:oleObj name="CS ChemDraw Drawing" r:id="rId3" imgW="865490" imgH="810594" progId="ChemDraw.Document.6.0">
                  <p:embed/>
                  <p:pic>
                    <p:nvPicPr>
                      <p:cNvPr id="9" name="Αντικείμενο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7711" y="1338178"/>
                        <a:ext cx="1847537" cy="173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Ορθογώνιο 9"/>
          <p:cNvSpPr/>
          <p:nvPr/>
        </p:nvSpPr>
        <p:spPr>
          <a:xfrm>
            <a:off x="658368" y="1036454"/>
            <a:ext cx="686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αποστάσεις μεταξύ των τριών απορροφήσεων πληρούν την σχέση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&gt;&gt;J .</a:t>
            </a:r>
            <a:endParaRPr lang="el-GR" sz="2000" dirty="0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63524"/>
              </p:ext>
            </p:extLst>
          </p:nvPr>
        </p:nvGraphicFramePr>
        <p:xfrm>
          <a:off x="158496" y="3135858"/>
          <a:ext cx="12033504" cy="298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CS ChemDraw Drawing" r:id="rId5" imgW="5759444" imgH="2584862" progId="ChemDraw.Document.6.0">
                  <p:embed/>
                </p:oleObj>
              </mc:Choice>
              <mc:Fallback>
                <p:oleObj name="CS ChemDraw Drawing" r:id="rId5" imgW="5759444" imgH="2584862" progId="ChemDraw.Document.6.0">
                  <p:embed/>
                  <p:pic>
                    <p:nvPicPr>
                      <p:cNvPr id="11" name="Αντικείμενο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496" y="3135858"/>
                        <a:ext cx="12033504" cy="298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0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6348</TotalTime>
  <Words>889</Words>
  <Application>Microsoft Office PowerPoint</Application>
  <PresentationFormat>Ευρεία οθόνη</PresentationFormat>
  <Paragraphs>81</Paragraphs>
  <Slides>18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827</cp:revision>
  <dcterms:created xsi:type="dcterms:W3CDTF">2019-11-09T19:19:36Z</dcterms:created>
  <dcterms:modified xsi:type="dcterms:W3CDTF">2020-02-28T13:01:37Z</dcterms:modified>
</cp:coreProperties>
</file>