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80" r:id="rId3"/>
    <p:sldId id="400" r:id="rId4"/>
    <p:sldId id="381" r:id="rId5"/>
    <p:sldId id="398" r:id="rId6"/>
    <p:sldId id="404" r:id="rId7"/>
    <p:sldId id="402" r:id="rId8"/>
    <p:sldId id="395" r:id="rId9"/>
    <p:sldId id="397" r:id="rId10"/>
    <p:sldId id="396" r:id="rId11"/>
    <p:sldId id="405" r:id="rId12"/>
    <p:sldId id="393" r:id="rId13"/>
    <p:sldId id="406" r:id="rId14"/>
    <p:sldId id="403" r:id="rId15"/>
    <p:sldId id="383" r:id="rId16"/>
    <p:sldId id="384" r:id="rId17"/>
    <p:sldId id="391" r:id="rId18"/>
    <p:sldId id="392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67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910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5460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4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7689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8572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280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925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3446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9081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603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B1F67-55ED-450D-9015-AEAD6350F7F4}" type="datetimeFigureOut">
              <a:rPr lang="el-GR" smtClean="0"/>
              <a:t>28/2/2020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17EB7-9C1D-4687-BFAB-77EB2D37BBA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56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9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12520" y="190259"/>
            <a:ext cx="9144000" cy="905255"/>
          </a:xfrm>
        </p:spPr>
        <p:txBody>
          <a:bodyPr>
            <a:normAutofit fontScale="90000"/>
          </a:bodyPr>
          <a:lstStyle/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Πυρηνικός Μαγνητικός Συντονισμός</a:t>
            </a:r>
            <a:b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12520" y="5072743"/>
            <a:ext cx="9144000" cy="1328057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Χημική μετατόπιση και σύζευξη πυρηνικών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Δρ. Μάριος Κυδωνάκης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046" y="962683"/>
            <a:ext cx="3448050" cy="368617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22" y="226628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7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πρώτης και δεύτερης τάξης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155448" y="838232"/>
            <a:ext cx="1137513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buAutoNum type="arabicPeriod" startAt="2"/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δεύτερης τάξης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οι απορροφήσεις των πρωτονίων που συζεύγνυνται να βρίσκονται αρκετά κοντά, έτσι ώστε ο λόγος της απόστασης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αυτών προς την σταθερά σύζευξης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τείνει προς το 0 (0 &lt;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90000"/>
              </a:lnSpc>
              <a:buAutoNum type="arabicPeriod" startAt="2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Αποτυχία του κανόνα ν+1 (θεωρητικά…)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Συστήματα τέτοιων πυρήνων ονομάζονται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l-GR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η επιλογή αυτή αντανακλά την μικρή απόσταση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μεταξύ των αντίστοιχων απορροφήσεων.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ισχυρά συζευγμένα.</a:t>
            </a: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88082"/>
              </p:ext>
            </p:extLst>
          </p:nvPr>
        </p:nvGraphicFramePr>
        <p:xfrm>
          <a:off x="390295" y="3808450"/>
          <a:ext cx="1678114" cy="21856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0" name="CS ChemDraw Drawing" r:id="rId3" imgW="771073" imgH="1004182" progId="ChemDraw.Document.6.0">
                  <p:embed/>
                </p:oleObj>
              </mc:Choice>
              <mc:Fallback>
                <p:oleObj name="CS ChemDraw Drawing" r:id="rId3" imgW="771073" imgH="1004182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0295" y="3808450"/>
                        <a:ext cx="1678114" cy="21856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Ορθογώνιο 5"/>
          <p:cNvSpPr/>
          <p:nvPr/>
        </p:nvSpPr>
        <p:spPr>
          <a:xfrm>
            <a:off x="2381497" y="3985923"/>
            <a:ext cx="24140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</a:p>
          <a:p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5 Hz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J = 0,09 </a:t>
            </a:r>
            <a:endParaRPr lang="el-GR" sz="2000" dirty="0"/>
          </a:p>
        </p:txBody>
      </p:sp>
      <p:pic>
        <p:nvPicPr>
          <p:cNvPr id="9" name="Εικόνα 8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60621" y="3332721"/>
            <a:ext cx="7184390" cy="3313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587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904" y="484632"/>
            <a:ext cx="11064239" cy="6144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Εικόνα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02454" y="1398651"/>
            <a:ext cx="4192906" cy="2414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6157753"/>
              </p:ext>
            </p:extLst>
          </p:nvPr>
        </p:nvGraphicFramePr>
        <p:xfrm>
          <a:off x="557213" y="1657160"/>
          <a:ext cx="4059100" cy="400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" name="CS ChemDraw Drawing" r:id="rId5" imgW="1931298" imgH="190603" progId="ChemDraw.Document.6.0">
                  <p:embed/>
                </p:oleObj>
              </mc:Choice>
              <mc:Fallback>
                <p:oleObj name="CS ChemDraw Drawing" r:id="rId5" imgW="1931298" imgH="190603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7213" y="1657160"/>
                        <a:ext cx="4059100" cy="4002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927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</a:t>
            </a:r>
            <a:r>
              <a:rPr lang="en-US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265176" y="768500"/>
            <a:ext cx="1112824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παρατηρείται σύζευξη μεταξύ ανθράκων: ο λόγος για την μη σύζευξη είναι η μικρή αφθονία των ενεργών πυρήνων. Εάν η πιθανότητα να βρεθεί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ένας σε δοθέν μόριο είναι 0,0110 τότε, η πιθανότητα να βρεθεί σε δύο άνθρακες (γειτονικούς) στο ίδιο μόριο είναι (0,0110)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Το εύρος των χημικών μετατοπίσεων είναι πολύ μεγάλο συγκριτικά με το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– NMR.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χημικές μετατοπίσεις είναι περισσότερο ευαίσθητες σε μικρές μεταβολές του χημικού περιβάλλοντος.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χημική μετατόπιση εξαρτάται σε πολλές περιπτώσεις από τον αριθμό των προσαρτημένων ανθράκων με σειρά: δ(τριτοταγής) &gt; δ(δευτεροταγούς) &gt; δ(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πρωτοταγής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&gt; δ(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μέθυλο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σχάση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μεγάλη (της τάξης των 120-200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Hz).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Για την απλούστευση τους χρησιμοποιούμε την τεχνική αποσύζευξης.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τεχνική αποσύζευξης αυξάνει τις εντάσεις των κορυφών που φέρουν υδρογόνα. Επομένως, άνθρακες που δεν φέρουν υδρογόνα δίνουν απορροφήσεις μικρότερης έντασης.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Δεν ολοκληρώνουμε τα φάσματα. Η οργανολογική τεχνική που χρησιμοποιείται δίνει σχετικά ολοκληρώματα κορυφών τα οποία προσδιορίζονται από παράγοντες εκτός του αριθμού των ανθράκων.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Κάθε διακριτό περιβάλλον 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στο μόριο δίνει διαφορετικό σήμα.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13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</a:t>
            </a:r>
            <a:r>
              <a:rPr lang="en-US" sz="3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C-NMR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520" y="1540764"/>
            <a:ext cx="11780139" cy="288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6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Πολύπλοκα 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265176" y="576476"/>
            <a:ext cx="8531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κανόνας ν+1: αποκλίσεις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6329" y="3564429"/>
            <a:ext cx="4649914" cy="3168984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45808"/>
            <a:ext cx="8613648" cy="310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5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19" y="1139974"/>
            <a:ext cx="11659329" cy="449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9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6476"/>
            <a:ext cx="11766360" cy="450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6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" y="1182095"/>
            <a:ext cx="12102523" cy="4258585"/>
          </a:xfrm>
          <a:prstGeom prst="rect">
            <a:avLst/>
          </a:prstGeom>
        </p:spPr>
      </p:pic>
      <p:sp>
        <p:nvSpPr>
          <p:cNvPr id="8" name="Τίτλος 1"/>
          <p:cNvSpPr txBox="1">
            <a:spLocks/>
          </p:cNvSpPr>
          <p:nvPr/>
        </p:nvSpPr>
        <p:spPr>
          <a:xfrm>
            <a:off x="1156200" y="1025384"/>
            <a:ext cx="3300686" cy="31342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1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56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Ενναλακτικά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1545336" y="841652"/>
            <a:ext cx="85313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Προτείνετε δομή για την ένωση με Μ.Τ.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βάση τα δεδομένα </a:t>
            </a:r>
            <a:r>
              <a:rPr lang="el-GR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Η-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0,92 δ (3Η, τριπλή,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7 Hz)</a:t>
            </a:r>
          </a:p>
          <a:p>
            <a:pPr algn="just">
              <a:lnSpc>
                <a:spcPct val="90000"/>
              </a:lnSpc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απλή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1,50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τετραπλή,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7 Hz)</a:t>
            </a:r>
          </a:p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1,64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ευρεία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0" y="2584156"/>
            <a:ext cx="10963963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β.α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είναι: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[2m+2-(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n-r+s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)]/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= [2x5 +2 –(12)]/2 = 10+2-12=0</a:t>
            </a: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Επομένως το μόριο δεν διαθέτει καμία ακορεστότητα! ο Μ.Τ. ανήκει στην ομόλογη σειρά των αλκοολών η αιθέρων.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115072" y="3364930"/>
            <a:ext cx="8215112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0,92 δ: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περιοχή υψηλού πεδίου. Απορροφούν τα αλειφατικά πρωτόνια. Στην κορυφή αυτή αντιστοιχούν 3 Η και αφού είναι τριπλή γειτονεύουν με ν=2 Η (ν+1=2+1=3πλή). Άρα μάλλον, 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endParaRPr lang="el-G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1,50 δ: μάλλον εδώ απορροφούν τα –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οποία εμφανίζονται ως τετραπλή αφού γειτονεύουν με τα τρία Η της ομάδας –</a:t>
            </a:r>
            <a:r>
              <a:rPr lang="en-US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σταθερά σύζευξης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= 7 Hz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επιβεβαιώνει ότι οι δύο αυτές ομάδες αλληλοεπιδρούν μεταξύ τους.</a:t>
            </a:r>
          </a:p>
          <a:p>
            <a:pPr algn="just">
              <a:lnSpc>
                <a:spcPct val="90000"/>
              </a:lnSpc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1,20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δ: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μάλλον πρόκειται για δύο ισοδύναμες ομάδες –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(o C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κάνει το ανώτερο 4 δεσμούς). Αφού εμφανίζονται ως απλή κορυφή τότε δεν έχουν κανένα γειτονικό Η!</a:t>
            </a:r>
          </a:p>
          <a:p>
            <a:pPr algn="just">
              <a:lnSpc>
                <a:spcPct val="90000"/>
              </a:lnSpc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1,64 δ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ως ευρείες εμφανίζονται κατά κύριο λόγο πρωτόνια του τύπου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-Η, Ν-Η. επομένως έχω αλκοόλη!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/>
          </p:nvPr>
        </p:nvGraphicFramePr>
        <p:xfrm>
          <a:off x="6368796" y="1314549"/>
          <a:ext cx="1833372" cy="11942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96" name="CS ChemDraw Drawing" r:id="rId3" imgW="902066" imgH="586732" progId="ChemDraw.Document.6.0">
                  <p:embed/>
                </p:oleObj>
              </mc:Choice>
              <mc:Fallback>
                <p:oleObj name="CS ChemDraw Drawing" r:id="rId3" imgW="902066" imgH="586732" progId="ChemDraw.Document.6.0">
                  <p:embed/>
                  <p:pic>
                    <p:nvPicPr>
                      <p:cNvPr id="3" name="Αντικείμενο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68796" y="1314549"/>
                        <a:ext cx="1833372" cy="11942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068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Πολύπλοκα 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305808" y="512682"/>
            <a:ext cx="8531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Πολλαπλασιαστική σχάση: Γωνία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Karplus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265176" y="845068"/>
            <a:ext cx="11064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σταθερά σύζευξης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εξαρτάται από την δίεδρη γωνία θ μεταξύ των δεσμών των συζευγμένων πρωτονίων: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= J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</a:t>
            </a:r>
            <a:r>
              <a:rPr lang="en-US" sz="20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θ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Martin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Karplus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Harvard University, Nobel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Χημείας 2013).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304" y="2162112"/>
            <a:ext cx="4901826" cy="4174679"/>
          </a:xfrm>
          <a:prstGeom prst="rect">
            <a:avLst/>
          </a:prstGeom>
        </p:spPr>
      </p:pic>
      <p:sp>
        <p:nvSpPr>
          <p:cNvPr id="12" name="Ορθογώνιο 11"/>
          <p:cNvSpPr/>
          <p:nvPr/>
        </p:nvSpPr>
        <p:spPr>
          <a:xfrm>
            <a:off x="5449824" y="1926444"/>
            <a:ext cx="58795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 ακριβής τιμή του εξαρτάται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την φύση των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υποκαταστατών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στους άνθρακες που φέρουν συζευγμένα πρωτόνια.</a:t>
            </a:r>
          </a:p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Άλλα δομικά χαρακτηριστικά (π.χ. ηλεκτραρνητικοί υποκαταστάτες ελαττώνουν την τιμή).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824" y="4115815"/>
            <a:ext cx="630555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0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Πολύπλοκα 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292217" y="976738"/>
            <a:ext cx="8531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Πολλαπλασιαστική σχάση: Γωνία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Karplus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08" y="2082788"/>
            <a:ext cx="11284700" cy="236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8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Πολύπλοκα 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265176" y="576476"/>
            <a:ext cx="8531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κανόνας ν+1: αποκλίσεις: μέθοδος διακλάδωσης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8105" y="828294"/>
            <a:ext cx="3562350" cy="5676900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2301207" y="4122176"/>
            <a:ext cx="30184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11.8 Hz,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4.3 Hz</a:t>
            </a:r>
            <a:endParaRPr lang="el-GR" sz="20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9474"/>
            <a:ext cx="6348557" cy="189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4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Πολύπλοκα 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265176" y="576476"/>
            <a:ext cx="8531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O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κανόνας ν+1: αποκλίσεις: μέθοδος διακλάδωσης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446" y="1665811"/>
            <a:ext cx="4895945" cy="1686252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0" y="3639099"/>
            <a:ext cx="76291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Hz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καθώς οι δίεδρες γωνίες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C-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-Η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C-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με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-Η</a:t>
            </a:r>
            <a:r>
              <a:rPr lang="en-US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sz="20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ίδιες.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Όταν δύο ταυτόσημες σχάσεις εφαρμόζονται πολλαπλασιαστικά το αποτέλεσμα είναι ίδιο με αυτό που προβλέπεται από τον ν+1 κανόνα για τον συνολικό αριθμό γειτνιαζόντων Η 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 και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≠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000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294" y="413172"/>
            <a:ext cx="3086100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31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Πολύπλοκα 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844" y="882090"/>
            <a:ext cx="8414711" cy="559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2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Πολύπλοκα 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402336" y="703875"/>
            <a:ext cx="108082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μόρια με πολλαπλές ταχείες διαμορφώσεις, η σταθερά σύζευξης υπολογίζεται κατά μέσο όρο.</a:t>
            </a:r>
            <a:endParaRPr lang="el-GR" sz="2000" dirty="0"/>
          </a:p>
        </p:txBody>
      </p:sp>
      <p:graphicFrame>
        <p:nvGraphicFramePr>
          <p:cNvPr id="8" name="Αντικείμενο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6892597"/>
              </p:ext>
            </p:extLst>
          </p:nvPr>
        </p:nvGraphicFramePr>
        <p:xfrm>
          <a:off x="1951989" y="1231384"/>
          <a:ext cx="7106803" cy="4031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1" name="CS ChemDraw Drawing" r:id="rId3" imgW="3441121" imgH="1952078" progId="ChemDraw.Document.6.0">
                  <p:embed/>
                </p:oleObj>
              </mc:Choice>
              <mc:Fallback>
                <p:oleObj name="CS ChemDraw Drawing" r:id="rId3" imgW="3441121" imgH="1952078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1989" y="1231384"/>
                        <a:ext cx="7106803" cy="40319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194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πρώτης και δεύτερης τάξης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155448" y="859940"/>
            <a:ext cx="113751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buAutoNum type="arabicPeriod"/>
            </a:pP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πρώτης τάξης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προκύπτουν από ασθενώς συζευγμένα συστήματα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spin.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 λόγος της απόστασης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δύο κορυφών απορρόφησης είναι πολύ μεγαλύτερος από την σταθερά σύζευξης 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των πρωτονίων που συζεύγνυνται. 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90000"/>
              </a:lnSpc>
              <a:buAutoNum type="arabicPeriod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el-GR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συνθήκη για πρώτης τάξεως φάσματα   </a:t>
            </a:r>
            <a:r>
              <a:rPr lang="el-GR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Δν</a:t>
            </a:r>
            <a:r>
              <a:rPr lang="el-GR" sz="2000" b="1" i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αβ</a:t>
            </a:r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&gt;&gt;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l-GR" sz="2000" b="1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αβ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(συνήθως αρκούμαστε σε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&gt; 6).</a:t>
            </a: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90000"/>
              </a:lnSpc>
              <a:buAutoNum type="arabicPeriod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Όσο μεγαλύτερη είναι η απόσταση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μεταξύ δύο κορυφών απορρόφησης συγκριτικά με την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τα φάσματα είναι περισσότερο ευκρινή.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endParaRPr lang="el-G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Πυρήνες υδρογόνου σε πρώτης τάξεως φάσματα συμβολίζονται ως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l-GR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</a:t>
            </a:r>
            <a:r>
              <a:rPr lang="el-GR" sz="2000" baseline="-25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χ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lnSpc>
                <a:spcPct val="90000"/>
              </a:lnSpc>
              <a:buFontTx/>
              <a:buChar char="-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1720867"/>
              </p:ext>
            </p:extLst>
          </p:nvPr>
        </p:nvGraphicFramePr>
        <p:xfrm>
          <a:off x="8820531" y="4282725"/>
          <a:ext cx="1949450" cy="174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6" name="CS ChemDraw Drawing" r:id="rId3" imgW="913124" imgH="818696" progId="ChemDraw.Document.6.0">
                  <p:embed/>
                </p:oleObj>
              </mc:Choice>
              <mc:Fallback>
                <p:oleObj name="CS ChemDraw Drawing" r:id="rId3" imgW="913124" imgH="818696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20531" y="4282725"/>
                        <a:ext cx="1949450" cy="1749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Ορθογώνιο 9"/>
          <p:cNvSpPr/>
          <p:nvPr/>
        </p:nvSpPr>
        <p:spPr>
          <a:xfrm>
            <a:off x="456279" y="4391782"/>
            <a:ext cx="72470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αποστάσεις μεταξύ των τριών απορροφήσεων πληρούν την σχέση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 &gt; 6.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Τα Η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συζεύγνυνται μερικώς με τα Η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Πρακτικά κανένα δεν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συζεύγνυται</a:t>
            </a:r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με τα Η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(J = 0).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333359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1"/>
          <p:cNvSpPr txBox="1">
            <a:spLocks/>
          </p:cNvSpPr>
          <p:nvPr/>
        </p:nvSpPr>
        <p:spPr>
          <a:xfrm>
            <a:off x="1156200" y="-224036"/>
            <a:ext cx="9144000" cy="8005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Φάσματα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NMR</a:t>
            </a:r>
            <a:r>
              <a:rPr lang="el-G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πρώτης και δεύτερης τάξης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Αντικείμενο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0645437"/>
              </p:ext>
            </p:extLst>
          </p:nvPr>
        </p:nvGraphicFramePr>
        <p:xfrm>
          <a:off x="4327711" y="1338178"/>
          <a:ext cx="1847537" cy="1732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8" name="CS ChemDraw Drawing" r:id="rId3" imgW="865490" imgH="810594" progId="ChemDraw.Document.6.0">
                  <p:embed/>
                </p:oleObj>
              </mc:Choice>
              <mc:Fallback>
                <p:oleObj name="CS ChemDraw Drawing" r:id="rId3" imgW="865490" imgH="810594" progId="ChemDraw.Document.6.0">
                  <p:embed/>
                  <p:pic>
                    <p:nvPicPr>
                      <p:cNvPr id="9" name="Αντικείμενο 8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27711" y="1338178"/>
                        <a:ext cx="1847537" cy="1732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Ορθογώνιο 9"/>
          <p:cNvSpPr/>
          <p:nvPr/>
        </p:nvSpPr>
        <p:spPr>
          <a:xfrm>
            <a:off x="658368" y="1036454"/>
            <a:ext cx="68629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Οι αποστάσεις μεταξύ των τριών απορροφήσεων πληρούν την σχέση </a:t>
            </a:r>
            <a:r>
              <a:rPr lang="el-GR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l-GR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&gt;&gt;J .</a:t>
            </a:r>
            <a:endParaRPr lang="el-GR" sz="2000" dirty="0"/>
          </a:p>
        </p:txBody>
      </p:sp>
      <p:graphicFrame>
        <p:nvGraphicFramePr>
          <p:cNvPr id="11" name="Αντικείμενο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0663524"/>
              </p:ext>
            </p:extLst>
          </p:nvPr>
        </p:nvGraphicFramePr>
        <p:xfrm>
          <a:off x="158496" y="3135858"/>
          <a:ext cx="12033504" cy="2983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69" name="CS ChemDraw Drawing" r:id="rId5" imgW="5759444" imgH="2584862" progId="ChemDraw.Document.6.0">
                  <p:embed/>
                </p:oleObj>
              </mc:Choice>
              <mc:Fallback>
                <p:oleObj name="CS ChemDraw Drawing" r:id="rId5" imgW="5759444" imgH="2584862" progId="ChemDraw.Document.6.0">
                  <p:embed/>
                  <p:pic>
                    <p:nvPicPr>
                      <p:cNvPr id="11" name="Αντικείμενο 1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496" y="3135858"/>
                        <a:ext cx="12033504" cy="29836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1003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6348</TotalTime>
  <Words>889</Words>
  <Application>Microsoft Office PowerPoint</Application>
  <PresentationFormat>Ευρεία οθόνη</PresentationFormat>
  <Paragraphs>81</Paragraphs>
  <Slides>18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Θέμα του Office</vt:lpstr>
      <vt:lpstr>CS ChemDraw Drawing</vt:lpstr>
      <vt:lpstr>Πυρηνικός Μαγνητικός Συντονισμός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ΕΡΓΑΣΤΗΡΙΑΚΗ ΚΑΙ ΧΗΜΙΚΗ ΑΣΦΑΛΕΙΑ</dc:title>
  <dc:creator>marios kidonakis</dc:creator>
  <cp:lastModifiedBy>marios kidonakis</cp:lastModifiedBy>
  <cp:revision>827</cp:revision>
  <dcterms:created xsi:type="dcterms:W3CDTF">2019-11-09T19:19:36Z</dcterms:created>
  <dcterms:modified xsi:type="dcterms:W3CDTF">2020-02-28T13:01:37Z</dcterms:modified>
</cp:coreProperties>
</file>