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5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51EC-F100-4B9F-A69F-22BF45C5B2B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7398-6FBD-4B83-A06D-DDDF6997C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7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>
                <a:latin typeface="Arial" charset="0"/>
              </a:rPr>
              <a:t>The </a:t>
            </a:r>
            <a:r>
              <a:rPr lang="en-US" altLang="el-GR" b="1">
                <a:latin typeface="Arial" charset="0"/>
              </a:rPr>
              <a:t>Gibbs free energy : </a:t>
            </a:r>
            <a:r>
              <a:rPr lang="en-US" altLang="el-GR">
                <a:latin typeface="Arial" charset="0"/>
              </a:rPr>
              <a:t>Gibbs free energy is the amount of energy left over after a chemical reaction has taken place.</a:t>
            </a:r>
          </a:p>
          <a:p>
            <a:r>
              <a:rPr lang="en-US" altLang="el-GR">
                <a:latin typeface="Arial" charset="0"/>
              </a:rPr>
              <a:t>Delta or change in </a:t>
            </a:r>
            <a:r>
              <a:rPr lang="en-US" altLang="el-GR" i="1">
                <a:latin typeface="Arial" charset="0"/>
              </a:rPr>
              <a:t>G</a:t>
            </a:r>
            <a:r>
              <a:rPr lang="en-US" altLang="el-GR">
                <a:latin typeface="Arial" charset="0"/>
              </a:rPr>
              <a:t> is equal to change in enthalpy minus temperature multiplied by the change in entropy. This is a very important equation for you to remember, so be sure to commit it to memory. </a:t>
            </a:r>
            <a:r>
              <a:rPr lang="en-US" altLang="el-GR" i="1">
                <a:latin typeface="Arial" charset="0"/>
              </a:rPr>
              <a:t>G</a:t>
            </a:r>
            <a:r>
              <a:rPr lang="en-US" altLang="el-GR">
                <a:latin typeface="Arial" charset="0"/>
              </a:rPr>
              <a:t> equals </a:t>
            </a:r>
            <a:r>
              <a:rPr lang="en-US" altLang="el-GR" i="1">
                <a:latin typeface="Arial" charset="0"/>
              </a:rPr>
              <a:t>H</a:t>
            </a:r>
            <a:r>
              <a:rPr lang="en-US" altLang="el-GR">
                <a:latin typeface="Arial" charset="0"/>
              </a:rPr>
              <a:t> minus </a:t>
            </a:r>
            <a:r>
              <a:rPr lang="en-US" altLang="el-GR" i="1">
                <a:latin typeface="Arial" charset="0"/>
              </a:rPr>
              <a:t>TS</a:t>
            </a:r>
          </a:p>
          <a:p>
            <a:r>
              <a:rPr lang="en-US" altLang="el-GR" b="1">
                <a:latin typeface="Arial" charset="0"/>
              </a:rPr>
              <a:t>Enthalpy (</a:t>
            </a:r>
            <a:r>
              <a:rPr lang="en-US" altLang="el-GR" b="1" i="1">
                <a:latin typeface="Arial" charset="0"/>
              </a:rPr>
              <a:t>H</a:t>
            </a:r>
            <a:r>
              <a:rPr lang="en-US" altLang="el-GR" b="1">
                <a:latin typeface="Arial" charset="0"/>
              </a:rPr>
              <a:t>)</a:t>
            </a:r>
            <a:r>
              <a:rPr lang="en-US" altLang="el-GR">
                <a:latin typeface="Arial" charset="0"/>
              </a:rPr>
              <a:t> is a measure of how much energy is released or absorbed during a chemical reaction. Energy, in the form of heat, is released in an exothermic reaction, and the change in enthalpy is negative, </a:t>
            </a:r>
            <a:r>
              <a:rPr lang="en-US" altLang="el-GR" i="1">
                <a:latin typeface="Arial" charset="0"/>
              </a:rPr>
              <a:t>-H</a:t>
            </a:r>
            <a:r>
              <a:rPr lang="en-US" altLang="el-GR">
                <a:latin typeface="Arial" charset="0"/>
              </a:rPr>
              <a:t>. On the other hand, energy, in the form of heat, is absorbed in an endothermic reaction, and this time the change in enthalpy is positive, </a:t>
            </a:r>
            <a:r>
              <a:rPr lang="en-US" altLang="el-GR" i="1">
                <a:latin typeface="Arial" charset="0"/>
              </a:rPr>
              <a:t>+H</a:t>
            </a:r>
            <a:r>
              <a:rPr lang="en-US" altLang="el-GR">
                <a:latin typeface="Arial" charset="0"/>
              </a:rPr>
              <a:t>.</a:t>
            </a:r>
          </a:p>
          <a:p>
            <a:r>
              <a:rPr lang="en-US" altLang="el-GR" b="1">
                <a:latin typeface="Arial" charset="0"/>
              </a:rPr>
              <a:t>Entropy (</a:t>
            </a:r>
            <a:r>
              <a:rPr lang="en-US" altLang="el-GR" b="1" i="1">
                <a:latin typeface="Arial" charset="0"/>
              </a:rPr>
              <a:t>S</a:t>
            </a:r>
            <a:r>
              <a:rPr lang="en-US" altLang="el-GR" b="1">
                <a:latin typeface="Arial" charset="0"/>
              </a:rPr>
              <a:t>)</a:t>
            </a:r>
            <a:r>
              <a:rPr lang="en-US" altLang="el-GR">
                <a:latin typeface="Arial" charset="0"/>
              </a:rPr>
              <a:t>, which is a measure of disorder or randomness in the system. In nature, a messy room is far more favored than a neat, ordered room, and when disorder increases, we have </a:t>
            </a:r>
            <a:r>
              <a:rPr lang="en-US" altLang="el-GR" i="1">
                <a:latin typeface="Arial" charset="0"/>
              </a:rPr>
              <a:t>+S</a:t>
            </a:r>
          </a:p>
          <a:p>
            <a:endParaRPr lang="en-US" altLang="el-GR">
              <a:latin typeface="Arial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82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85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94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C1723E-5AC6-4A81-9E7C-02BFD8748010}" type="slidenum">
              <a:rPr lang="el-GR" altLang="el-GR" smtClean="0"/>
              <a:pPr eaLnBrk="1" hangingPunct="1">
                <a:spcBef>
                  <a:spcPct val="0"/>
                </a:spcBef>
              </a:pPr>
              <a:t>2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82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85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94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3658FA-7267-4AE2-90C7-46302EB7CF48}" type="slidenum">
              <a:rPr lang="el-GR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l-G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>
                <a:latin typeface="Arial" charset="0"/>
              </a:rPr>
              <a:t>1/2.718=0.3678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82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85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94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186828-D989-496C-9C7B-2F7BB2BFEBBE}" type="slidenum">
              <a:rPr lang="el-GR" altLang="el-GR" smtClean="0"/>
              <a:pPr eaLnBrk="1" hangingPunct="1">
                <a:spcBef>
                  <a:spcPct val="0"/>
                </a:spcBef>
              </a:pPr>
              <a:t>6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>
                <a:latin typeface="Arial" charset="0"/>
              </a:rPr>
              <a:t>1/2.718=0.3678</a:t>
            </a: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775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823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85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94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66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38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10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82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B06979-D3C3-4475-A103-3B3E8AF818AE}" type="slidenum">
              <a:rPr lang="el-GR" altLang="el-GR" smtClean="0"/>
              <a:pPr eaLnBrk="1" hangingPunct="1">
                <a:spcBef>
                  <a:spcPct val="0"/>
                </a:spcBef>
              </a:pPr>
              <a:t>7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6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3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DFEF3E-6F1D-49BD-BFB5-9C58455FC61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8896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4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9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3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7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0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D1D1-A133-4ABB-A80B-F76AD9B9DEC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93419-694E-458B-B871-23414D80A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4632" cy="2619722"/>
          </a:xfrm>
        </p:spPr>
        <p:txBody>
          <a:bodyPr>
            <a:normAutofit fontScale="90000"/>
          </a:bodyPr>
          <a:lstStyle/>
          <a:p>
            <a:r>
              <a:rPr lang="el-GR" dirty="0"/>
              <a:t>Υπολογιστική χημεία Περιβάλλοντος</a:t>
            </a:r>
            <a:br>
              <a:rPr lang="el-GR" dirty="0"/>
            </a:br>
            <a:br>
              <a:rPr lang="el-GR" dirty="0"/>
            </a:br>
            <a:r>
              <a:rPr lang="el-GR" dirty="0"/>
              <a:t>Άσκηση 1 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χρόνος ζωής του </a:t>
            </a:r>
            <a:r>
              <a:rPr lang="en-US" dirty="0">
                <a:solidFill>
                  <a:srgbClr val="FF0000"/>
                </a:solidFill>
              </a:rPr>
              <a:t>PAN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8424936" cy="35283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Γιατί μας ενδιαφέρει ο χρόνος ζωής μιας ένωσης?</a:t>
            </a:r>
            <a:endParaRPr lang="en-US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tx1"/>
                </a:solidFill>
              </a:rPr>
              <a:t>μεγάλος χρόνος ζωής </a:t>
            </a:r>
            <a:r>
              <a:rPr lang="el-GR" sz="26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l-GR" sz="2600" dirty="0">
                <a:solidFill>
                  <a:schemeClr val="tx1"/>
                </a:solidFill>
              </a:rPr>
              <a:t>μεγαλύτερο χρόνο παραμένει στην ατμόσφαιρα και επηρεάζει (την υγεία, το κλίμα, το περιβάλλον γενικά)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tx1"/>
                </a:solidFill>
              </a:rPr>
              <a:t>μεγάλος χρόνος ζωής </a:t>
            </a:r>
            <a:r>
              <a:rPr lang="el-GR" sz="2600" dirty="0">
                <a:solidFill>
                  <a:schemeClr val="tx1"/>
                </a:solidFill>
                <a:sym typeface="Wingdings" panose="05000000000000000000" pitchFamily="2" charset="2"/>
              </a:rPr>
              <a:t> μεταφορά μακριά από τις πηγές του και επίδραση σε απομακρυσμένες περιοχές</a:t>
            </a:r>
            <a:endParaRPr lang="el-GR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tx1"/>
                </a:solidFill>
              </a:rPr>
              <a:t>Οι δραστικές ενώσεις με μικρό χρόνο ζωής επηρεάζουν την οξείδωση άλλων ενώσεων στην ατμόσφαιρα.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9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68313" y="333375"/>
            <a:ext cx="4391025" cy="2303463"/>
            <a:chOff x="295" y="164"/>
            <a:chExt cx="1960" cy="867"/>
          </a:xfrm>
        </p:grpSpPr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295" y="164"/>
            <a:ext cx="1960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Image" r:id="rId3" imgW="3111111" imgH="863188" progId="Photoshop.Image.7">
                    <p:embed/>
                  </p:oleObj>
                </mc:Choice>
                <mc:Fallback>
                  <p:oleObj name="Image" r:id="rId3" imgW="3111111" imgH="863188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64"/>
                          <a:ext cx="1960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476" y="663"/>
            <a:ext cx="1552" cy="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Image" r:id="rId5" imgW="2463492" imgH="583921" progId="Photoshop.Image.7">
                    <p:embed/>
                  </p:oleObj>
                </mc:Choice>
                <mc:Fallback>
                  <p:oleObj name="Image" r:id="rId5" imgW="2463492" imgH="583921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663"/>
                          <a:ext cx="1552" cy="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25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10543052"/>
              </p:ext>
            </p:extLst>
          </p:nvPr>
        </p:nvGraphicFramePr>
        <p:xfrm>
          <a:off x="1403648" y="2492896"/>
          <a:ext cx="6011863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7" imgW="4774603" imgH="3263492" progId="Photoshop.Image.7">
                  <p:embed/>
                </p:oleObj>
              </mc:Choice>
              <mc:Fallback>
                <p:oleObj name="Image" r:id="rId7" imgW="4774603" imgH="326349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92896"/>
                        <a:ext cx="6011863" cy="41084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04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pl-PL" b="1" dirty="0"/>
              <a:t>PAN</a:t>
            </a:r>
            <a:r>
              <a:rPr lang="el-GR" b="1" dirty="0"/>
              <a:t> = </a:t>
            </a:r>
            <a:r>
              <a:rPr lang="pl-PL" b="1" dirty="0"/>
              <a:t>CH</a:t>
            </a:r>
            <a:r>
              <a:rPr lang="el-GR" b="1" baseline="-25000" dirty="0"/>
              <a:t>3</a:t>
            </a:r>
            <a:r>
              <a:rPr lang="pl-PL" b="1" dirty="0"/>
              <a:t>C</a:t>
            </a:r>
            <a:r>
              <a:rPr lang="el-GR" b="1" dirty="0"/>
              <a:t>(</a:t>
            </a:r>
            <a:r>
              <a:rPr lang="pl-PL" b="1" dirty="0"/>
              <a:t>O</a:t>
            </a:r>
            <a:r>
              <a:rPr lang="el-GR" b="1" dirty="0"/>
              <a:t>)</a:t>
            </a:r>
            <a:r>
              <a:rPr lang="pl-PL" b="1" dirty="0"/>
              <a:t>OONO</a:t>
            </a:r>
            <a:r>
              <a:rPr lang="el-GR" b="1" baseline="-25000" dirty="0"/>
              <a:t>2 </a:t>
            </a:r>
            <a:r>
              <a:rPr lang="el-GR" b="1" dirty="0"/>
              <a:t>+ </a:t>
            </a:r>
            <a:r>
              <a:rPr lang="pl-PL" b="1" dirty="0"/>
              <a:t>OH </a:t>
            </a:r>
            <a:r>
              <a:rPr lang="en-US" b="1" dirty="0">
                <a:sym typeface="Symbol"/>
              </a:rPr>
              <a:t></a:t>
            </a:r>
            <a:r>
              <a:rPr lang="en-US" b="1" dirty="0"/>
              <a:t> </a:t>
            </a:r>
            <a:r>
              <a:rPr lang="pl-PL" b="1" dirty="0"/>
              <a:t>HCHO</a:t>
            </a:r>
            <a:r>
              <a:rPr lang="el-GR" b="1" dirty="0"/>
              <a:t> + </a:t>
            </a:r>
            <a:r>
              <a:rPr lang="pl-PL" b="1" dirty="0"/>
              <a:t>CO</a:t>
            </a:r>
            <a:r>
              <a:rPr lang="el-GR" b="1" baseline="-25000" dirty="0"/>
              <a:t>2</a:t>
            </a:r>
            <a:r>
              <a:rPr lang="el-GR" b="1" dirty="0"/>
              <a:t> + </a:t>
            </a:r>
            <a:r>
              <a:rPr lang="pl-PL" b="1" dirty="0"/>
              <a:t>NO</a:t>
            </a:r>
            <a:r>
              <a:rPr lang="el-GR" b="1" baseline="-25000" dirty="0"/>
              <a:t>2</a:t>
            </a:r>
            <a:r>
              <a:rPr lang="el-GR" b="1" dirty="0"/>
              <a:t> + </a:t>
            </a:r>
            <a:r>
              <a:rPr lang="pl-PL" b="1" dirty="0"/>
              <a:t>H</a:t>
            </a:r>
            <a:r>
              <a:rPr lang="el-GR" b="1" dirty="0"/>
              <a:t>    </a:t>
            </a:r>
            <a:r>
              <a:rPr lang="pl-PL" b="1" i="1" dirty="0"/>
              <a:t>rpanoh</a:t>
            </a:r>
            <a:endParaRPr lang="en-US" dirty="0"/>
          </a:p>
          <a:p>
            <a:r>
              <a:rPr lang="pl-PL" i="1" dirty="0"/>
              <a:t>Rpanoh= 1.1x10</a:t>
            </a:r>
            <a:r>
              <a:rPr lang="pl-PL" i="1" baseline="30000" dirty="0"/>
              <a:t>-12</a:t>
            </a:r>
            <a:r>
              <a:rPr lang="pl-PL" i="1" dirty="0"/>
              <a:t> e </a:t>
            </a:r>
            <a:r>
              <a:rPr lang="pl-PL" i="1" baseline="30000" dirty="0"/>
              <a:t>(-650/T)</a:t>
            </a:r>
            <a:endParaRPr lang="en-US" dirty="0"/>
          </a:p>
          <a:p>
            <a:r>
              <a:rPr lang="pl-PL" i="1" baseline="30000" dirty="0"/>
              <a:t> </a:t>
            </a:r>
            <a:endParaRPr lang="en-US" dirty="0"/>
          </a:p>
          <a:p>
            <a:r>
              <a:rPr lang="pl-PL" b="1" dirty="0"/>
              <a:t>PAN (+ h</a:t>
            </a:r>
            <a:r>
              <a:rPr lang="en-GB" b="1" dirty="0"/>
              <a:t>ν</a:t>
            </a:r>
            <a:r>
              <a:rPr lang="pl-PL" b="1" dirty="0"/>
              <a:t>) </a:t>
            </a:r>
            <a:r>
              <a:rPr lang="en-US" b="1" dirty="0">
                <a:sym typeface="Symbol"/>
              </a:rPr>
              <a:t></a:t>
            </a:r>
            <a:r>
              <a:rPr lang="pl-PL" b="1" dirty="0"/>
              <a:t> CH</a:t>
            </a:r>
            <a:r>
              <a:rPr lang="pl-PL" b="1" baseline="-25000" dirty="0"/>
              <a:t>3</a:t>
            </a:r>
            <a:r>
              <a:rPr lang="pl-PL" b="1" dirty="0"/>
              <a:t>O + CO</a:t>
            </a:r>
            <a:r>
              <a:rPr lang="pl-PL" b="1" baseline="-25000" dirty="0"/>
              <a:t>2</a:t>
            </a:r>
            <a:r>
              <a:rPr lang="pl-PL" b="1" dirty="0"/>
              <a:t> + NO</a:t>
            </a:r>
            <a:r>
              <a:rPr lang="pl-PL" b="1" baseline="-25000" dirty="0"/>
              <a:t>2</a:t>
            </a:r>
            <a:r>
              <a:rPr lang="pl-PL" b="1" dirty="0"/>
              <a:t> 	</a:t>
            </a:r>
            <a:r>
              <a:rPr lang="pl-PL" b="1" i="1" dirty="0"/>
              <a:t>rjpan</a:t>
            </a:r>
            <a:endParaRPr lang="en-US" dirty="0"/>
          </a:p>
          <a:p>
            <a:r>
              <a:rPr lang="el-GR" i="1" dirty="0"/>
              <a:t>Διαβάστε το </a:t>
            </a:r>
            <a:r>
              <a:rPr lang="pl-PL" i="1" dirty="0"/>
              <a:t>rjpan</a:t>
            </a:r>
            <a:r>
              <a:rPr lang="el-GR" i="1" dirty="0"/>
              <a:t> από το αρχείο </a:t>
            </a:r>
            <a:r>
              <a:rPr lang="en-US" i="1" dirty="0" err="1"/>
              <a:t>lifedata</a:t>
            </a:r>
            <a:r>
              <a:rPr lang="el-GR" i="1" dirty="0"/>
              <a:t> (δείτε παρακάτω)</a:t>
            </a:r>
            <a:endParaRPr lang="en-US" dirty="0"/>
          </a:p>
          <a:p>
            <a:r>
              <a:rPr lang="el-GR" i="1" dirty="0"/>
              <a:t> </a:t>
            </a:r>
            <a:endParaRPr lang="en-US" dirty="0"/>
          </a:p>
          <a:p>
            <a:r>
              <a:rPr lang="pl-PL" b="1" dirty="0"/>
              <a:t>PAN </a:t>
            </a:r>
            <a:r>
              <a:rPr lang="en-US" b="1" dirty="0">
                <a:sym typeface="Symbol"/>
              </a:rPr>
              <a:t></a:t>
            </a:r>
            <a:r>
              <a:rPr lang="pl-PL" b="1" dirty="0"/>
              <a:t> CH</a:t>
            </a:r>
            <a:r>
              <a:rPr lang="pl-PL" b="1" baseline="-25000" dirty="0"/>
              <a:t>3</a:t>
            </a:r>
            <a:r>
              <a:rPr lang="pl-PL" b="1" dirty="0"/>
              <a:t>C(O)OO + NO</a:t>
            </a:r>
            <a:r>
              <a:rPr lang="pl-PL" b="1" baseline="-25000" dirty="0"/>
              <a:t>2</a:t>
            </a:r>
            <a:r>
              <a:rPr lang="pl-PL" b="1" dirty="0"/>
              <a:t>	</a:t>
            </a:r>
            <a:r>
              <a:rPr lang="pl-PL" b="1" i="1" dirty="0"/>
              <a:t>rmpan</a:t>
            </a:r>
            <a:endParaRPr lang="en-US" dirty="0"/>
          </a:p>
          <a:p>
            <a:r>
              <a:rPr lang="en-US" i="1" dirty="0" err="1"/>
              <a:t>Rmpan</a:t>
            </a:r>
            <a:r>
              <a:rPr lang="en-US" i="1" dirty="0"/>
              <a:t> (3bodies– thermal reaction)</a:t>
            </a:r>
            <a:endParaRPr lang="en-US" dirty="0"/>
          </a:p>
          <a:p>
            <a:r>
              <a:rPr lang="en-US" i="1" dirty="0" err="1"/>
              <a:t>k</a:t>
            </a:r>
            <a:r>
              <a:rPr lang="en-US" i="1" baseline="-25000" dirty="0" err="1"/>
              <a:t>om</a:t>
            </a:r>
            <a:r>
              <a:rPr lang="en-US" i="1" dirty="0"/>
              <a:t>=4.9X10</a:t>
            </a:r>
            <a:r>
              <a:rPr lang="en-US" i="1" baseline="30000" dirty="0"/>
              <a:t>-3</a:t>
            </a:r>
            <a:r>
              <a:rPr lang="en-US" i="1" dirty="0"/>
              <a:t> e</a:t>
            </a:r>
            <a:r>
              <a:rPr lang="en-US" i="1" baseline="30000" dirty="0"/>
              <a:t>(-12100/T))</a:t>
            </a:r>
            <a:r>
              <a:rPr lang="en-US" i="1" dirty="0"/>
              <a:t>[M]</a:t>
            </a:r>
            <a:endParaRPr lang="en-US" dirty="0"/>
          </a:p>
          <a:p>
            <a:r>
              <a:rPr lang="nb-NO" i="1" dirty="0"/>
              <a:t>k</a:t>
            </a:r>
            <a:r>
              <a:rPr lang="nb-NO" i="1" baseline="-25000" dirty="0"/>
              <a:t>oo</a:t>
            </a:r>
            <a:r>
              <a:rPr lang="el-GR" i="1" dirty="0"/>
              <a:t>= 4</a:t>
            </a:r>
            <a:r>
              <a:rPr lang="nb-NO" i="1" dirty="0"/>
              <a:t>x</a:t>
            </a:r>
            <a:r>
              <a:rPr lang="el-GR" i="1" dirty="0"/>
              <a:t>10</a:t>
            </a:r>
            <a:r>
              <a:rPr lang="el-GR" i="1" baseline="30000" dirty="0"/>
              <a:t>16</a:t>
            </a:r>
            <a:r>
              <a:rPr lang="nb-NO" i="1" dirty="0"/>
              <a:t>e</a:t>
            </a:r>
            <a:r>
              <a:rPr lang="el-GR" i="1" baseline="30000" dirty="0"/>
              <a:t>(-13600/</a:t>
            </a:r>
            <a:r>
              <a:rPr lang="nb-NO" i="1" baseline="30000" dirty="0"/>
              <a:t>T</a:t>
            </a:r>
            <a:r>
              <a:rPr lang="el-GR" i="1" baseline="30000" dirty="0"/>
              <a:t>)</a:t>
            </a:r>
            <a:r>
              <a:rPr lang="el-GR" i="1" dirty="0"/>
              <a:t> </a:t>
            </a:r>
            <a:endParaRPr lang="en-US" dirty="0"/>
          </a:p>
          <a:p>
            <a:r>
              <a:rPr lang="en-GB" i="1" dirty="0"/>
              <a:t>Fc</a:t>
            </a:r>
            <a:r>
              <a:rPr lang="el-GR" i="1" dirty="0"/>
              <a:t>=0.3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8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Ζητούμενο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(1) Για το </a:t>
            </a:r>
            <a:r>
              <a:rPr lang="en-US" dirty="0"/>
              <a:t>PAN</a:t>
            </a:r>
            <a:r>
              <a:rPr lang="el-GR" dirty="0"/>
              <a:t> να υπολογιστούν οι ταχύτητες αντιδράσεων </a:t>
            </a:r>
            <a:r>
              <a:rPr lang="en-US" i="1" dirty="0" err="1"/>
              <a:t>rpanoh</a:t>
            </a:r>
            <a:r>
              <a:rPr lang="el-GR" dirty="0"/>
              <a:t> και </a:t>
            </a:r>
            <a:r>
              <a:rPr lang="en-US" i="1" dirty="0" err="1"/>
              <a:t>rmpan</a:t>
            </a:r>
            <a:r>
              <a:rPr lang="el-GR" dirty="0"/>
              <a:t> για τα ύψη / θερμοκρασίες που δίνονται στο </a:t>
            </a:r>
            <a:r>
              <a:rPr lang="en-US" dirty="0" err="1"/>
              <a:t>lifedata</a:t>
            </a:r>
            <a:r>
              <a:rPr lang="el-GR" dirty="0"/>
              <a:t> αρχείο χρησιμοποιώντας το αρχείο </a:t>
            </a:r>
            <a:r>
              <a:rPr lang="en-US" dirty="0"/>
              <a:t>lifetime</a:t>
            </a:r>
            <a:r>
              <a:rPr lang="el-GR" dirty="0"/>
              <a:t>.</a:t>
            </a:r>
            <a:r>
              <a:rPr lang="en-US" dirty="0"/>
              <a:t>f</a:t>
            </a:r>
            <a:r>
              <a:rPr lang="el-GR" dirty="0"/>
              <a:t> που χρειάζεται να συμπληρωθεί κατάλληλα.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r>
              <a:rPr lang="el-GR" dirty="0"/>
              <a:t>(2) Να υπολογιστούν (σε μέρες) οι χρόνοι ζωής σχετικά με τις 3 αντιδράσεις καταστροφής του, καθώς και ο συνολικός χρόνος ζωής και χρόνος ημίσειας ζωής (Να τυπωθεί πίνακας).</a:t>
            </a:r>
            <a:endParaRPr lang="en-US" dirty="0"/>
          </a:p>
          <a:p>
            <a:endParaRPr lang="en-US" dirty="0"/>
          </a:p>
          <a:p>
            <a:r>
              <a:rPr lang="el-GR" dirty="0"/>
              <a:t>(2) Να γίνουν και να τυπωθούν οι δύο γραφικές παραστάσεις των χρόνων αυτών με το ύψος : μια για τους χρόνους ζωής και μια για τους χρόνους ημίσειας ζωής.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(3) Να σημειωθεί ποια αντίδραση ρυθμίζει το συνολικό χρόνο ζωής στα διάφορα ύψη.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7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Input </a:t>
            </a:r>
            <a:r>
              <a:rPr lang="en-GB" b="1" dirty="0"/>
              <a:t>α</a:t>
            </a:r>
            <a:r>
              <a:rPr lang="en-GB" b="1" dirty="0" err="1"/>
              <a:t>ρχείο</a:t>
            </a:r>
            <a:r>
              <a:rPr lang="en-GB" b="1" dirty="0"/>
              <a:t> </a:t>
            </a:r>
            <a:r>
              <a:rPr lang="en-US" b="1" dirty="0" err="1"/>
              <a:t>Lifedata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(π</a:t>
            </a:r>
            <a:r>
              <a:rPr lang="en-GB" dirty="0" err="1"/>
              <a:t>εριέχει</a:t>
            </a:r>
            <a:r>
              <a:rPr lang="en-GB" dirty="0"/>
              <a:t> α</a:t>
            </a:r>
            <a:r>
              <a:rPr lang="en-GB" dirty="0" err="1"/>
              <a:t>νά</a:t>
            </a:r>
            <a:r>
              <a:rPr lang="en-GB" dirty="0"/>
              <a:t> </a:t>
            </a:r>
            <a:r>
              <a:rPr lang="en-GB" dirty="0" err="1"/>
              <a:t>γρ</a:t>
            </a:r>
            <a:r>
              <a:rPr lang="en-GB" dirty="0"/>
              <a:t>αμμή: </a:t>
            </a:r>
            <a:r>
              <a:rPr lang="en-GB" b="1" dirty="0"/>
              <a:t> </a:t>
            </a:r>
            <a:r>
              <a:rPr lang="en-GB" dirty="0"/>
              <a:t>Θερμοκρασίες (</a:t>
            </a:r>
            <a:r>
              <a:rPr lang="en-US" dirty="0"/>
              <a:t>K</a:t>
            </a:r>
            <a:r>
              <a:rPr lang="en-GB" dirty="0"/>
              <a:t>) / </a:t>
            </a:r>
            <a:r>
              <a:rPr lang="en-GB" dirty="0" err="1"/>
              <a:t>ύψη</a:t>
            </a:r>
            <a:r>
              <a:rPr lang="en-GB" dirty="0"/>
              <a:t> (</a:t>
            </a:r>
            <a:r>
              <a:rPr lang="en-US" dirty="0"/>
              <a:t>km</a:t>
            </a:r>
            <a:r>
              <a:rPr lang="en-GB" dirty="0"/>
              <a:t>)  / ΟΗ (</a:t>
            </a:r>
            <a:r>
              <a:rPr lang="en-US" dirty="0"/>
              <a:t>molecules</a:t>
            </a:r>
            <a:r>
              <a:rPr lang="en-GB" dirty="0"/>
              <a:t>/</a:t>
            </a:r>
            <a:r>
              <a:rPr lang="en-US" dirty="0"/>
              <a:t>cm</a:t>
            </a:r>
            <a:r>
              <a:rPr lang="en-GB" baseline="30000" dirty="0"/>
              <a:t>3</a:t>
            </a:r>
            <a:r>
              <a:rPr lang="en-GB" dirty="0"/>
              <a:t>) / </a:t>
            </a:r>
            <a:r>
              <a:rPr lang="en-US" dirty="0"/>
              <a:t>M </a:t>
            </a:r>
            <a:r>
              <a:rPr lang="en-GB" dirty="0"/>
              <a:t>π</a:t>
            </a:r>
            <a:r>
              <a:rPr lang="en-GB" dirty="0" err="1"/>
              <a:t>υκνότητ</a:t>
            </a:r>
            <a:r>
              <a:rPr lang="en-GB" dirty="0"/>
              <a:t>α αέρα (</a:t>
            </a:r>
            <a:r>
              <a:rPr lang="en-US" dirty="0"/>
              <a:t>molecules</a:t>
            </a:r>
            <a:r>
              <a:rPr lang="en-GB" dirty="0"/>
              <a:t>/</a:t>
            </a:r>
            <a:r>
              <a:rPr lang="en-US" dirty="0"/>
              <a:t>cm</a:t>
            </a:r>
            <a:r>
              <a:rPr lang="en-GB" baseline="30000" dirty="0"/>
              <a:t>3</a:t>
            </a:r>
            <a:r>
              <a:rPr lang="en-GB" dirty="0"/>
              <a:t>) / </a:t>
            </a:r>
            <a:r>
              <a:rPr lang="en-US" dirty="0"/>
              <a:t>JPAN</a:t>
            </a:r>
            <a:r>
              <a:rPr lang="en-GB" dirty="0"/>
              <a:t> (</a:t>
            </a:r>
            <a:r>
              <a:rPr lang="en-US" dirty="0"/>
              <a:t>s</a:t>
            </a:r>
            <a:r>
              <a:rPr lang="en-GB" baseline="30000" dirty="0"/>
              <a:t>-1</a:t>
            </a:r>
            <a:r>
              <a:rPr lang="en-GB" dirty="0"/>
              <a:t>) )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sz="2400" dirty="0"/>
              <a:t>  </a:t>
            </a:r>
            <a:r>
              <a:rPr lang="it-IT" sz="2400" dirty="0"/>
              <a:t>288.1  275.0  273.1  267.0  262.0  236.0  219.0</a:t>
            </a:r>
            <a:endParaRPr lang="en-US" sz="2400" dirty="0"/>
          </a:p>
          <a:p>
            <a:pPr marL="0" indent="0">
              <a:buNone/>
            </a:pPr>
            <a:r>
              <a:rPr lang="it-IT" sz="2400" dirty="0"/>
              <a:t>  0.0  0.7  1.1  2.0  4.0 8.0 10.0</a:t>
            </a:r>
            <a:endParaRPr lang="en-US" sz="2400" dirty="0"/>
          </a:p>
          <a:p>
            <a:pPr marL="0" indent="0">
              <a:buNone/>
            </a:pPr>
            <a:r>
              <a:rPr lang="it-IT" sz="2400" dirty="0"/>
              <a:t> 3.7E+06 3.9E+06 3.8E+06 3.6E+06 2.4E+06 1.3E+06 1.0E+06</a:t>
            </a:r>
            <a:endParaRPr lang="en-US" sz="2400" dirty="0"/>
          </a:p>
          <a:p>
            <a:pPr marL="0" indent="0">
              <a:buNone/>
            </a:pPr>
            <a:r>
              <a:rPr lang="it-IT" sz="2400" dirty="0"/>
              <a:t> 2.55E+19 2.40E+19 2.20E+19 1.90E+19 1.70E+19 1.09E+19 0.90E+19</a:t>
            </a:r>
            <a:endParaRPr lang="en-US" sz="2400" dirty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el-GR" sz="2400" dirty="0"/>
              <a:t>5.0</a:t>
            </a:r>
            <a:r>
              <a:rPr lang="en-US" sz="2400" dirty="0"/>
              <a:t>E</a:t>
            </a:r>
            <a:r>
              <a:rPr lang="el-GR" sz="2400" dirty="0"/>
              <a:t>-08 5.6</a:t>
            </a:r>
            <a:r>
              <a:rPr lang="en-US" sz="2400" dirty="0"/>
              <a:t>E</a:t>
            </a:r>
            <a:r>
              <a:rPr lang="el-GR" sz="2400" dirty="0"/>
              <a:t>-08 6.0</a:t>
            </a:r>
            <a:r>
              <a:rPr lang="en-US" sz="2400" dirty="0"/>
              <a:t>E</a:t>
            </a:r>
            <a:r>
              <a:rPr lang="el-GR" sz="2400" dirty="0"/>
              <a:t>-08 1.1</a:t>
            </a:r>
            <a:r>
              <a:rPr lang="en-US" sz="2400" dirty="0"/>
              <a:t>E</a:t>
            </a:r>
            <a:r>
              <a:rPr lang="el-GR" sz="2400" dirty="0"/>
              <a:t>-07 1.1</a:t>
            </a:r>
            <a:r>
              <a:rPr lang="en-US" sz="2400" dirty="0"/>
              <a:t>E</a:t>
            </a:r>
            <a:r>
              <a:rPr lang="el-GR" sz="2400" dirty="0"/>
              <a:t>-07 1.5</a:t>
            </a:r>
            <a:r>
              <a:rPr lang="en-US" sz="2400" dirty="0"/>
              <a:t>E</a:t>
            </a:r>
            <a:r>
              <a:rPr lang="el-GR" sz="2400" dirty="0"/>
              <a:t>-07 1.5</a:t>
            </a:r>
            <a:r>
              <a:rPr lang="en-US" sz="2400" dirty="0"/>
              <a:t>E</a:t>
            </a:r>
            <a:r>
              <a:rPr lang="el-GR" sz="2400" dirty="0"/>
              <a:t>-07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6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Λογικό διάγραμμα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l-GR" altLang="en-US" sz="4000"/>
              <a:t>Εξώθερμη			Ενδόθερμη</a:t>
            </a:r>
          </a:p>
        </p:txBody>
      </p:sp>
      <p:pic>
        <p:nvPicPr>
          <p:cNvPr id="13315" name="Picture 4" descr="RATFI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8207375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4140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771775" y="-7938"/>
            <a:ext cx="3529013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3600"/>
              <a:t>Αντίδραση</a:t>
            </a:r>
          </a:p>
        </p:txBody>
      </p:sp>
    </p:spTree>
    <p:extLst>
      <p:ext uri="{BB962C8B-B14F-4D97-AF65-F5344CB8AC3E}">
        <p14:creationId xmlns:p14="http://schemas.microsoft.com/office/powerpoint/2010/main" val="71942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l-GR" altLang="en-US" sz="3600"/>
              <a:t>Σταθερά ταχύτητας αντίδρασης Κ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700338" y="1700213"/>
            <a:ext cx="26844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K=f(T)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K= A e </a:t>
            </a:r>
            <a:r>
              <a:rPr lang="en-US" altLang="en-US" sz="2800" baseline="30000"/>
              <a:t>–</a:t>
            </a:r>
            <a:r>
              <a:rPr lang="en-US" altLang="en-US" sz="2800" i="1" baseline="30000"/>
              <a:t>Ea </a:t>
            </a:r>
            <a:r>
              <a:rPr lang="en-US" altLang="en-US" sz="3600"/>
              <a:t>/</a:t>
            </a:r>
            <a:r>
              <a:rPr lang="en-US" altLang="en-US" sz="3600" baseline="30000"/>
              <a:t> </a:t>
            </a:r>
            <a:r>
              <a:rPr lang="en-US" altLang="en-US" sz="2800" i="1" baseline="30000"/>
              <a:t>RT</a:t>
            </a:r>
            <a:endParaRPr lang="el-GR" altLang="en-US" sz="2800" i="1" baseline="30000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971550" y="3152775"/>
            <a:ext cx="68992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/>
              <a:t>Α : </a:t>
            </a:r>
            <a:r>
              <a:rPr lang="en-US" altLang="en-US" sz="2400"/>
              <a:t>Arrehnius coefficient</a:t>
            </a:r>
            <a:endParaRPr lang="el-GR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/>
              <a:t>– χαρακτηριστικό των αντιδρώντων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l-GR" altLang="en-US" sz="2400"/>
              <a:t>αντικατοπτρίζει την ταχύτητα συγκρούσεων τους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l-GR" altLang="en-US"/>
              <a:t>και τον προσανατολισμό τους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l-GR" altLang="en-US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l-GR" altLang="en-US" sz="2400"/>
              <a:t>Μέγιστη σταθερά 2-3 10 </a:t>
            </a:r>
            <a:r>
              <a:rPr lang="el-GR" altLang="en-US" sz="2400" baseline="30000"/>
              <a:t>-10</a:t>
            </a:r>
            <a:r>
              <a:rPr lang="el-GR" altLang="en-US" sz="2400"/>
              <a:t> </a:t>
            </a:r>
            <a:r>
              <a:rPr lang="en-US" altLang="en-US" sz="2400"/>
              <a:t>cm</a:t>
            </a:r>
            <a:r>
              <a:rPr lang="en-US" altLang="en-US" sz="2400" baseline="30000"/>
              <a:t>3</a:t>
            </a:r>
            <a:r>
              <a:rPr lang="en-US" altLang="en-US" sz="2400"/>
              <a:t> molecules</a:t>
            </a:r>
            <a:r>
              <a:rPr lang="en-US" altLang="en-US" sz="2400" baseline="30000"/>
              <a:t>-1</a:t>
            </a:r>
            <a:r>
              <a:rPr lang="en-US" altLang="en-US" sz="2400"/>
              <a:t> s</a:t>
            </a:r>
            <a:r>
              <a:rPr lang="en-US" altLang="en-US" sz="2400" baseline="30000"/>
              <a:t>-1</a:t>
            </a:r>
            <a:endParaRPr lang="el-GR" altLang="en-US" sz="2400" baseline="30000"/>
          </a:p>
        </p:txBody>
      </p:sp>
    </p:spTree>
    <p:extLst>
      <p:ext uri="{BB962C8B-B14F-4D97-AF65-F5344CB8AC3E}">
        <p14:creationId xmlns:p14="http://schemas.microsoft.com/office/powerpoint/2010/main" val="32130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2001837"/>
          </a:xfrm>
        </p:spPr>
        <p:txBody>
          <a:bodyPr/>
          <a:lstStyle/>
          <a:p>
            <a:pPr algn="l" eaLnBrk="1" hangingPunct="1"/>
            <a:r>
              <a:rPr lang="el-GR" altLang="en-US" sz="2400"/>
              <a:t>Αν μια αντίδραση γίνεται στην ατμόσφαιρα καθορίζεται </a:t>
            </a:r>
            <a:br>
              <a:rPr lang="el-GR" altLang="en-US" sz="2400"/>
            </a:br>
            <a:r>
              <a:rPr lang="el-GR" altLang="en-US" sz="2400"/>
              <a:t>- όχι μόνο από τα θερμοδυναμικά δεδομένα (ενδόθερμη / εξώθερμη) αλλά και </a:t>
            </a:r>
            <a:br>
              <a:rPr lang="el-GR" altLang="en-US" sz="2400"/>
            </a:br>
            <a:r>
              <a:rPr lang="el-GR" altLang="en-US" sz="2400"/>
              <a:t>- από την ταχύτητα της που πρέπει να είναι «μεγάλη».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5416550" cy="2154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02150"/>
            <a:ext cx="518477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76925"/>
            <a:ext cx="41036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5834063" y="6027738"/>
            <a:ext cx="2986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n:</a:t>
            </a:r>
            <a:r>
              <a:rPr lang="el-GR" altLang="en-US" sz="1800"/>
              <a:t> τάξη της αντίδρασης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προσδιορίζεται πειραματικά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908175" y="0"/>
            <a:ext cx="4535488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800" b="1"/>
              <a:t>Ταχύτητα αντίδρασης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7308850" y="2708275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[N]/[t]</a:t>
            </a:r>
          </a:p>
        </p:txBody>
      </p:sp>
      <p:sp>
        <p:nvSpPr>
          <p:cNvPr id="16393" name="TextBox 1"/>
          <p:cNvSpPr txBox="1">
            <a:spLocks noChangeArrowheads="1"/>
          </p:cNvSpPr>
          <p:nvPr/>
        </p:nvSpPr>
        <p:spPr bwMode="auto">
          <a:xfrm>
            <a:off x="2124075" y="5868988"/>
            <a:ext cx="2422525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(</a:t>
            </a:r>
            <a:r>
              <a:rPr lang="en-US" altLang="en-US" sz="1800"/>
              <a:t>cm</a:t>
            </a:r>
            <a:r>
              <a:rPr lang="en-US" altLang="en-US" sz="1800" baseline="30000"/>
              <a:t>3</a:t>
            </a:r>
            <a:r>
              <a:rPr lang="en-US" altLang="en-US" sz="1800"/>
              <a:t>/molecules)</a:t>
            </a:r>
            <a:r>
              <a:rPr lang="en-US" altLang="en-US" sz="1800" baseline="30000"/>
              <a:t>n-1</a:t>
            </a:r>
            <a:r>
              <a:rPr lang="el-GR" altLang="en-US" sz="1800" baseline="30000"/>
              <a:t> </a:t>
            </a:r>
            <a:r>
              <a:rPr lang="en-US" altLang="en-US" sz="1800"/>
              <a:t>s</a:t>
            </a:r>
            <a:r>
              <a:rPr lang="el-GR" altLang="en-US" sz="1800" baseline="30000"/>
              <a:t>-1</a:t>
            </a:r>
            <a:endParaRPr lang="en-US" altLang="en-US" sz="1800" baseline="30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30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30000"/>
          </a:p>
        </p:txBody>
      </p:sp>
      <p:sp>
        <p:nvSpPr>
          <p:cNvPr id="2" name="TextBox 1"/>
          <p:cNvSpPr txBox="1"/>
          <p:nvPr/>
        </p:nvSpPr>
        <p:spPr>
          <a:xfrm>
            <a:off x="7092950" y="3573016"/>
            <a:ext cx="179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N: </a:t>
            </a:r>
            <a:r>
              <a:rPr lang="el-GR" dirty="0"/>
              <a:t>συγκέντρωση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8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850" y="-26988"/>
            <a:ext cx="8229600" cy="1143001"/>
          </a:xfrm>
        </p:spPr>
        <p:txBody>
          <a:bodyPr/>
          <a:lstStyle/>
          <a:p>
            <a:r>
              <a:rPr lang="el-GR" altLang="el-GR" sz="2800" dirty="0"/>
              <a:t>Εκθετική μείωση της συγκέντρωσης </a:t>
            </a:r>
            <a:r>
              <a:rPr lang="en-US" altLang="el-GR" sz="2800" dirty="0"/>
              <a:t>(N) </a:t>
            </a:r>
            <a:r>
              <a:rPr lang="el-GR" altLang="el-GR" sz="2800" dirty="0"/>
              <a:t>με το χρόνο</a:t>
            </a:r>
          </a:p>
        </p:txBody>
      </p:sp>
      <p:grpSp>
        <p:nvGrpSpPr>
          <p:cNvPr id="23555" name="Group 9"/>
          <p:cNvGrpSpPr>
            <a:grpSpLocks/>
          </p:cNvGrpSpPr>
          <p:nvPr/>
        </p:nvGrpSpPr>
        <p:grpSpPr bwMode="auto">
          <a:xfrm>
            <a:off x="844550" y="3779838"/>
            <a:ext cx="6275388" cy="2457450"/>
            <a:chOff x="844736" y="3419587"/>
            <a:chExt cx="6274959" cy="2457685"/>
          </a:xfrm>
        </p:grpSpPr>
        <p:pic>
          <p:nvPicPr>
            <p:cNvPr id="23559" name="Picture 2" descr=" (dN)/(dt)=-lambdaN,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736" y="3419587"/>
              <a:ext cx="2287104" cy="105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4" descr=" (dN)/N=-lambdadt.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419587"/>
              <a:ext cx="1932303" cy="869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6" descr=" ln(N/(N_0))=-lambdat,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445" y="5075772"/>
              <a:ext cx="1971250" cy="80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3635370" y="3706951"/>
              <a:ext cx="936561" cy="23973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6133924" y="4289620"/>
              <a:ext cx="238109" cy="6414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7" name="Right Arrow 6"/>
            <p:cNvSpPr/>
            <p:nvPr/>
          </p:nvSpPr>
          <p:spPr>
            <a:xfrm rot="10800000">
              <a:off x="3492505" y="5399388"/>
              <a:ext cx="1439765" cy="1540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pic>
          <p:nvPicPr>
            <p:cNvPr id="23565" name="Picture 8" descr=" N(t)=N_0e^(-lambdat)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72" y="5310256"/>
              <a:ext cx="2372623" cy="48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6370638" y="6308725"/>
            <a:ext cx="2571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l-GR" sz="1400"/>
              <a:t>http://mathworld.wolfram.com/</a:t>
            </a:r>
            <a:endParaRPr lang="el-GR" altLang="el-GR" sz="1400"/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1116013" y="1773238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i="1" dirty="0"/>
              <a:t>Ν --</a:t>
            </a:r>
            <a:r>
              <a:rPr lang="el-GR" altLang="el-GR" sz="3600" i="1" u="sng" baseline="30000" dirty="0"/>
              <a:t>λ</a:t>
            </a:r>
            <a:r>
              <a:rPr lang="el-GR" altLang="el-GR" dirty="0">
                <a:sym typeface="Wingdings" pitchFamily="2" charset="2"/>
              </a:rPr>
              <a:t> προϊόντα</a:t>
            </a:r>
            <a:endParaRPr lang="el-GR" altLang="el-GR" dirty="0"/>
          </a:p>
        </p:txBody>
      </p:sp>
      <p:pic>
        <p:nvPicPr>
          <p:cNvPr id="23558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765175"/>
            <a:ext cx="354488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4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175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sz="3600"/>
              <a:t>Χρόνος ζωής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13593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29527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1458913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i="1"/>
              <a:t>Αέρια φάση</a:t>
            </a: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3900488" y="1957388"/>
            <a:ext cx="3384550" cy="19389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N=N</a:t>
            </a:r>
            <a:r>
              <a:rPr lang="en-US" altLang="en-US" sz="2400" baseline="-25000" dirty="0"/>
              <a:t>o</a:t>
            </a:r>
            <a:r>
              <a:rPr lang="en-US" altLang="en-US" sz="2400" dirty="0"/>
              <a:t>/e=N</a:t>
            </a:r>
            <a:r>
              <a:rPr lang="en-US" altLang="en-US" sz="2400" baseline="-25000" dirty="0"/>
              <a:t>o</a:t>
            </a:r>
            <a:r>
              <a:rPr lang="en-US" altLang="en-US" sz="2400" dirty="0"/>
              <a:t> e</a:t>
            </a:r>
            <a:r>
              <a:rPr lang="en-US" altLang="en-US" sz="2400" baseline="30000" dirty="0"/>
              <a:t>-1</a:t>
            </a:r>
            <a:r>
              <a:rPr lang="en-US" altLang="en-US" sz="2400" dirty="0"/>
              <a:t>=N</a:t>
            </a:r>
            <a:r>
              <a:rPr lang="en-US" altLang="en-US" sz="2400" baseline="-25000" dirty="0"/>
              <a:t>o</a:t>
            </a:r>
            <a:r>
              <a:rPr lang="en-US" altLang="en-US" sz="2400" dirty="0"/>
              <a:t> e</a:t>
            </a:r>
            <a:r>
              <a:rPr lang="en-US" altLang="en-US" sz="2400" baseline="30000" dirty="0"/>
              <a:t>-</a:t>
            </a:r>
            <a:r>
              <a:rPr lang="en-US" altLang="en-US" sz="2400" baseline="30000" dirty="0" err="1"/>
              <a:t>rt</a:t>
            </a:r>
            <a:endParaRPr lang="en-US" altLang="en-US" sz="2400" baseline="30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aseline="30000" dirty="0"/>
              <a:t>1=r </a:t>
            </a:r>
            <a:r>
              <a:rPr lang="el-GR" altLang="en-US" b="1" baseline="30000" dirty="0">
                <a:latin typeface="Batang" pitchFamily="18" charset="-127"/>
                <a:ea typeface="Batang" pitchFamily="18" charset="-127"/>
              </a:rPr>
              <a:t>τ</a:t>
            </a:r>
            <a:r>
              <a:rPr lang="el-GR" altLang="en-US" dirty="0"/>
              <a:t> </a:t>
            </a:r>
            <a:r>
              <a:rPr lang="en-US" altLang="en-US" baseline="30000" dirty="0"/>
              <a:t>= </a:t>
            </a:r>
            <a:r>
              <a:rPr lang="el-GR" altLang="en-US" baseline="30000" dirty="0"/>
              <a:t>Κ [Υ] </a:t>
            </a:r>
            <a:r>
              <a:rPr lang="el-GR" altLang="en-US" sz="4000" b="1" baseline="30000" dirty="0">
                <a:latin typeface="Batang" pitchFamily="18" charset="-127"/>
                <a:ea typeface="Batang" pitchFamily="18" charset="-127"/>
              </a:rPr>
              <a:t>τ</a:t>
            </a:r>
            <a:endParaRPr lang="en-US" altLang="en-US" sz="4000" b="1" baseline="30000" dirty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400" baseline="30000" dirty="0"/>
              <a:t> </a:t>
            </a:r>
            <a:r>
              <a:rPr lang="el-GR" altLang="en-US" sz="4800" b="1" baseline="30000" dirty="0">
                <a:latin typeface="Batang" pitchFamily="18" charset="-127"/>
                <a:ea typeface="Batang" pitchFamily="18" charset="-127"/>
              </a:rPr>
              <a:t>τ</a:t>
            </a:r>
            <a:r>
              <a:rPr lang="en-US" altLang="en-US" sz="4800" b="1" baseline="30000" dirty="0">
                <a:latin typeface="Batang" pitchFamily="18" charset="-127"/>
                <a:ea typeface="Batang" pitchFamily="18" charset="-127"/>
              </a:rPr>
              <a:t>=1/r</a:t>
            </a:r>
            <a:endParaRPr lang="el-GR" altLang="en-US" sz="1800" b="1" baseline="30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6443663" y="164782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/>
              <a:t>Όπου </a:t>
            </a:r>
            <a:r>
              <a:rPr lang="en-US" altLang="en-US" sz="1800" b="1"/>
              <a:t>r=</a:t>
            </a:r>
            <a:r>
              <a:rPr lang="el-GR" altLang="en-US" sz="1800" b="1"/>
              <a:t>Σ</a:t>
            </a:r>
            <a:r>
              <a:rPr lang="el-GR" altLang="en-US" sz="1800" b="1" baseline="-25000"/>
              <a:t>ι</a:t>
            </a:r>
            <a:r>
              <a:rPr lang="el-GR" altLang="en-US" sz="1800" b="1"/>
              <a:t>Κ</a:t>
            </a:r>
            <a:r>
              <a:rPr lang="el-GR" altLang="en-US" sz="1800" b="1" baseline="-25000"/>
              <a:t>ι</a:t>
            </a:r>
            <a:r>
              <a:rPr lang="el-GR" altLang="en-US" sz="1800" b="1"/>
              <a:t> [Υ</a:t>
            </a:r>
            <a:r>
              <a:rPr lang="en-US" altLang="en-US" sz="1800" b="1" baseline="-25000"/>
              <a:t>i</a:t>
            </a:r>
            <a:r>
              <a:rPr lang="el-GR" altLang="en-US" sz="1800" b="1"/>
              <a:t>]</a:t>
            </a:r>
            <a:r>
              <a:rPr lang="en-US" altLang="en-US" sz="1800"/>
              <a:t> </a:t>
            </a:r>
            <a:r>
              <a:rPr lang="el-GR" altLang="en-US" sz="1800"/>
              <a:t>σε </a:t>
            </a:r>
            <a:r>
              <a:rPr lang="en-US" altLang="en-US" sz="1800"/>
              <a:t>s</a:t>
            </a:r>
            <a:r>
              <a:rPr lang="en-US" altLang="en-US" sz="1800" baseline="30000"/>
              <a:t>-1</a:t>
            </a:r>
            <a:endParaRPr lang="el-GR" altLang="en-US" sz="1800" b="1" baseline="30000"/>
          </a:p>
        </p:txBody>
      </p:sp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5724525" y="4149725"/>
            <a:ext cx="25923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6470650" y="2678113"/>
            <a:ext cx="2268538" cy="3381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/>
              <a:t>Για </a:t>
            </a:r>
            <a:r>
              <a:rPr lang="en-US" altLang="el-GR" sz="1400"/>
              <a:t>t </a:t>
            </a:r>
            <a:r>
              <a:rPr lang="el-GR" altLang="el-GR" sz="1400"/>
              <a:t>=</a:t>
            </a:r>
            <a:r>
              <a:rPr lang="el-GR" altLang="en-US" sz="1600" b="1">
                <a:latin typeface="Batang" pitchFamily="18" charset="-127"/>
                <a:ea typeface="Batang" pitchFamily="18" charset="-127"/>
              </a:rPr>
              <a:t>τ </a:t>
            </a:r>
            <a:r>
              <a:rPr lang="el-GR" altLang="el-GR" sz="1400"/>
              <a:t>= χρόνος ζωής</a:t>
            </a:r>
          </a:p>
        </p:txBody>
      </p:sp>
      <p:sp>
        <p:nvSpPr>
          <p:cNvPr id="24586" name="TextBox 2"/>
          <p:cNvSpPr txBox="1">
            <a:spLocks noChangeArrowheads="1"/>
          </p:cNvSpPr>
          <p:nvPr/>
        </p:nvSpPr>
        <p:spPr bwMode="auto">
          <a:xfrm>
            <a:off x="409575" y="3811588"/>
            <a:ext cx="3946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Χρόνος ημίσειας ζωής Τ</a:t>
            </a:r>
            <a:r>
              <a:rPr lang="el-GR" altLang="el-GR" sz="1800" baseline="-25000" dirty="0"/>
              <a:t>1/2</a:t>
            </a:r>
            <a:r>
              <a:rPr lang="el-GR" altLang="el-GR" sz="1800" dirty="0"/>
              <a:t> ή </a:t>
            </a:r>
            <a:r>
              <a:rPr lang="el-GR" altLang="el-GR" sz="1800" b="1" dirty="0"/>
              <a:t>τ</a:t>
            </a:r>
            <a:r>
              <a:rPr lang="el-GR" altLang="el-GR" sz="1800" baseline="-25000" dirty="0"/>
              <a:t>1/2</a:t>
            </a:r>
          </a:p>
        </p:txBody>
      </p:sp>
      <p:pic>
        <p:nvPicPr>
          <p:cNvPr id="24587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960813"/>
            <a:ext cx="35464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468313" y="4332288"/>
            <a:ext cx="3384550" cy="2432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N=N</a:t>
            </a:r>
            <a:r>
              <a:rPr lang="en-US" altLang="en-US" sz="2400" baseline="-25000" dirty="0"/>
              <a:t>o</a:t>
            </a:r>
            <a:r>
              <a:rPr lang="en-US" altLang="en-US" sz="2400" dirty="0"/>
              <a:t>/</a:t>
            </a:r>
            <a:r>
              <a:rPr lang="el-GR" altLang="en-US" sz="2400" dirty="0"/>
              <a:t>2</a:t>
            </a:r>
            <a:r>
              <a:rPr lang="en-US" altLang="en-US" sz="2400" dirty="0"/>
              <a:t>=N</a:t>
            </a:r>
            <a:r>
              <a:rPr lang="en-US" altLang="en-US" sz="2400" baseline="-25000" dirty="0"/>
              <a:t>o</a:t>
            </a:r>
            <a:r>
              <a:rPr lang="en-US" altLang="en-US" sz="2400" dirty="0"/>
              <a:t>e</a:t>
            </a:r>
            <a:r>
              <a:rPr lang="en-US" altLang="en-US" sz="2400" baseline="30000" dirty="0"/>
              <a:t>-ln(2)</a:t>
            </a:r>
            <a:r>
              <a:rPr lang="en-US" altLang="en-US" sz="2400" dirty="0"/>
              <a:t>=N</a:t>
            </a:r>
            <a:r>
              <a:rPr lang="en-US" altLang="en-US" sz="2400" baseline="-25000" dirty="0"/>
              <a:t>o</a:t>
            </a:r>
            <a:r>
              <a:rPr lang="en-US" altLang="en-US" sz="2400" dirty="0"/>
              <a:t> e</a:t>
            </a:r>
            <a:r>
              <a:rPr lang="en-US" altLang="en-US" sz="2400" baseline="30000" dirty="0"/>
              <a:t>-rt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aseline="30000" dirty="0"/>
              <a:t>Ln(2) =r </a:t>
            </a:r>
            <a:r>
              <a:rPr lang="en-US" altLang="en-US" b="1" baseline="30000" dirty="0">
                <a:latin typeface="Batang" pitchFamily="18" charset="-127"/>
                <a:ea typeface="Batang" pitchFamily="18" charset="-127"/>
              </a:rPr>
              <a:t>T</a:t>
            </a:r>
            <a:r>
              <a:rPr lang="en-US" altLang="en-US" sz="2000" baseline="-25000" dirty="0">
                <a:latin typeface="Batang" pitchFamily="18" charset="-127"/>
                <a:ea typeface="Batang" pitchFamily="18" charset="-127"/>
              </a:rPr>
              <a:t>1/2</a:t>
            </a:r>
            <a:r>
              <a:rPr lang="el-GR" altLang="en-US" sz="2000" dirty="0"/>
              <a:t> </a:t>
            </a:r>
            <a:endParaRPr lang="en-US" altLang="en-US" baseline="300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baseline="30000" dirty="0">
                <a:latin typeface="Batang" pitchFamily="18" charset="-127"/>
                <a:ea typeface="Batang" pitchFamily="18" charset="-127"/>
              </a:rPr>
              <a:t>T</a:t>
            </a:r>
            <a:r>
              <a:rPr lang="en-US" altLang="en-US" baseline="-25000" dirty="0">
                <a:latin typeface="Batang" pitchFamily="18" charset="-127"/>
                <a:ea typeface="Batang" pitchFamily="18" charset="-127"/>
              </a:rPr>
              <a:t>1/2</a:t>
            </a:r>
            <a:r>
              <a:rPr lang="el-GR" altLang="en-US" dirty="0"/>
              <a:t> </a:t>
            </a:r>
            <a:r>
              <a:rPr lang="en-US" altLang="en-US" b="1" baseline="30000" dirty="0">
                <a:ea typeface="Batang" pitchFamily="18" charset="-127"/>
              </a:rPr>
              <a:t>=ln(2)/r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baseline="30000" dirty="0">
                <a:latin typeface="Batang" pitchFamily="18" charset="-127"/>
                <a:ea typeface="Batang" pitchFamily="18" charset="-127"/>
              </a:rPr>
              <a:t>T</a:t>
            </a:r>
            <a:r>
              <a:rPr lang="en-US" altLang="en-US" baseline="-25000" dirty="0">
                <a:latin typeface="Batang" pitchFamily="18" charset="-127"/>
                <a:ea typeface="Batang" pitchFamily="18" charset="-127"/>
              </a:rPr>
              <a:t>1/2</a:t>
            </a:r>
            <a:r>
              <a:rPr lang="el-GR" altLang="en-US" dirty="0"/>
              <a:t> </a:t>
            </a:r>
            <a:r>
              <a:rPr lang="en-US" altLang="en-US" b="1" baseline="30000" dirty="0">
                <a:ea typeface="Batang" pitchFamily="18" charset="-127"/>
              </a:rPr>
              <a:t>=ln(2)</a:t>
            </a:r>
            <a:r>
              <a:rPr lang="el-GR" altLang="en-US" b="1" baseline="30000" dirty="0">
                <a:ea typeface="Batang" pitchFamily="18" charset="-127"/>
              </a:rPr>
              <a:t>*τ</a:t>
            </a:r>
            <a:endParaRPr lang="en-US" altLang="en-US" b="1" baseline="30000" dirty="0"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46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175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sz="3600"/>
              <a:t>Χρόνος ζωής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611188" y="1217613"/>
            <a:ext cx="1439862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 i="1"/>
              <a:t>Εναπόθεση</a:t>
            </a:r>
          </a:p>
        </p:txBody>
      </p:sp>
      <p:pic>
        <p:nvPicPr>
          <p:cNvPr id="2560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58324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49413"/>
            <a:ext cx="7705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4848718"/>
            <a:ext cx="90725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6"/>
          <p:cNvSpPr txBox="1">
            <a:spLocks noChangeArrowheads="1"/>
          </p:cNvSpPr>
          <p:nvPr/>
        </p:nvSpPr>
        <p:spPr bwMode="auto">
          <a:xfrm>
            <a:off x="5724525" y="4149725"/>
            <a:ext cx="25923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233363" y="2155825"/>
            <a:ext cx="8624887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 </a:t>
            </a:r>
            <a:r>
              <a:rPr lang="el-GR" altLang="en-US" sz="1800"/>
              <a:t>ρυθμός κατανάλωσης σχετίζεται με η ταχύτητα εναπόθεσης και το ύψος της ατμοσφαιρικής κολώνας στην οποία η ταχύτητα εναπόθεσης επιδρά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r</a:t>
            </a:r>
            <a:r>
              <a:rPr lang="en-US" altLang="en-US" sz="2400" b="1" baseline="-25000"/>
              <a:t>d</a:t>
            </a:r>
            <a:r>
              <a:rPr lang="en-US" altLang="en-US" sz="2400" b="1"/>
              <a:t>=</a:t>
            </a:r>
            <a:r>
              <a:rPr lang="el-GR" altLang="en-US" sz="2400" b="1"/>
              <a:t> </a:t>
            </a:r>
            <a:r>
              <a:rPr lang="en-US" altLang="en-US" sz="2400" b="1"/>
              <a:t>v</a:t>
            </a:r>
            <a:r>
              <a:rPr lang="en-US" altLang="en-US" sz="2400" b="1" baseline="-25000"/>
              <a:t>d</a:t>
            </a:r>
            <a:r>
              <a:rPr lang="en-US" altLang="en-US" sz="2400" b="1"/>
              <a:t>/H</a:t>
            </a:r>
            <a:r>
              <a:rPr lang="en-US" altLang="en-US" sz="1800"/>
              <a:t> </a:t>
            </a:r>
            <a:endParaRPr lang="el-GR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</a:t>
            </a:r>
            <a:r>
              <a:rPr lang="el-GR" altLang="en-US" sz="1800"/>
              <a:t>όπου Η το ύψος της στήλης του αέρα από την οποία απομακρύνεται η ένωσή)</a:t>
            </a:r>
          </a:p>
        </p:txBody>
      </p:sp>
      <p:sp>
        <p:nvSpPr>
          <p:cNvPr id="25609" name="TextBox 2"/>
          <p:cNvSpPr txBox="1">
            <a:spLocks noChangeArrowheads="1"/>
          </p:cNvSpPr>
          <p:nvPr/>
        </p:nvSpPr>
        <p:spPr bwMode="auto">
          <a:xfrm>
            <a:off x="1284288" y="3915854"/>
            <a:ext cx="590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/>
              <a:t>Χρόνος ζωής ως προς την εναπόθεση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/>
              <a:t>τ = 1/</a:t>
            </a:r>
            <a:r>
              <a:rPr lang="en-US" altLang="el-GR" sz="2800" dirty="0" err="1"/>
              <a:t>r</a:t>
            </a:r>
            <a:r>
              <a:rPr lang="en-US" altLang="el-GR" sz="2800" baseline="-25000" dirty="0" err="1"/>
              <a:t>d</a:t>
            </a:r>
            <a:r>
              <a:rPr lang="en-US" altLang="el-GR" sz="2800" dirty="0"/>
              <a:t> </a:t>
            </a:r>
            <a:endParaRPr lang="el-GR" altLang="el-GR" sz="28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64356" y="5334493"/>
            <a:ext cx="191941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1" i="1" dirty="0"/>
              <a:t>φωτοδιάσπαση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422872" y="5805264"/>
            <a:ext cx="725358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/>
              <a:t>Χρόνος ζωής ως προς τη φωτοδιάσπαση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000" dirty="0"/>
              <a:t>τ = 1/</a:t>
            </a:r>
            <a:r>
              <a:rPr lang="en-US" altLang="el-GR" sz="2000" dirty="0"/>
              <a:t>J (J </a:t>
            </a:r>
            <a:r>
              <a:rPr lang="el-GR" altLang="el-GR" sz="2000" dirty="0"/>
              <a:t>ρυθμός φωτοδιάσπασης σε </a:t>
            </a:r>
            <a:r>
              <a:rPr lang="en-US" altLang="el-GR" sz="2000" dirty="0"/>
              <a:t>s</a:t>
            </a:r>
            <a:r>
              <a:rPr lang="el-GR" altLang="el-GR" sz="2000" baseline="30000" dirty="0"/>
              <a:t>-1</a:t>
            </a:r>
            <a:r>
              <a:rPr lang="el-GR" altLang="el-G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5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Χρόνος ζωής</a:t>
            </a:r>
            <a:r>
              <a:rPr lang="en-US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μίας ένωσης ως προς μία διεργασία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400" dirty="0" err="1"/>
              <a:t>Π.χ</a:t>
            </a:r>
            <a:r>
              <a:rPr lang="el-GR" altLang="en-US" sz="2400" dirty="0"/>
              <a:t> το αιθυλένιο αντιδρά με ΟΗ και με Ο</a:t>
            </a:r>
            <a:r>
              <a:rPr lang="el-GR" altLang="en-US" sz="2400" baseline="-25000" dirty="0"/>
              <a:t>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400" baseline="-25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400" dirty="0"/>
              <a:t>Χρόνος ζωής ως προς μία διεργασία (πχ. Αντίδραση με ΟΗ ή αντίδραση με όζον)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400" dirty="0"/>
              <a:t>τ</a:t>
            </a:r>
            <a:r>
              <a:rPr lang="el-GR" altLang="en-US" sz="2400" baseline="-25000" dirty="0"/>
              <a:t>ΟΗ</a:t>
            </a:r>
            <a:r>
              <a:rPr lang="el-GR" altLang="en-US" sz="2400" dirty="0"/>
              <a:t>= 1/</a:t>
            </a:r>
            <a:r>
              <a:rPr lang="en-US" altLang="en-US" sz="2400" dirty="0"/>
              <a:t>( </a:t>
            </a:r>
            <a:r>
              <a:rPr lang="el-GR" altLang="en-US" sz="2400" dirty="0"/>
              <a:t>Κ</a:t>
            </a:r>
            <a:r>
              <a:rPr lang="el-GR" altLang="en-US" sz="2400" baseline="-25000" dirty="0"/>
              <a:t>ΟΗ</a:t>
            </a:r>
            <a:r>
              <a:rPr lang="el-GR" altLang="en-US" sz="2400" dirty="0"/>
              <a:t> [ΟΗ]</a:t>
            </a:r>
            <a:r>
              <a:rPr lang="en-US" altLang="en-US" sz="2400" dirty="0"/>
              <a:t>)</a:t>
            </a:r>
            <a:endParaRPr lang="el-GR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400" dirty="0"/>
              <a:t>τ</a:t>
            </a:r>
            <a:r>
              <a:rPr lang="el-GR" altLang="en-US" sz="2400" baseline="-25000" dirty="0"/>
              <a:t>Ο3</a:t>
            </a:r>
            <a:r>
              <a:rPr lang="el-GR" altLang="en-US" sz="2400" dirty="0"/>
              <a:t>= 1/</a:t>
            </a:r>
            <a:r>
              <a:rPr lang="en-US" altLang="en-US" sz="2400" dirty="0"/>
              <a:t>( </a:t>
            </a:r>
            <a:r>
              <a:rPr lang="el-GR" altLang="en-US" sz="2400" dirty="0"/>
              <a:t>Κ</a:t>
            </a:r>
            <a:r>
              <a:rPr lang="el-GR" altLang="en-US" sz="2400" baseline="-25000" dirty="0"/>
              <a:t>Ο3</a:t>
            </a:r>
            <a:r>
              <a:rPr lang="el-GR" altLang="en-US" sz="2400" dirty="0"/>
              <a:t> [Ο3]</a:t>
            </a:r>
            <a:r>
              <a:rPr lang="en-US" altLang="en-US" sz="2400" dirty="0"/>
              <a:t>)</a:t>
            </a:r>
            <a:endParaRPr lang="el-GR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400" dirty="0"/>
              <a:t>Προσοχή συγκεντρώσεις σε </a:t>
            </a:r>
            <a:r>
              <a:rPr lang="en-US" altLang="en-US" sz="2400" dirty="0"/>
              <a:t>molecules/cm</a:t>
            </a:r>
            <a:r>
              <a:rPr lang="en-US" altLang="en-US" sz="2400" baseline="30000" dirty="0"/>
              <a:t>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400" dirty="0"/>
              <a:t>Το γινόμενο μέσα σε παρένθεση σε </a:t>
            </a:r>
            <a:r>
              <a:rPr lang="en-US" altLang="en-US" sz="2400" dirty="0"/>
              <a:t>s</a:t>
            </a:r>
            <a:r>
              <a:rPr lang="en-US" altLang="en-US" sz="2400" baseline="30000" dirty="0"/>
              <a:t>-1</a:t>
            </a:r>
            <a:endParaRPr lang="el-GR" altLang="en-US" sz="2400" baseline="30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400" dirty="0"/>
              <a:t>Αν έχουμε και φωτοδιάσπαση τότε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400" dirty="0"/>
              <a:t>τ</a:t>
            </a:r>
            <a:r>
              <a:rPr lang="en-US" altLang="en-US" sz="2400" baseline="-25000" dirty="0"/>
              <a:t>J </a:t>
            </a:r>
            <a:r>
              <a:rPr lang="en-US" altLang="en-US" sz="2400" dirty="0"/>
              <a:t>= 1/J</a:t>
            </a:r>
            <a:endParaRPr lang="el-GR" altLang="en-US" sz="2400" baseline="-25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aseline="30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400" dirty="0"/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4716463" y="3141663"/>
            <a:ext cx="30416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Ttotal=1/ (KOH[OH]+kO3 [O3])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Ttotal= 1/(1/T</a:t>
            </a:r>
            <a:r>
              <a:rPr lang="en-US" altLang="en-US" sz="1400" baseline="-25000"/>
              <a:t>OH</a:t>
            </a:r>
            <a:r>
              <a:rPr lang="en-US" altLang="en-US" sz="1400" baseline="30000"/>
              <a:t> </a:t>
            </a:r>
            <a:r>
              <a:rPr lang="en-US" altLang="en-US" sz="1400"/>
              <a:t>+ 1/TO</a:t>
            </a:r>
            <a:r>
              <a:rPr lang="en-US" altLang="en-US" sz="1400" baseline="-25000"/>
              <a:t>3</a:t>
            </a:r>
            <a:r>
              <a:rPr lang="en-US" altLang="en-US" sz="14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Ttotal=1/r_total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r_total=KOH[OH]+KO3[O3]+J+Vd/H</a:t>
            </a:r>
          </a:p>
        </p:txBody>
      </p:sp>
    </p:spTree>
    <p:extLst>
      <p:ext uri="{BB962C8B-B14F-4D97-AF65-F5344CB8AC3E}">
        <p14:creationId xmlns:p14="http://schemas.microsoft.com/office/powerpoint/2010/main" val="344607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b="1">
                <a:solidFill>
                  <a:srgbClr val="C00000"/>
                </a:solidFill>
              </a:rPr>
              <a:t>Συνολικός χρόνος ζωής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altLang="en-US" dirty="0"/>
              <a:t>Τ</a:t>
            </a:r>
            <a:r>
              <a:rPr lang="en-US" altLang="en-US" baseline="-25000" dirty="0"/>
              <a:t>tot</a:t>
            </a:r>
            <a:r>
              <a:rPr lang="en-US" altLang="en-US" dirty="0"/>
              <a:t>= 1/(</a:t>
            </a:r>
            <a:r>
              <a:rPr lang="el-GR" altLang="en-US" dirty="0"/>
              <a:t>Σ</a:t>
            </a:r>
            <a:r>
              <a:rPr lang="el-GR" altLang="en-US" baseline="-25000" dirty="0"/>
              <a:t>ι</a:t>
            </a:r>
            <a:r>
              <a:rPr lang="el-GR" altLang="en-US" dirty="0"/>
              <a:t> </a:t>
            </a:r>
            <a:r>
              <a:rPr lang="el-GR" altLang="en-US" dirty="0" err="1"/>
              <a:t>Κ</a:t>
            </a:r>
            <a:r>
              <a:rPr lang="el-GR" altLang="en-US" baseline="-25000" dirty="0" err="1"/>
              <a:t>ι</a:t>
            </a:r>
            <a:r>
              <a:rPr lang="el-GR" altLang="en-US" dirty="0" err="1"/>
              <a:t>[Υ</a:t>
            </a:r>
            <a:r>
              <a:rPr lang="el-GR" altLang="en-US" baseline="-25000" dirty="0" err="1"/>
              <a:t>ι</a:t>
            </a:r>
            <a:r>
              <a:rPr lang="el-GR" altLang="en-US" dirty="0"/>
              <a:t>])  </a:t>
            </a:r>
            <a:r>
              <a:rPr lang="en-US" altLang="en-US" dirty="0"/>
              <a:t>		</a:t>
            </a:r>
            <a:r>
              <a:rPr lang="el-GR" altLang="en-US" dirty="0">
                <a:solidFill>
                  <a:schemeClr val="bg1">
                    <a:lumMod val="50000"/>
                  </a:schemeClr>
                </a:solidFill>
              </a:rPr>
              <a:t>γιατί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altLang="en-US" baseline="-25000" dirty="0" err="1">
                <a:solidFill>
                  <a:schemeClr val="bg1">
                    <a:lumMod val="50000"/>
                  </a:schemeClr>
                </a:solidFill>
              </a:rPr>
              <a:t>tot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l-GR" altLang="en-US" dirty="0">
                <a:solidFill>
                  <a:schemeClr val="bg1">
                    <a:lumMod val="50000"/>
                  </a:schemeClr>
                </a:solidFill>
              </a:rPr>
              <a:t> Σ</a:t>
            </a:r>
            <a:r>
              <a:rPr lang="el-GR" altLang="en-US" baseline="-250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altLang="en-US" dirty="0" err="1">
                <a:solidFill>
                  <a:schemeClr val="bg1">
                    <a:lumMod val="50000"/>
                  </a:schemeClr>
                </a:solidFill>
              </a:rPr>
              <a:t>Κ</a:t>
            </a:r>
            <a:r>
              <a:rPr lang="el-GR" altLang="en-US" baseline="-25000" dirty="0" err="1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altLang="en-US" dirty="0" err="1">
                <a:solidFill>
                  <a:schemeClr val="bg1">
                    <a:lumMod val="50000"/>
                  </a:schemeClr>
                </a:solidFill>
              </a:rPr>
              <a:t>[Υ</a:t>
            </a:r>
            <a:r>
              <a:rPr lang="el-GR" altLang="en-US" baseline="-25000" dirty="0" err="1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alt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eaLnBrk="1" hangingPunct="1">
              <a:defRPr/>
            </a:pPr>
            <a:endParaRPr lang="el-GR" altLang="en-US" dirty="0"/>
          </a:p>
          <a:p>
            <a:pPr lvl="1" eaLnBrk="1" hangingPunct="1">
              <a:buFontTx/>
              <a:buNone/>
              <a:defRPr/>
            </a:pPr>
            <a:r>
              <a:rPr lang="el-GR" altLang="en-US" dirty="0"/>
              <a:t>= 1/(Κ</a:t>
            </a:r>
            <a:r>
              <a:rPr lang="el-GR" altLang="en-US" baseline="-25000" dirty="0"/>
              <a:t>ΟΗ</a:t>
            </a:r>
            <a:r>
              <a:rPr lang="el-GR" altLang="en-US" dirty="0"/>
              <a:t> [ΟΗ]+Κ</a:t>
            </a:r>
            <a:r>
              <a:rPr lang="el-GR" altLang="en-US" baseline="-25000" dirty="0"/>
              <a:t>Ο3</a:t>
            </a:r>
            <a:r>
              <a:rPr lang="el-GR" altLang="en-US" dirty="0"/>
              <a:t> [Ο</a:t>
            </a:r>
            <a:r>
              <a:rPr lang="el-GR" altLang="en-US" baseline="-25000" dirty="0"/>
              <a:t>3</a:t>
            </a:r>
            <a:r>
              <a:rPr lang="el-GR" altLang="en-US" dirty="0"/>
              <a:t>]+ </a:t>
            </a:r>
            <a:r>
              <a:rPr lang="en-US" altLang="en-US" dirty="0"/>
              <a:t>J)</a:t>
            </a:r>
            <a:endParaRPr lang="el-GR" altLang="en-US" dirty="0"/>
          </a:p>
          <a:p>
            <a:pPr lvl="1" eaLnBrk="1" hangingPunct="1">
              <a:buFontTx/>
              <a:buNone/>
              <a:defRPr/>
            </a:pPr>
            <a:endParaRPr lang="el-GR" altLang="en-US" dirty="0"/>
          </a:p>
          <a:p>
            <a:pPr lvl="1" eaLnBrk="1" hangingPunct="1">
              <a:buFontTx/>
              <a:buNone/>
              <a:defRPr/>
            </a:pPr>
            <a:r>
              <a:rPr lang="el-GR" altLang="en-US" dirty="0"/>
              <a:t>=1/ (1/τ</a:t>
            </a:r>
            <a:r>
              <a:rPr lang="el-GR" altLang="en-US" baseline="-25000" dirty="0"/>
              <a:t>ΟΗ</a:t>
            </a:r>
            <a:r>
              <a:rPr lang="el-GR" altLang="en-US" dirty="0"/>
              <a:t> + 1/τ</a:t>
            </a:r>
            <a:r>
              <a:rPr lang="el-GR" altLang="en-US" baseline="-25000" dirty="0"/>
              <a:t>Ο3</a:t>
            </a:r>
            <a:r>
              <a:rPr lang="en-US" altLang="en-US" dirty="0"/>
              <a:t>+ 1/J)</a:t>
            </a:r>
            <a:endParaRPr lang="el-GR" altLang="en-US" dirty="0"/>
          </a:p>
          <a:p>
            <a:pPr lvl="1" eaLnBrk="1" hangingPunct="1">
              <a:buFontTx/>
              <a:buNone/>
              <a:defRPr/>
            </a:pPr>
            <a:endParaRPr lang="el-GR" altLang="en-US" dirty="0"/>
          </a:p>
          <a:p>
            <a:pPr lvl="1" eaLnBrk="1" hangingPunct="1">
              <a:buFontTx/>
              <a:buNone/>
              <a:defRPr/>
            </a:pPr>
            <a:r>
              <a:rPr lang="el-GR" altLang="en-US" dirty="0"/>
              <a:t>1/τ</a:t>
            </a:r>
            <a:r>
              <a:rPr lang="en-US" altLang="en-US" baseline="-25000" dirty="0"/>
              <a:t>tot</a:t>
            </a:r>
            <a:r>
              <a:rPr lang="en-US" altLang="en-US" dirty="0"/>
              <a:t>=</a:t>
            </a:r>
            <a:r>
              <a:rPr lang="el-GR" altLang="en-US" dirty="0"/>
              <a:t> 1/τ</a:t>
            </a:r>
            <a:r>
              <a:rPr lang="el-GR" altLang="en-US" baseline="-25000" dirty="0"/>
              <a:t>ΟΗ</a:t>
            </a:r>
            <a:r>
              <a:rPr lang="el-GR" altLang="en-US" dirty="0"/>
              <a:t> + 1/τ</a:t>
            </a:r>
            <a:r>
              <a:rPr lang="el-GR" altLang="en-US" baseline="-25000" dirty="0"/>
              <a:t>Ο3</a:t>
            </a:r>
            <a:r>
              <a:rPr lang="en-US" altLang="en-US" baseline="-25000" dirty="0"/>
              <a:t> </a:t>
            </a:r>
            <a:r>
              <a:rPr lang="en-US" altLang="en-US" dirty="0"/>
              <a:t>+1/</a:t>
            </a:r>
            <a:r>
              <a:rPr lang="el-GR" altLang="en-US" dirty="0"/>
              <a:t>τ</a:t>
            </a:r>
            <a:r>
              <a:rPr lang="en-US" altLang="en-US" baseline="-25000" dirty="0"/>
              <a:t>J</a:t>
            </a:r>
            <a:endParaRPr lang="el-GR" altLang="en-US" baseline="-25000" dirty="0"/>
          </a:p>
          <a:p>
            <a:pPr lvl="1" eaLnBrk="1" hangingPunct="1">
              <a:buFontTx/>
              <a:buNone/>
              <a:defRPr/>
            </a:pPr>
            <a:endParaRPr lang="el-GR" altLang="en-US" dirty="0"/>
          </a:p>
        </p:txBody>
      </p:sp>
      <p:pic>
        <p:nvPicPr>
          <p:cNvPr id="27652" name="Picture 5" descr="Image result for δεξαμενή με πολλές βρύσε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068638"/>
            <a:ext cx="40576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6084888" y="6021388"/>
            <a:ext cx="1439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/>
              <a:t>Σχολικό βιβλίο Δ τάξης Δημοτικού</a:t>
            </a:r>
          </a:p>
        </p:txBody>
      </p:sp>
    </p:spTree>
    <p:extLst>
      <p:ext uri="{BB962C8B-B14F-4D97-AF65-F5344CB8AC3E}">
        <p14:creationId xmlns:p14="http://schemas.microsoft.com/office/powerpoint/2010/main" val="214024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1116</Words>
  <Application>Microsoft Office PowerPoint</Application>
  <PresentationFormat>Προβολή στην οθόνη (4:3)</PresentationFormat>
  <Paragraphs>121</Paragraphs>
  <Slides>14</Slides>
  <Notes>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Batang</vt:lpstr>
      <vt:lpstr>Arial</vt:lpstr>
      <vt:lpstr>Calibri</vt:lpstr>
      <vt:lpstr>Symbol</vt:lpstr>
      <vt:lpstr>Wingdings</vt:lpstr>
      <vt:lpstr>Office Theme</vt:lpstr>
      <vt:lpstr>Image</vt:lpstr>
      <vt:lpstr>Υπολογιστική χημεία Περιβάλλοντος  Άσκηση 1  χρόνος ζωής του PAN</vt:lpstr>
      <vt:lpstr>Εξώθερμη   Ενδόθερμη</vt:lpstr>
      <vt:lpstr>Σταθερά ταχύτητας αντίδρασης Κ</vt:lpstr>
      <vt:lpstr>Αν μια αντίδραση γίνεται στην ατμόσφαιρα καθορίζεται  - όχι μόνο από τα θερμοδυναμικά δεδομένα (ενδόθερμη / εξώθερμη) αλλά και  - από την ταχύτητα της που πρέπει να είναι «μεγάλη».</vt:lpstr>
      <vt:lpstr>Εκθετική μείωση της συγκέντρωσης (N) με το χρόνο</vt:lpstr>
      <vt:lpstr>Χρόνος ζωής</vt:lpstr>
      <vt:lpstr>Χρόνος ζωής</vt:lpstr>
      <vt:lpstr>Χρόνος ζωής μίας ένωσης ως προς μία διεργασία</vt:lpstr>
      <vt:lpstr>Συνολικός χρόνος ζωής</vt:lpstr>
      <vt:lpstr>Παρουσίαση του PowerPoint</vt:lpstr>
      <vt:lpstr>Άσκηση</vt:lpstr>
      <vt:lpstr>Ζητούμενο</vt:lpstr>
      <vt:lpstr>Παρουσίαση του PowerPoint</vt:lpstr>
      <vt:lpstr>Λογικό διάγραμμα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Υπολογιστική χημεία Περιβάλλοντος  Άσκηση 1  χρόνος ζωής του PAN</dc:title>
  <dc:creator>MARIAK</dc:creator>
  <cp:lastModifiedBy>Maria Kanakidou</cp:lastModifiedBy>
  <cp:revision>6</cp:revision>
  <dcterms:created xsi:type="dcterms:W3CDTF">2020-02-21T14:55:53Z</dcterms:created>
  <dcterms:modified xsi:type="dcterms:W3CDTF">2026-02-25T13:18:17Z</dcterms:modified>
</cp:coreProperties>
</file>