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76" r:id="rId2"/>
    <p:sldId id="285" r:id="rId3"/>
    <p:sldId id="260" r:id="rId4"/>
    <p:sldId id="269" r:id="rId5"/>
    <p:sldId id="271" r:id="rId6"/>
    <p:sldId id="277" r:id="rId7"/>
    <p:sldId id="287" r:id="rId8"/>
    <p:sldId id="280" r:id="rId9"/>
    <p:sldId id="261" r:id="rId10"/>
    <p:sldId id="288" r:id="rId11"/>
    <p:sldId id="262" r:id="rId12"/>
    <p:sldId id="293" r:id="rId13"/>
    <p:sldId id="272" r:id="rId14"/>
    <p:sldId id="292" r:id="rId15"/>
    <p:sldId id="284" r:id="rId16"/>
    <p:sldId id="281" r:id="rId17"/>
    <p:sldId id="27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3963" autoAdjust="0"/>
  </p:normalViewPr>
  <p:slideViewPr>
    <p:cSldViewPr snapToGrid="0" snapToObjects="1">
      <p:cViewPr varScale="1">
        <p:scale>
          <a:sx n="63" d="100"/>
          <a:sy n="63" d="100"/>
        </p:scale>
        <p:origin x="783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E5A1BD-7004-488B-8132-7051A4214D13}" type="datetimeFigureOut">
              <a:rPr lang="el-GR" smtClean="0"/>
              <a:t>23/9/2022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BBCAC2-2426-4CD1-A2E7-B64D7011272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91549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0" indent="-457200" algn="l">
              <a:buFont typeface="Wingdings" charset="2"/>
              <a:buChar char="Ø"/>
            </a:pPr>
            <a:r>
              <a:rPr lang="el-GR" sz="1200" dirty="0">
                <a:latin typeface="Times New Roman" charset="0"/>
                <a:ea typeface="Times New Roman" charset="0"/>
                <a:cs typeface="Times New Roman" charset="0"/>
              </a:rPr>
              <a:t>Στερεά: ισχυρές ελκτικές δυνάμεις μεταξύ των μορίων, μικρές αποστάσεις</a:t>
            </a: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lvl="0" indent="-342900" algn="l">
              <a:buFont typeface="Wingdings" charset="2"/>
              <a:buChar char="Ø"/>
            </a:pPr>
            <a:r>
              <a:rPr lang="el-GR" sz="1200" dirty="0">
                <a:latin typeface="Times New Roman" charset="0"/>
                <a:ea typeface="Times New Roman" charset="0"/>
                <a:cs typeface="Times New Roman" charset="0"/>
              </a:rPr>
              <a:t> Υγρά: ελκτικές δυνάμεις και απόσταση ενδιάμεσες αυτών στερεών και αερίων</a:t>
            </a: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1200" dirty="0">
              <a:latin typeface="Times New Roman" charset="0"/>
              <a:ea typeface="Times New Roman" charset="0"/>
              <a:cs typeface="Times New Roman" charset="0"/>
              <a:sym typeface="Wingdings" panose="05000000000000000000" pitchFamily="2" charset="2"/>
            </a:endParaRP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BCAC2-2426-4CD1-A2E7-B64D7011272C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54363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>
                <a:latin typeface="Times New Roman" charset="0"/>
                <a:ea typeface="Times New Roman" charset="0"/>
                <a:cs typeface="Times New Roman" charset="0"/>
              </a:rPr>
              <a:t>Πιθανότητα τα μέλη μιας συλλογής να εμφανίζουν ορισμένες ιδιότητες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BCAC2-2426-4CD1-A2E7-B64D7011272C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13221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200" dirty="0">
                <a:latin typeface="Times New Roman" charset="0"/>
                <a:ea typeface="Times New Roman" charset="0"/>
                <a:cs typeface="Times New Roman" charset="0"/>
                <a:sym typeface="Wingdings" panose="05000000000000000000" pitchFamily="2" charset="2"/>
              </a:rPr>
              <a:t>ΒΑΣΙΚΗ ΣΥΝΔΕΣΗ: ΥΛΗ ΠΟΥ ΜΑΣ ΠΕΡΙΒΑΛΛΕΙ, ΤΟ ΚΑΘΕΤΙ</a:t>
            </a:r>
            <a:r>
              <a:rPr lang="el-GR" sz="1200" baseline="0" dirty="0">
                <a:latin typeface="Times New Roman" charset="0"/>
                <a:ea typeface="Times New Roman" charset="0"/>
                <a:cs typeface="Times New Roman" charset="0"/>
                <a:sym typeface="Wingdings" panose="05000000000000000000" pitchFamily="2" charset="2"/>
              </a:rPr>
              <a:t> ΑΠΟΤΕΛΕΙ ΤΡΟΠΟΝ ΤΙΝΑ ΜΙΑ ΣΥΛΛΟΓΗ (ΜΟΡΙΩΝ) ΠΟΥ ΣΤΟ ΣΥΝΟΛΟ ΤΟΥΣ ΦΕΡΟΥΝ ΚΑΠΟΙΕΣ ΚΟΙΝΕΣ ΙΔΙΟΤΗΤΕΣ (ΣΥΜΦΩΝΕΣ ΜΕ ΤΗΝ ΥΛΙΚΗ ΚΑΤΑΣΤΑΣΗ ΣΤΗΝ ΟΠΟΙΑ ΑΝΗΚΟΥΝ). ΟΙ ΙΔΙΟΤΗΤΕΣ ΠΡΕΠΕΙ ΝΑ ΕΊΝΑΙ ΜΕΤΡΗΣΙΜΕΣ</a:t>
            </a:r>
            <a:r>
              <a:rPr lang="el-GR" sz="1200" dirty="0">
                <a:latin typeface="Times New Roman" charset="0"/>
                <a:ea typeface="Times New Roman" charset="0"/>
                <a:cs typeface="Times New Roman" charset="0"/>
                <a:sym typeface="Wingdings" panose="05000000000000000000" pitchFamily="2" charset="2"/>
              </a:rPr>
              <a:t> </a:t>
            </a: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BCAC2-2426-4CD1-A2E7-B64D7011272C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0452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BCAC2-2426-4CD1-A2E7-B64D7011272C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75541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BCAC2-2426-4CD1-A2E7-B64D7011272C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83796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BCAC2-2426-4CD1-A2E7-B64D7011272C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16595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BCAC2-2426-4CD1-A2E7-B64D7011272C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04679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0582F-58BD-B54E-B0AD-1D149206EDAF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9EB7-2281-AD49-BBA5-63116AB99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59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0582F-58BD-B54E-B0AD-1D149206EDAF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9EB7-2281-AD49-BBA5-63116AB99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402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0582F-58BD-B54E-B0AD-1D149206EDAF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9EB7-2281-AD49-BBA5-63116AB99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003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0582F-58BD-B54E-B0AD-1D149206EDAF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9EB7-2281-AD49-BBA5-63116AB99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754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0582F-58BD-B54E-B0AD-1D149206EDAF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9EB7-2281-AD49-BBA5-63116AB99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929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0582F-58BD-B54E-B0AD-1D149206EDAF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9EB7-2281-AD49-BBA5-63116AB99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906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0582F-58BD-B54E-B0AD-1D149206EDAF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9EB7-2281-AD49-BBA5-63116AB99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47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0582F-58BD-B54E-B0AD-1D149206EDAF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9EB7-2281-AD49-BBA5-63116AB99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744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0582F-58BD-B54E-B0AD-1D149206EDAF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9EB7-2281-AD49-BBA5-63116AB99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658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0582F-58BD-B54E-B0AD-1D149206EDAF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9EB7-2281-AD49-BBA5-63116AB99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978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0582F-58BD-B54E-B0AD-1D149206EDAF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9EB7-2281-AD49-BBA5-63116AB99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1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0582F-58BD-B54E-B0AD-1D149206EDAF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E9EB7-2281-AD49-BBA5-63116AB99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7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AE6DB5B-45B4-4E76-913E-77CEBB25143E}"/>
              </a:ext>
            </a:extLst>
          </p:cNvPr>
          <p:cNvSpPr/>
          <p:nvPr/>
        </p:nvSpPr>
        <p:spPr>
          <a:xfrm>
            <a:off x="816745" y="1196752"/>
            <a:ext cx="10670959" cy="14401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A78BD5-57F7-4EDB-854B-CAFCA9040B42}"/>
              </a:ext>
            </a:extLst>
          </p:cNvPr>
          <p:cNvSpPr txBox="1"/>
          <p:nvPr/>
        </p:nvSpPr>
        <p:spPr>
          <a:xfrm>
            <a:off x="8059686" y="209936"/>
            <a:ext cx="4075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Εργαστήριο Φυσικοχημείας Ι (ΧΗΜ-311)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FF64A6-67AD-4038-84D3-AF4DD2A74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5" y="66154"/>
            <a:ext cx="3131839" cy="7456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595ADF-BEF2-4F87-AA9C-4636171B38FA}"/>
              </a:ext>
            </a:extLst>
          </p:cNvPr>
          <p:cNvSpPr txBox="1"/>
          <p:nvPr/>
        </p:nvSpPr>
        <p:spPr>
          <a:xfrm>
            <a:off x="8760792" y="3919657"/>
            <a:ext cx="2726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Υπεύθυνοι Εργαστηρίου</a:t>
            </a:r>
          </a:p>
          <a:p>
            <a:r>
              <a:rPr lang="el-GR" dirty="0"/>
              <a:t>Νικόλαος Στρατηγάκης</a:t>
            </a:r>
          </a:p>
          <a:p>
            <a:r>
              <a:rPr lang="el-GR" dirty="0"/>
              <a:t>Βασίλειος Παπαδημητρίου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59253A-3A00-43FC-A0C0-7379B3C7A02A}"/>
              </a:ext>
            </a:extLst>
          </p:cNvPr>
          <p:cNvSpPr txBox="1"/>
          <p:nvPr/>
        </p:nvSpPr>
        <p:spPr>
          <a:xfrm>
            <a:off x="816745" y="3960796"/>
            <a:ext cx="2411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Μεταπτυχιακοί Βοηθοί</a:t>
            </a:r>
            <a:endParaRPr lang="el-GR" dirty="0"/>
          </a:p>
          <a:p>
            <a:r>
              <a:rPr lang="el-GR" dirty="0"/>
              <a:t>Νικόλαος Φραγκούλης</a:t>
            </a:r>
          </a:p>
          <a:p>
            <a:r>
              <a:rPr lang="el-GR" dirty="0"/>
              <a:t>Ιωάννης </a:t>
            </a:r>
            <a:r>
              <a:rPr lang="el-GR" dirty="0" err="1"/>
              <a:t>Καρνής</a:t>
            </a:r>
            <a:endParaRPr lang="el-G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3F9150-E9A5-460E-B969-61C51EAB052E}"/>
              </a:ext>
            </a:extLst>
          </p:cNvPr>
          <p:cNvSpPr/>
          <p:nvPr/>
        </p:nvSpPr>
        <p:spPr>
          <a:xfrm>
            <a:off x="0" y="0"/>
            <a:ext cx="12192000" cy="868240"/>
          </a:xfrm>
          <a:prstGeom prst="rect">
            <a:avLst/>
          </a:prstGeom>
          <a:solidFill>
            <a:schemeClr val="accent4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F1B278-E21F-489C-8F52-61E44062ADF5}"/>
              </a:ext>
            </a:extLst>
          </p:cNvPr>
          <p:cNvSpPr/>
          <p:nvPr/>
        </p:nvSpPr>
        <p:spPr>
          <a:xfrm>
            <a:off x="835304" y="1278563"/>
            <a:ext cx="105214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Α0</a:t>
            </a:r>
            <a:r>
              <a:rPr lang="en-US" sz="54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5</a:t>
            </a:r>
            <a:r>
              <a:rPr lang="el-GR" sz="54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. Κατανομή Ταχυτήτων </a:t>
            </a:r>
            <a:r>
              <a:rPr lang="en-GB" sz="54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Maxwell</a:t>
            </a:r>
            <a:endParaRPr lang="en-US" sz="5400" b="1" dirty="0">
              <a:ln w="22225">
                <a:solidFill>
                  <a:srgbClr val="7030A0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60007" dir="2000400" sy="-30000" kx="-8004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777B03-D045-479B-A48E-A801D9C336A0}"/>
              </a:ext>
            </a:extLst>
          </p:cNvPr>
          <p:cNvSpPr txBox="1"/>
          <p:nvPr/>
        </p:nvSpPr>
        <p:spPr>
          <a:xfrm>
            <a:off x="9266058" y="6388385"/>
            <a:ext cx="27756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i="1" dirty="0"/>
              <a:t>Ηράκλειο, 18 Δεκεμβρίου 2020</a:t>
            </a:r>
            <a:endParaRPr lang="en-US" sz="1600" i="1" dirty="0"/>
          </a:p>
        </p:txBody>
      </p:sp>
      <p:grpSp>
        <p:nvGrpSpPr>
          <p:cNvPr id="11" name="object 6">
            <a:extLst>
              <a:ext uri="{FF2B5EF4-FFF2-40B4-BE49-F238E27FC236}">
                <a16:creationId xmlns:a16="http://schemas.microsoft.com/office/drawing/2014/main" id="{71706433-CEC3-4E50-9D15-8179468E9CCE}"/>
              </a:ext>
            </a:extLst>
          </p:cNvPr>
          <p:cNvGrpSpPr/>
          <p:nvPr/>
        </p:nvGrpSpPr>
        <p:grpSpPr>
          <a:xfrm>
            <a:off x="4732542" y="6320313"/>
            <a:ext cx="2726913" cy="474699"/>
            <a:chOff x="2081208" y="5591163"/>
            <a:chExt cx="5819750" cy="1027097"/>
          </a:xfrm>
        </p:grpSpPr>
        <p:sp>
          <p:nvSpPr>
            <p:cNvPr id="14" name="object 7">
              <a:extLst>
                <a:ext uri="{FF2B5EF4-FFF2-40B4-BE49-F238E27FC236}">
                  <a16:creationId xmlns:a16="http://schemas.microsoft.com/office/drawing/2014/main" id="{DCCF0703-A24F-4E5E-89A1-E58A2C8B9B90}"/>
                </a:ext>
              </a:extLst>
            </p:cNvPr>
            <p:cNvSpPr/>
            <p:nvPr/>
          </p:nvSpPr>
          <p:spPr>
            <a:xfrm>
              <a:off x="2081208" y="5827700"/>
              <a:ext cx="1581134" cy="55403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>
              <a:defPPr>
                <a:defRPr lang="el-G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19" name="object 8">
              <a:extLst>
                <a:ext uri="{FF2B5EF4-FFF2-40B4-BE49-F238E27FC236}">
                  <a16:creationId xmlns:a16="http://schemas.microsoft.com/office/drawing/2014/main" id="{16959BD6-93C6-4D01-9413-264B20404E7D}"/>
                </a:ext>
              </a:extLst>
            </p:cNvPr>
            <p:cNvSpPr/>
            <p:nvPr/>
          </p:nvSpPr>
          <p:spPr>
            <a:xfrm>
              <a:off x="3590917" y="5591163"/>
              <a:ext cx="4310041" cy="102709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>
              <a:defPPr>
                <a:defRPr lang="el-G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73F1BB0-2ADF-4DDB-B70C-F5E5697BCB5B}"/>
              </a:ext>
            </a:extLst>
          </p:cNvPr>
          <p:cNvSpPr txBox="1"/>
          <p:nvPr/>
        </p:nvSpPr>
        <p:spPr>
          <a:xfrm>
            <a:off x="150246" y="6388385"/>
            <a:ext cx="24799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i="1" dirty="0"/>
              <a:t>Χειμερινό Εξάμηνο 2020-21</a:t>
            </a:r>
            <a:endParaRPr lang="en-US" sz="16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B16A99-2603-44D3-A73C-B6A3627E34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765"/>
          <a:stretch/>
        </p:blipFill>
        <p:spPr>
          <a:xfrm>
            <a:off x="3935761" y="3132175"/>
            <a:ext cx="4048125" cy="25290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2946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22EF38A-3B99-47E4-9E1D-0728BFEFBEC3}"/>
              </a:ext>
            </a:extLst>
          </p:cNvPr>
          <p:cNvSpPr/>
          <p:nvPr/>
        </p:nvSpPr>
        <p:spPr>
          <a:xfrm>
            <a:off x="5061874" y="5586330"/>
            <a:ext cx="2653005" cy="127287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09B877-8A9F-4876-9DC1-12FF6A975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7068" y="1069477"/>
            <a:ext cx="3435781" cy="49608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DE8F33-9006-4059-9353-BA2B549AE45C}"/>
              </a:ext>
            </a:extLst>
          </p:cNvPr>
          <p:cNvSpPr txBox="1"/>
          <p:nvPr/>
        </p:nvSpPr>
        <p:spPr>
          <a:xfrm>
            <a:off x="5183942" y="6415001"/>
            <a:ext cx="2424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c</a:t>
            </a:r>
            <a:r>
              <a:rPr lang="en-US" dirty="0">
                <a:solidFill>
                  <a:schemeClr val="bg1"/>
                </a:solidFill>
              </a:rPr>
              <a:t>(N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, 298 K) = 515 m s</a:t>
            </a:r>
            <a:r>
              <a:rPr lang="en-US" baseline="30000" dirty="0">
                <a:solidFill>
                  <a:schemeClr val="bg1"/>
                </a:solidFill>
              </a:rPr>
              <a:t>-1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E2DE41C-6954-4817-AD10-041921513E05}"/>
                  </a:ext>
                </a:extLst>
              </p:cNvPr>
              <p:cNvSpPr txBox="1"/>
              <p:nvPr/>
            </p:nvSpPr>
            <p:spPr>
              <a:xfrm>
                <a:off x="5149831" y="6030353"/>
                <a:ext cx="24922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(N</a:t>
                </a:r>
                <a:r>
                  <a:rPr lang="en-US" baseline="-25000" dirty="0">
                    <a:solidFill>
                      <a:schemeClr val="bg1"/>
                    </a:solidFill>
                  </a:rPr>
                  <a:t>2</a:t>
                </a:r>
                <a:r>
                  <a:rPr lang="en-US" dirty="0">
                    <a:solidFill>
                      <a:schemeClr val="bg1"/>
                    </a:solidFill>
                  </a:rPr>
                  <a:t>, 298 K) = 475 m s</a:t>
                </a:r>
                <a:r>
                  <a:rPr lang="en-US" baseline="30000" dirty="0">
                    <a:solidFill>
                      <a:schemeClr val="bg1"/>
                    </a:solidFill>
                  </a:rPr>
                  <a:t>-1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E2DE41C-6954-4817-AD10-041921513E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831" y="6030353"/>
                <a:ext cx="2492285" cy="369332"/>
              </a:xfrm>
              <a:prstGeom prst="rect">
                <a:avLst/>
              </a:prstGeom>
              <a:blipFill>
                <a:blip r:embed="rId4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2D3BE5A-BC3A-4CD1-ADE9-94F2C55B736F}"/>
              </a:ext>
            </a:extLst>
          </p:cNvPr>
          <p:cNvSpPr txBox="1"/>
          <p:nvPr/>
        </p:nvSpPr>
        <p:spPr>
          <a:xfrm>
            <a:off x="5145470" y="5645705"/>
            <a:ext cx="2501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c</a:t>
            </a:r>
            <a:r>
              <a:rPr lang="en-US" i="1" baseline="30000" dirty="0">
                <a:solidFill>
                  <a:schemeClr val="bg1"/>
                </a:solidFill>
              </a:rPr>
              <a:t>*</a:t>
            </a:r>
            <a:r>
              <a:rPr lang="en-US" dirty="0">
                <a:solidFill>
                  <a:schemeClr val="bg1"/>
                </a:solidFill>
              </a:rPr>
              <a:t>(N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, 298 K) = 421 m s</a:t>
            </a:r>
            <a:r>
              <a:rPr lang="en-US" baseline="30000" dirty="0">
                <a:solidFill>
                  <a:schemeClr val="bg1"/>
                </a:solidFill>
              </a:rPr>
              <a:t>-1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979D90-0965-4B2A-8921-31FF36ED3EBE}"/>
              </a:ext>
            </a:extLst>
          </p:cNvPr>
          <p:cNvSpPr txBox="1"/>
          <p:nvPr/>
        </p:nvSpPr>
        <p:spPr>
          <a:xfrm>
            <a:off x="4353715" y="5161840"/>
            <a:ext cx="4084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Τιμές Ταχυτήτων Ν</a:t>
            </a:r>
            <a:r>
              <a:rPr lang="el-GR" b="1" baseline="-25000" dirty="0">
                <a:solidFill>
                  <a:srgbClr val="FF0000"/>
                </a:solidFill>
              </a:rPr>
              <a:t>2</a:t>
            </a:r>
            <a:r>
              <a:rPr lang="el-GR" b="1" dirty="0">
                <a:solidFill>
                  <a:srgbClr val="FF0000"/>
                </a:solidFill>
              </a:rPr>
              <a:t> (</a:t>
            </a:r>
            <a:r>
              <a:rPr lang="en-US" b="1" dirty="0">
                <a:solidFill>
                  <a:srgbClr val="FF0000"/>
                </a:solidFill>
              </a:rPr>
              <a:t>m = 28.02 g mol</a:t>
            </a:r>
            <a:r>
              <a:rPr lang="en-US" b="1" baseline="30000" dirty="0">
                <a:solidFill>
                  <a:srgbClr val="FF0000"/>
                </a:solidFill>
              </a:rPr>
              <a:t>-1</a:t>
            </a:r>
            <a:r>
              <a:rPr lang="el-GR" b="1" dirty="0">
                <a:solidFill>
                  <a:srgbClr val="FF0000"/>
                </a:solidFill>
              </a:rPr>
              <a:t>) 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6B680F-75D3-4D9B-B74D-11E30A78CECC}"/>
              </a:ext>
            </a:extLst>
          </p:cNvPr>
          <p:cNvSpPr txBox="1"/>
          <p:nvPr/>
        </p:nvSpPr>
        <p:spPr>
          <a:xfrm>
            <a:off x="8847117" y="6218468"/>
            <a:ext cx="3073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-3</a:t>
            </a:r>
            <a:r>
              <a:rPr lang="el-GR" dirty="0"/>
              <a:t> πιθανότητα</a:t>
            </a:r>
            <a:r>
              <a:rPr lang="en-US" dirty="0"/>
              <a:t>: </a:t>
            </a:r>
            <a:r>
              <a:rPr lang="en-US" i="1" dirty="0"/>
              <a:t>u</a:t>
            </a:r>
            <a:r>
              <a:rPr lang="en-US" dirty="0"/>
              <a:t>~1000 m s</a:t>
            </a:r>
            <a:r>
              <a:rPr lang="en-US" baseline="30000" dirty="0"/>
              <a:t>-1</a:t>
            </a:r>
          </a:p>
          <a:p>
            <a:r>
              <a:rPr lang="en-US" dirty="0"/>
              <a:t>10</a:t>
            </a:r>
            <a:r>
              <a:rPr lang="en-US" baseline="30000" dirty="0"/>
              <a:t>-6</a:t>
            </a:r>
            <a:r>
              <a:rPr lang="en-US" dirty="0"/>
              <a:t> </a:t>
            </a:r>
            <a:r>
              <a:rPr lang="el-GR" dirty="0"/>
              <a:t>πιθανότητα </a:t>
            </a:r>
            <a:r>
              <a:rPr lang="en-US" dirty="0"/>
              <a:t>: </a:t>
            </a:r>
            <a:r>
              <a:rPr lang="en-US" i="1" dirty="0"/>
              <a:t>u</a:t>
            </a:r>
            <a:r>
              <a:rPr lang="en-US" dirty="0"/>
              <a:t>~2000 m s</a:t>
            </a:r>
            <a:r>
              <a:rPr lang="en-US" baseline="30000" dirty="0"/>
              <a:t>-1</a:t>
            </a:r>
            <a:endParaRPr lang="en-US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73AAF3F-1803-41D4-A0D9-FF18EB6C38C5}"/>
              </a:ext>
            </a:extLst>
          </p:cNvPr>
          <p:cNvSpPr/>
          <p:nvPr/>
        </p:nvSpPr>
        <p:spPr>
          <a:xfrm>
            <a:off x="8438231" y="6207787"/>
            <a:ext cx="3435781" cy="646331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7F2D5136-10CA-4463-A74B-3AB68181C713}"/>
              </a:ext>
            </a:extLst>
          </p:cNvPr>
          <p:cNvSpPr/>
          <p:nvPr/>
        </p:nvSpPr>
        <p:spPr>
          <a:xfrm>
            <a:off x="7714879" y="6438751"/>
            <a:ext cx="723352" cy="17448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C4522E7-FB92-4D6B-929E-C2A49C38F840}"/>
              </a:ext>
            </a:extLst>
          </p:cNvPr>
          <p:cNvSpPr/>
          <p:nvPr/>
        </p:nvSpPr>
        <p:spPr>
          <a:xfrm>
            <a:off x="3780233" y="4403489"/>
            <a:ext cx="4952011" cy="735926"/>
          </a:xfrm>
          <a:prstGeom prst="ellipse">
            <a:avLst/>
          </a:prstGeom>
          <a:solidFill>
            <a:srgbClr val="F4E9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D8EF49-F06A-4700-A682-9C7EBAED3105}"/>
              </a:ext>
            </a:extLst>
          </p:cNvPr>
          <p:cNvSpPr txBox="1"/>
          <p:nvPr/>
        </p:nvSpPr>
        <p:spPr>
          <a:xfrm>
            <a:off x="4313366" y="4448287"/>
            <a:ext cx="3885743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Τα μόρια Ν</a:t>
            </a:r>
            <a:r>
              <a:rPr lang="el-GR" b="1" baseline="-25000" dirty="0">
                <a:solidFill>
                  <a:srgbClr val="FF0000"/>
                </a:solidFill>
              </a:rPr>
              <a:t>2</a:t>
            </a:r>
            <a:r>
              <a:rPr lang="el-GR" b="1" dirty="0">
                <a:solidFill>
                  <a:srgbClr val="FF0000"/>
                </a:solidFill>
              </a:rPr>
              <a:t> (ή αέρα) κινούνται, κατά</a:t>
            </a:r>
          </a:p>
          <a:p>
            <a:pPr algn="ctr"/>
            <a:r>
              <a:rPr lang="el-GR" b="1" dirty="0">
                <a:solidFill>
                  <a:srgbClr val="FF0000"/>
                </a:solidFill>
              </a:rPr>
              <a:t>μέση τιμή με Υπερηχητικές Ταχύτητες!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2148" y="1191011"/>
            <a:ext cx="26974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a typeface="Times New Roman" charset="0"/>
                <a:cs typeface="Times New Roman" charset="0"/>
              </a:rPr>
              <a:t>U</a:t>
            </a:r>
            <a:r>
              <a:rPr lang="en-US" baseline="-25000" dirty="0">
                <a:ea typeface="Times New Roman" charset="0"/>
                <a:cs typeface="Times New Roman" charset="0"/>
              </a:rPr>
              <a:t>mp</a:t>
            </a:r>
            <a:r>
              <a:rPr lang="en-US" dirty="0">
                <a:ea typeface="Times New Roman" charset="0"/>
                <a:cs typeface="Times New Roman" charset="0"/>
              </a:rPr>
              <a:t>: </a:t>
            </a:r>
            <a:r>
              <a:rPr lang="el-GR" dirty="0">
                <a:ea typeface="Times New Roman" charset="0"/>
                <a:cs typeface="Times New Roman" charset="0"/>
              </a:rPr>
              <a:t>Η ταχύτητα στο μέγιστο της καμπύλης</a:t>
            </a:r>
            <a:r>
              <a:rPr lang="en-US" dirty="0">
                <a:ea typeface="Times New Roman" charset="0"/>
                <a:cs typeface="Times New Roman" charset="0"/>
                <a:sym typeface="Wingdings" panose="05000000000000000000" pitchFamily="2" charset="2"/>
              </a:rPr>
              <a:t> </a:t>
            </a:r>
            <a:r>
              <a:rPr lang="el-GR" dirty="0">
                <a:ea typeface="Times New Roman" charset="0"/>
                <a:cs typeface="Times New Roman" charset="0"/>
                <a:sym typeface="Wingdings" panose="05000000000000000000" pitchFamily="2" charset="2"/>
              </a:rPr>
              <a:t> Το πιο πολυπληθές κλάσμα</a:t>
            </a:r>
          </a:p>
          <a:p>
            <a:endParaRPr lang="en-US" dirty="0">
              <a:ea typeface="Times New Roman" charset="0"/>
              <a:cs typeface="Times New Roman" charset="0"/>
            </a:endParaRPr>
          </a:p>
          <a:p>
            <a:r>
              <a:rPr lang="en-US" dirty="0" err="1">
                <a:ea typeface="Times New Roman" charset="0"/>
                <a:cs typeface="Times New Roman" charset="0"/>
              </a:rPr>
              <a:t>U</a:t>
            </a:r>
            <a:r>
              <a:rPr lang="en-US" baseline="-25000" dirty="0" err="1">
                <a:ea typeface="Times New Roman" charset="0"/>
                <a:cs typeface="Times New Roman" charset="0"/>
              </a:rPr>
              <a:t>avg</a:t>
            </a:r>
            <a:r>
              <a:rPr lang="en-US" dirty="0">
                <a:ea typeface="Times New Roman" charset="0"/>
                <a:cs typeface="Times New Roman" charset="0"/>
              </a:rPr>
              <a:t>: </a:t>
            </a:r>
            <a:r>
              <a:rPr lang="el-GR" dirty="0">
                <a:ea typeface="Times New Roman" charset="0"/>
                <a:cs typeface="Times New Roman" charset="0"/>
              </a:rPr>
              <a:t>Ο στατιστικός μέσος όρος</a:t>
            </a:r>
          </a:p>
          <a:p>
            <a:endParaRPr lang="el-GR" dirty="0">
              <a:ea typeface="Times New Roman" charset="0"/>
              <a:cs typeface="Times New Roman" charset="0"/>
            </a:endParaRPr>
          </a:p>
          <a:p>
            <a:pPr lvl="0"/>
            <a:r>
              <a:rPr lang="en-US" dirty="0" err="1">
                <a:ea typeface="Times New Roman" charset="0"/>
                <a:cs typeface="Times New Roman" charset="0"/>
              </a:rPr>
              <a:t>U</a:t>
            </a:r>
            <a:r>
              <a:rPr lang="en-US" baseline="-25000" dirty="0" err="1">
                <a:ea typeface="Times New Roman" charset="0"/>
                <a:cs typeface="Times New Roman" charset="0"/>
              </a:rPr>
              <a:t>rms</a:t>
            </a:r>
            <a:r>
              <a:rPr lang="en-US" dirty="0">
                <a:ea typeface="Times New Roman" charset="0"/>
                <a:cs typeface="Times New Roman" charset="0"/>
              </a:rPr>
              <a:t>: </a:t>
            </a:r>
            <a:r>
              <a:rPr lang="el-GR" dirty="0">
                <a:ea typeface="Times New Roman" charset="0"/>
                <a:cs typeface="Times New Roman" charset="0"/>
              </a:rPr>
              <a:t>εξαίρεση διανυσματικής υπόστασης ταχύτητας μορίων συστήματος</a:t>
            </a:r>
            <a:r>
              <a:rPr lang="en-US" dirty="0">
                <a:ea typeface="Times New Roman" charset="0"/>
                <a:cs typeface="Times New Roman" charset="0"/>
              </a:rPr>
              <a:t> </a:t>
            </a:r>
            <a:r>
              <a:rPr lang="el-GR" dirty="0">
                <a:ea typeface="Times New Roman" charset="0"/>
                <a:cs typeface="Times New Roman" charset="0"/>
              </a:rPr>
              <a:t>και άμεση συσχέτιση με την ΚΕ των μορίων </a:t>
            </a:r>
          </a:p>
          <a:p>
            <a:pPr lvl="0"/>
            <a:endParaRPr lang="el-GR" dirty="0">
              <a:ea typeface="Times New Roman" charset="0"/>
              <a:cs typeface="Times New Roman" charset="0"/>
            </a:endParaRPr>
          </a:p>
          <a:p>
            <a:pPr lvl="0"/>
            <a:r>
              <a:rPr lang="el-GR" dirty="0">
                <a:cs typeface="Times New Roman" panose="02020603050405020304" pitchFamily="18" charset="0"/>
              </a:rPr>
              <a:t>Η διαφοροποίηση αυτών των 3 ταχυτήτων έγκειται στην ασυμμετρία της καμπύλης</a:t>
            </a:r>
          </a:p>
          <a:p>
            <a:endParaRPr lang="el-GR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0887" y="973254"/>
            <a:ext cx="4317532" cy="330194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648846" y="-7566"/>
            <a:ext cx="11214781" cy="916673"/>
            <a:chOff x="406158" y="2689297"/>
            <a:chExt cx="11402132" cy="1474323"/>
          </a:xfrm>
        </p:grpSpPr>
        <p:sp>
          <p:nvSpPr>
            <p:cNvPr id="27" name="Rectangle: Rounded Corners 15">
              <a:extLst>
                <a:ext uri="{FF2B5EF4-FFF2-40B4-BE49-F238E27FC236}">
                  <a16:creationId xmlns:a16="http://schemas.microsoft.com/office/drawing/2014/main" id="{9AE6DB5B-45B4-4E76-913E-77CEBB25143E}"/>
                </a:ext>
              </a:extLst>
            </p:cNvPr>
            <p:cNvSpPr/>
            <p:nvPr/>
          </p:nvSpPr>
          <p:spPr>
            <a:xfrm>
              <a:off x="442653" y="2723460"/>
              <a:ext cx="11365637" cy="144016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5F1B278-E21F-489C-8F52-61E44062ADF5}"/>
                </a:ext>
              </a:extLst>
            </p:cNvPr>
            <p:cNvSpPr/>
            <p:nvPr/>
          </p:nvSpPr>
          <p:spPr>
            <a:xfrm>
              <a:off x="406158" y="2689297"/>
              <a:ext cx="10933900" cy="12375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l-GR" sz="4400" b="1" dirty="0">
                  <a:ln w="22225">
                    <a:solidFill>
                      <a:srgbClr val="7030A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60007" dir="2000400" sy="-30000" kx="-800400" algn="bl" rotWithShape="0">
                      <a:prstClr val="black">
                        <a:alpha val="20000"/>
                      </a:prstClr>
                    </a:outerShdw>
                  </a:effectLst>
                </a:rPr>
                <a:t>Συνάρτηση Κατανομής</a:t>
              </a:r>
              <a:r>
                <a:rPr lang="en-US" sz="4400" b="1" dirty="0">
                  <a:ln w="22225">
                    <a:solidFill>
                      <a:srgbClr val="7030A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60007" dir="2000400" sy="-30000" kx="-800400" algn="bl" rotWithShape="0">
                      <a:prstClr val="black">
                        <a:alpha val="20000"/>
                      </a:prstClr>
                    </a:outerShdw>
                  </a:effectLst>
                </a:rPr>
                <a:t>-</a:t>
              </a:r>
              <a:r>
                <a:rPr lang="el-GR" sz="4400" b="1" dirty="0">
                  <a:ln w="22225">
                    <a:solidFill>
                      <a:srgbClr val="7030A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60007" dir="2000400" sy="-30000" kx="-800400" algn="bl" rotWithShape="0">
                      <a:prstClr val="black">
                        <a:alpha val="20000"/>
                      </a:prstClr>
                    </a:outerShdw>
                  </a:effectLst>
                </a:rPr>
                <a:t>Κρίσιμες Ταχύτητες </a:t>
              </a:r>
              <a:endParaRPr lang="en-US" sz="44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51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/>
      <p:bldP spid="14" grpId="0"/>
      <p:bldP spid="15" grpId="0"/>
      <p:bldP spid="17" grpId="0"/>
      <p:bldP spid="18" grpId="0"/>
      <p:bldP spid="19" grpId="0" animBg="1"/>
      <p:bldP spid="20" grpId="0" animBg="1"/>
      <p:bldP spid="22" grpId="0" animBg="1"/>
      <p:bldP spid="21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84" y="1477711"/>
            <a:ext cx="5368413" cy="28868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931050" y="-1957"/>
            <a:ext cx="10473012" cy="1103273"/>
            <a:chOff x="760520" y="136838"/>
            <a:chExt cx="10670959" cy="1440160"/>
          </a:xfrm>
        </p:grpSpPr>
        <p:sp>
          <p:nvSpPr>
            <p:cNvPr id="8" name="Rectangle: Rounded Corners 15">
              <a:extLst>
                <a:ext uri="{FF2B5EF4-FFF2-40B4-BE49-F238E27FC236}">
                  <a16:creationId xmlns:a16="http://schemas.microsoft.com/office/drawing/2014/main" id="{9AE6DB5B-45B4-4E76-913E-77CEBB25143E}"/>
                </a:ext>
              </a:extLst>
            </p:cNvPr>
            <p:cNvSpPr/>
            <p:nvPr/>
          </p:nvSpPr>
          <p:spPr>
            <a:xfrm>
              <a:off x="760520" y="136838"/>
              <a:ext cx="10670959" cy="144016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F1B278-E21F-489C-8F52-61E44062ADF5}"/>
                </a:ext>
              </a:extLst>
            </p:cNvPr>
            <p:cNvSpPr/>
            <p:nvPr/>
          </p:nvSpPr>
          <p:spPr>
            <a:xfrm>
              <a:off x="2231873" y="188035"/>
              <a:ext cx="7582436" cy="120527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l-GR" sz="5400" b="1" dirty="0">
                  <a:ln w="22225">
                    <a:solidFill>
                      <a:srgbClr val="7030A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60007" dir="2000400" sy="-30000" kx="-800400" algn="bl" rotWithShape="0">
                      <a:prstClr val="black">
                        <a:alpha val="20000"/>
                      </a:prstClr>
                    </a:outerShdw>
                  </a:effectLst>
                </a:rPr>
                <a:t>Επίδραση Θερμοκρασίας</a:t>
              </a:r>
              <a:endParaRPr lang="en-US" sz="54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endParaRPr>
            </a:p>
          </p:txBody>
        </p:sp>
      </p:grpSp>
      <p:sp>
        <p:nvSpPr>
          <p:cNvPr id="11" name="Content Placeholder 5"/>
          <p:cNvSpPr>
            <a:spLocks noGrp="1"/>
          </p:cNvSpPr>
          <p:nvPr>
            <p:ph idx="1"/>
          </p:nvPr>
        </p:nvSpPr>
        <p:spPr>
          <a:xfrm>
            <a:off x="180268" y="4453148"/>
            <a:ext cx="5845959" cy="24048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>
                <a:cs typeface="Times New Roman" panose="02020603050405020304" pitchFamily="18" charset="0"/>
              </a:rPr>
              <a:t>Αύξηση Θ</a:t>
            </a:r>
            <a:r>
              <a:rPr lang="el-GR" sz="2400" dirty="0">
                <a:cs typeface="Times New Roman" panose="02020603050405020304" pitchFamily="18" charset="0"/>
                <a:sym typeface="Wingdings" panose="05000000000000000000" pitchFamily="2" charset="2"/>
              </a:rPr>
              <a:t> Περισσότερα μόρια αποκτούν μεγάλες ταχύτητες</a:t>
            </a:r>
            <a:r>
              <a:rPr lang="en-US" sz="2400" dirty="0">
                <a:cs typeface="Times New Roman" panose="02020603050405020304" pitchFamily="18" charset="0"/>
                <a:sym typeface="Wingdings" panose="05000000000000000000" pitchFamily="2" charset="2"/>
              </a:rPr>
              <a:t> ( u </a:t>
            </a:r>
            <a:r>
              <a:rPr lang="el-GR" sz="2400" dirty="0">
                <a:cs typeface="Times New Roman" panose="02020603050405020304" pitchFamily="18" charset="0"/>
              </a:rPr>
              <a:t>∝</a:t>
            </a:r>
            <a:r>
              <a:rPr lang="en-US" sz="2400" dirty="0">
                <a:cs typeface="Times New Roman" panose="02020603050405020304" pitchFamily="18" charset="0"/>
              </a:rPr>
              <a:t> T)</a:t>
            </a:r>
            <a:endParaRPr lang="el-GR" sz="2400" dirty="0"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l-GR" sz="2400" dirty="0">
                <a:cs typeface="Times New Roman" panose="02020603050405020304" pitchFamily="18" charset="0"/>
                <a:sym typeface="Wingdings" panose="05000000000000000000" pitchFamily="2" charset="2"/>
              </a:rPr>
              <a:t>Ευρύτερη κατανομή</a:t>
            </a:r>
          </a:p>
          <a:p>
            <a:pPr marL="0" indent="0">
              <a:buNone/>
            </a:pPr>
            <a:r>
              <a:rPr lang="el-GR" sz="2400" dirty="0">
                <a:cs typeface="Times New Roman" panose="02020603050405020304" pitchFamily="18" charset="0"/>
                <a:sym typeface="Wingdings" panose="05000000000000000000" pitchFamily="2" charset="2"/>
              </a:rPr>
              <a:t>Το εμβαδό κάτω από την καμπύλη πρέπει να παραμένει σταθερό (κλειστό σύστημα) </a:t>
            </a:r>
            <a:r>
              <a:rPr lang="en-US" sz="2400" dirty="0">
                <a:cs typeface="Times New Roman" panose="02020603050405020304" pitchFamily="18" charset="0"/>
                <a:sym typeface="Wingdings" panose="05000000000000000000" pitchFamily="2" charset="2"/>
              </a:rPr>
              <a:t>f(u) </a:t>
            </a:r>
            <a:r>
              <a:rPr lang="el-GR" sz="2400" dirty="0">
                <a:cs typeface="Times New Roman" panose="02020603050405020304" pitchFamily="18" charset="0"/>
                <a:sym typeface="Wingdings" panose="05000000000000000000" pitchFamily="2" charset="2"/>
              </a:rPr>
              <a:t>σε μικρότερες τιμές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583788" y="1729026"/>
            <a:ext cx="3008868" cy="2635507"/>
            <a:chOff x="7514843" y="1597446"/>
            <a:chExt cx="3810000" cy="3810000"/>
          </a:xfrm>
        </p:grpSpPr>
        <p:pic>
          <p:nvPicPr>
            <p:cNvPr id="3074" name="Picture 2" descr="https://lh3.googleusercontent.com/proxy/bXAbtyjRuO1sMIeBke5oCRcZNATxoPVhpR374Pc5asAjUUzFgOmXLxU3SisyhSiMy0mfNOBt2BOFBxwKkaj5s2ShxlVEC-VcZjwYBhPg6OPobBQ2QLhttrQ-alCCXWeOwUkx_ASdZSXPKDqJSw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4843" y="1597446"/>
              <a:ext cx="3810000" cy="38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7738968" y="3920169"/>
              <a:ext cx="3361749" cy="1432192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6422677" y="1424141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1100" dirty="0"/>
              <a:t>http://www.dynamicscience.com.au/tester/solutions1/chemistry/gas/kinetictheory.htm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D1DCA3-31AF-42C9-803E-08FE440F5809}"/>
              </a:ext>
            </a:extLst>
          </p:cNvPr>
          <p:cNvSpPr txBox="1"/>
          <p:nvPr/>
        </p:nvSpPr>
        <p:spPr>
          <a:xfrm>
            <a:off x="6026227" y="6500021"/>
            <a:ext cx="6198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https://www.tec-science.com/thermodynamics/temperature/temperature-and-particle-motion/</a:t>
            </a:r>
          </a:p>
        </p:txBody>
      </p:sp>
      <p:pic>
        <p:nvPicPr>
          <p:cNvPr id="13" name="en-particle-model-temperature-motion">
            <a:hlinkClick r:id="" action="ppaction://media"/>
            <a:extLst>
              <a:ext uri="{FF2B5EF4-FFF2-40B4-BE49-F238E27FC236}">
                <a16:creationId xmlns:a16="http://schemas.microsoft.com/office/drawing/2014/main" id="{9CC8CEC7-FA4E-4F89-AC29-9C7E26D16A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89035" y="3530355"/>
            <a:ext cx="5144365" cy="289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2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4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86" y="1787728"/>
            <a:ext cx="5550499" cy="3123436"/>
          </a:xfrm>
          <a:prstGeom prst="rect">
            <a:avLst/>
          </a:prstGeom>
        </p:spPr>
      </p:pic>
      <p:sp>
        <p:nvSpPr>
          <p:cNvPr id="5" name="Rectangle: Rounded Corners 15">
            <a:extLst>
              <a:ext uri="{FF2B5EF4-FFF2-40B4-BE49-F238E27FC236}">
                <a16:creationId xmlns:a16="http://schemas.microsoft.com/office/drawing/2014/main" id="{9AE6DB5B-45B4-4E76-913E-77CEBB25143E}"/>
              </a:ext>
            </a:extLst>
          </p:cNvPr>
          <p:cNvSpPr/>
          <p:nvPr/>
        </p:nvSpPr>
        <p:spPr>
          <a:xfrm>
            <a:off x="931050" y="0"/>
            <a:ext cx="10473012" cy="11032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F1B278-E21F-489C-8F52-61E44062ADF5}"/>
              </a:ext>
            </a:extLst>
          </p:cNvPr>
          <p:cNvSpPr/>
          <p:nvPr/>
        </p:nvSpPr>
        <p:spPr>
          <a:xfrm>
            <a:off x="3612531" y="-1026"/>
            <a:ext cx="51100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Επίδραση Μάζας</a:t>
            </a:r>
            <a:endParaRPr lang="en-US" sz="5400" b="1" dirty="0">
              <a:ln w="22225">
                <a:solidFill>
                  <a:srgbClr val="7030A0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60007" dir="2000400" sy="-30000" kx="-8004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pic>
        <p:nvPicPr>
          <p:cNvPr id="2050" name="Picture 2" descr="https://cuentoscuanticos.files.wordpress.com/2014/10/kineticsc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337" y="1919498"/>
            <a:ext cx="427672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300511" y="4726498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sz="1200" dirty="0">
                <a:latin typeface="inherit"/>
              </a:rPr>
              <a:t>cuentoscuanticos.files.wordpress.com</a:t>
            </a:r>
            <a:endParaRPr lang="el-GR" sz="1200" dirty="0"/>
          </a:p>
        </p:txBody>
      </p:sp>
      <p:sp>
        <p:nvSpPr>
          <p:cNvPr id="8" name="Rectangle 7"/>
          <p:cNvSpPr/>
          <p:nvPr/>
        </p:nvSpPr>
        <p:spPr>
          <a:xfrm>
            <a:off x="704686" y="5114048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dirty="0">
                <a:cs typeface="Times New Roman" panose="02020603050405020304" pitchFamily="18" charset="0"/>
              </a:rPr>
              <a:t>Αύξηση </a:t>
            </a:r>
            <a:r>
              <a:rPr lang="en-US" dirty="0">
                <a:cs typeface="Times New Roman" panose="02020603050405020304" pitchFamily="18" charset="0"/>
              </a:rPr>
              <a:t>m</a:t>
            </a:r>
            <a:r>
              <a:rPr lang="el-GR" dirty="0">
                <a:cs typeface="Times New Roman" panose="02020603050405020304" pitchFamily="18" charset="0"/>
                <a:sym typeface="Wingdings" panose="05000000000000000000" pitchFamily="2" charset="2"/>
              </a:rPr>
              <a:t> Μόρια αποκτούν πιο δύσκολα μεγάλες ταχύτητες </a:t>
            </a:r>
            <a:r>
              <a:rPr lang="en-US" dirty="0">
                <a:cs typeface="Times New Roman" panose="02020603050405020304" pitchFamily="18" charset="0"/>
                <a:sym typeface="Wingdings" panose="05000000000000000000" pitchFamily="2" charset="2"/>
              </a:rPr>
              <a:t>(u </a:t>
            </a:r>
            <a:r>
              <a:rPr lang="el-GR" dirty="0">
                <a:cs typeface="Times New Roman" panose="02020603050405020304" pitchFamily="18" charset="0"/>
              </a:rPr>
              <a:t>∝</a:t>
            </a:r>
            <a:r>
              <a:rPr lang="en-US" dirty="0">
                <a:cs typeface="Times New Roman" panose="02020603050405020304" pitchFamily="18" charset="0"/>
              </a:rPr>
              <a:t> 1/m</a:t>
            </a:r>
            <a:r>
              <a:rPr lang="el-GR" dirty="0">
                <a:cs typeface="Times New Roman" panose="02020603050405020304" pitchFamily="18" charset="0"/>
              </a:rPr>
              <a:t>)</a:t>
            </a:r>
          </a:p>
          <a:p>
            <a:r>
              <a:rPr lang="el-GR" dirty="0">
                <a:cs typeface="Times New Roman" panose="02020603050405020304" pitchFamily="18" charset="0"/>
              </a:rPr>
              <a:t>Στενότερη καμπύλη</a:t>
            </a:r>
            <a:endParaRPr lang="el-GR" dirty="0"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el-GR" dirty="0">
                <a:cs typeface="Times New Roman" panose="02020603050405020304" pitchFamily="18" charset="0"/>
                <a:sym typeface="Wingdings" panose="05000000000000000000" pitchFamily="2" charset="2"/>
              </a:rPr>
              <a:t>Το εμβαδό κάτω από την καμπύλη πρέπει να παραμένει σταθερό (κλειστό σύστημα) </a:t>
            </a:r>
            <a:r>
              <a:rPr lang="en-US" dirty="0">
                <a:cs typeface="Times New Roman" panose="02020603050405020304" pitchFamily="18" charset="0"/>
                <a:sym typeface="Wingdings" panose="05000000000000000000" pitchFamily="2" charset="2"/>
              </a:rPr>
              <a:t>f(u) </a:t>
            </a:r>
            <a:r>
              <a:rPr lang="el-GR" dirty="0">
                <a:cs typeface="Times New Roman" panose="02020603050405020304" pitchFamily="18" charset="0"/>
                <a:sym typeface="Wingdings" panose="05000000000000000000" pitchFamily="2" charset="2"/>
              </a:rPr>
              <a:t>σε μεγαλύτερες τιμές</a:t>
            </a:r>
          </a:p>
        </p:txBody>
      </p:sp>
    </p:spTree>
    <p:extLst>
      <p:ext uri="{BB962C8B-B14F-4D97-AF65-F5344CB8AC3E}">
        <p14:creationId xmlns:p14="http://schemas.microsoft.com/office/powerpoint/2010/main" val="199389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17479B-861C-47FD-9AEB-51D1C4C94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19" y="2325949"/>
            <a:ext cx="5523565" cy="42682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69903C-9B26-49CE-A4AE-56EDAB30C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25948"/>
            <a:ext cx="5523566" cy="426821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70503" y="0"/>
            <a:ext cx="11450993" cy="1103273"/>
            <a:chOff x="621370" y="136838"/>
            <a:chExt cx="10949258" cy="1440160"/>
          </a:xfrm>
        </p:grpSpPr>
        <p:sp>
          <p:nvSpPr>
            <p:cNvPr id="6" name="Rectangle: Rounded Corners 15">
              <a:extLst>
                <a:ext uri="{FF2B5EF4-FFF2-40B4-BE49-F238E27FC236}">
                  <a16:creationId xmlns:a16="http://schemas.microsoft.com/office/drawing/2014/main" id="{9AE6DB5B-45B4-4E76-913E-77CEBB25143E}"/>
                </a:ext>
              </a:extLst>
            </p:cNvPr>
            <p:cNvSpPr/>
            <p:nvPr/>
          </p:nvSpPr>
          <p:spPr>
            <a:xfrm>
              <a:off x="760520" y="136838"/>
              <a:ext cx="10670959" cy="144016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5F1B278-E21F-489C-8F52-61E44062ADF5}"/>
                </a:ext>
              </a:extLst>
            </p:cNvPr>
            <p:cNvSpPr/>
            <p:nvPr/>
          </p:nvSpPr>
          <p:spPr>
            <a:xfrm>
              <a:off x="621370" y="136838"/>
              <a:ext cx="10949258" cy="108474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l-GR" sz="4800" b="1" dirty="0">
                  <a:ln w="22225">
                    <a:solidFill>
                      <a:srgbClr val="7030A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60007" dir="2000400" sy="-30000" kx="-800400" algn="bl" rotWithShape="0">
                      <a:prstClr val="black">
                        <a:alpha val="20000"/>
                      </a:prstClr>
                    </a:outerShdw>
                  </a:effectLst>
                </a:rPr>
                <a:t>Προσομοίωση Πειραματικών Δεδομένων</a:t>
              </a:r>
              <a:endParaRPr lang="en-US" sz="48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2505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6469"/>
            <a:ext cx="12192000" cy="6880283"/>
            <a:chOff x="0" y="-22284"/>
            <a:chExt cx="12192000" cy="6880283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-22284"/>
              <a:ext cx="12192000" cy="6880283"/>
              <a:chOff x="0" y="-22284"/>
              <a:chExt cx="12192000" cy="6880283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0" y="-22284"/>
                <a:ext cx="12192000" cy="6880283"/>
                <a:chOff x="0" y="-22283"/>
                <a:chExt cx="12192000" cy="6880283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0812" r="17641"/>
                <a:stretch/>
              </p:blipFill>
              <p:spPr>
                <a:xfrm>
                  <a:off x="6136395" y="6470"/>
                  <a:ext cx="6055605" cy="6851529"/>
                </a:xfrm>
                <a:prstGeom prst="rect">
                  <a:avLst/>
                </a:prstGeom>
              </p:spPr>
            </p:pic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12594"/>
                <a:stretch/>
              </p:blipFill>
              <p:spPr>
                <a:xfrm>
                  <a:off x="0" y="-22283"/>
                  <a:ext cx="6136395" cy="6880283"/>
                </a:xfrm>
                <a:prstGeom prst="rect">
                  <a:avLst/>
                </a:prstGeom>
              </p:spPr>
            </p:pic>
          </p:grpSp>
          <p:sp>
            <p:nvSpPr>
              <p:cNvPr id="6" name="Oval Callout 5"/>
              <p:cNvSpPr/>
              <p:nvPr/>
            </p:nvSpPr>
            <p:spPr>
              <a:xfrm>
                <a:off x="4704202" y="102257"/>
                <a:ext cx="3018622" cy="1484171"/>
              </a:xfrm>
              <a:prstGeom prst="wedgeEllipseCallout">
                <a:avLst>
                  <a:gd name="adj1" fmla="val -35064"/>
                  <a:gd name="adj2" fmla="val 62500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 dirty="0"/>
              </a:p>
            </p:txBody>
          </p:sp>
          <p:sp>
            <p:nvSpPr>
              <p:cNvPr id="8" name="Oval Callout 7"/>
              <p:cNvSpPr/>
              <p:nvPr/>
            </p:nvSpPr>
            <p:spPr>
              <a:xfrm>
                <a:off x="4797844" y="2094160"/>
                <a:ext cx="2924979" cy="1442253"/>
              </a:xfrm>
              <a:prstGeom prst="wedgeEllipseCallout">
                <a:avLst>
                  <a:gd name="adj1" fmla="val 45834"/>
                  <a:gd name="adj2" fmla="val 5138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5070512" y="330505"/>
              <a:ext cx="2498076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l-GR" sz="2000" b="1" dirty="0">
                  <a:latin typeface="Comic Sans MS" panose="030F0702030302020204" pitchFamily="66" charset="0"/>
                </a:rPr>
                <a:t>ΕΥΧΑΡΙΣΤΟΥΜΕ ΠΟΛΥ ΓΙΑ ΤΗΝ ΠΡΟΣΟΧΗ ΣΑΣ!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40534" y="2458055"/>
              <a:ext cx="28822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b="1" dirty="0">
                  <a:latin typeface="Comic Sans MS" panose="030F0702030302020204" pitchFamily="66" charset="0"/>
                </a:rPr>
                <a:t>ΚΑΛΕΣ ΓΙΟΡΤΕΣ ΣΕ ΟΛΟΥΣ ΚΑΙ ΟΛΕΣ!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4839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9124" y="2871564"/>
            <a:ext cx="40652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1"/>
                </a:solidFill>
              </a:rPr>
              <a:t>EXTRAS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127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673C5E-AD67-44B1-AAAA-30266BD03E39}"/>
              </a:ext>
            </a:extLst>
          </p:cNvPr>
          <p:cNvSpPr/>
          <p:nvPr/>
        </p:nvSpPr>
        <p:spPr>
          <a:xfrm>
            <a:off x="0" y="0"/>
            <a:ext cx="12192000" cy="7019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F5DEFA-EC00-4434-A33E-DF80CBC3712E}"/>
              </a:ext>
            </a:extLst>
          </p:cNvPr>
          <p:cNvSpPr txBox="1"/>
          <p:nvPr/>
        </p:nvSpPr>
        <p:spPr>
          <a:xfrm>
            <a:off x="3425686" y="89372"/>
            <a:ext cx="4857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/>
              <a:t>Η Φυσικοχημεία με μια Ματιά </a:t>
            </a:r>
            <a:endParaRPr lang="en-US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503C54-2D6E-40EB-8C43-E655851BF558}"/>
              </a:ext>
            </a:extLst>
          </p:cNvPr>
          <p:cNvSpPr txBox="1"/>
          <p:nvPr/>
        </p:nvSpPr>
        <p:spPr>
          <a:xfrm>
            <a:off x="4258097" y="1017881"/>
            <a:ext cx="3002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/>
              <a:t>Ρόλος Φυσικοχημείας</a:t>
            </a:r>
            <a:endParaRPr lang="el-GR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5584766B-84C8-4B40-9D3A-45E39169D063}"/>
              </a:ext>
            </a:extLst>
          </p:cNvPr>
          <p:cNvSpPr/>
          <p:nvPr/>
        </p:nvSpPr>
        <p:spPr>
          <a:xfrm rot="5400000" flipV="1">
            <a:off x="5547320" y="-1579586"/>
            <a:ext cx="427220" cy="6793097"/>
          </a:xfrm>
          <a:prstGeom prst="leftBrace">
            <a:avLst>
              <a:gd name="adj1" fmla="val 50438"/>
              <a:gd name="adj2" fmla="val 50000"/>
            </a:avLst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4F5B5D-149C-42D6-8976-BC20066A2AD9}"/>
              </a:ext>
            </a:extLst>
          </p:cNvPr>
          <p:cNvSpPr txBox="1"/>
          <p:nvPr/>
        </p:nvSpPr>
        <p:spPr>
          <a:xfrm>
            <a:off x="274867" y="2030573"/>
            <a:ext cx="58471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/>
              <a:t>Συμπεριφορά Ύλης σε Μοριακό και Ατομικό Επίπεδο</a:t>
            </a:r>
            <a:endParaRPr lang="el-GR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4BC53D-94C4-436F-879C-E8A13F8DF455}"/>
              </a:ext>
            </a:extLst>
          </p:cNvPr>
          <p:cNvSpPr txBox="1"/>
          <p:nvPr/>
        </p:nvSpPr>
        <p:spPr>
          <a:xfrm>
            <a:off x="7630468" y="2030572"/>
            <a:ext cx="3997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/>
              <a:t>Πώς Συμβαίνει η Χημική Αντίδραση</a:t>
            </a:r>
            <a:endParaRPr lang="el-GR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DE6BEB-5FF4-4C1E-85F4-072824708995}"/>
              </a:ext>
            </a:extLst>
          </p:cNvPr>
          <p:cNvSpPr txBox="1"/>
          <p:nvPr/>
        </p:nvSpPr>
        <p:spPr>
          <a:xfrm>
            <a:off x="78399" y="2774695"/>
            <a:ext cx="1344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Κατανόηση</a:t>
            </a:r>
            <a:r>
              <a:rPr lang="en-US" b="1" dirty="0">
                <a:solidFill>
                  <a:srgbClr val="FF0000"/>
                </a:solidFill>
              </a:rPr>
              <a:t>: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4DADEC-5A42-4493-9C1B-9AACA0FC0338}"/>
              </a:ext>
            </a:extLst>
          </p:cNvPr>
          <p:cNvSpPr/>
          <p:nvPr/>
        </p:nvSpPr>
        <p:spPr>
          <a:xfrm>
            <a:off x="78399" y="3168521"/>
            <a:ext cx="3267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Ατομικές και Μοριακές Ιδιότητες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1D997B-A7A8-442A-9A1C-99A96BFC7716}"/>
              </a:ext>
            </a:extLst>
          </p:cNvPr>
          <p:cNvSpPr/>
          <p:nvPr/>
        </p:nvSpPr>
        <p:spPr>
          <a:xfrm>
            <a:off x="78399" y="3562347"/>
            <a:ext cx="4736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Διαμοριακές</a:t>
            </a:r>
            <a:r>
              <a:rPr lang="en-US" dirty="0"/>
              <a:t> </a:t>
            </a:r>
            <a:r>
              <a:rPr lang="el-GR" b="1" dirty="0">
                <a:solidFill>
                  <a:srgbClr val="FF0000"/>
                </a:solidFill>
              </a:rPr>
              <a:t>Ηλεκτροστατικές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l-GR" dirty="0"/>
              <a:t>Αλληλεπιδράσεις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26F9F7-A41E-442B-90C7-3BD826E5202E}"/>
              </a:ext>
            </a:extLst>
          </p:cNvPr>
          <p:cNvSpPr txBox="1"/>
          <p:nvPr/>
        </p:nvSpPr>
        <p:spPr>
          <a:xfrm>
            <a:off x="1044302" y="4523963"/>
            <a:ext cx="1926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002060"/>
                </a:solidFill>
              </a:rPr>
              <a:t>Φυσικές Ιδιότητες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613A82-84C0-42AF-9553-AF8BA886BF27}"/>
              </a:ext>
            </a:extLst>
          </p:cNvPr>
          <p:cNvSpPr txBox="1"/>
          <p:nvPr/>
        </p:nvSpPr>
        <p:spPr>
          <a:xfrm>
            <a:off x="7983544" y="5051970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+ B – C </a:t>
            </a:r>
            <a:endParaRPr lang="el-GR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E0FBF2-1EA3-4B17-ACC7-587E7EF00A45}"/>
              </a:ext>
            </a:extLst>
          </p:cNvPr>
          <p:cNvSpPr txBox="1"/>
          <p:nvPr/>
        </p:nvSpPr>
        <p:spPr>
          <a:xfrm>
            <a:off x="10561769" y="4087216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– B + C</a:t>
            </a:r>
            <a:endParaRPr lang="el-GR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33179713-90ED-477F-B50B-01462DBE455B}"/>
              </a:ext>
            </a:extLst>
          </p:cNvPr>
          <p:cNvSpPr/>
          <p:nvPr/>
        </p:nvSpPr>
        <p:spPr>
          <a:xfrm>
            <a:off x="8379501" y="3179874"/>
            <a:ext cx="2788171" cy="1872096"/>
          </a:xfrm>
          <a:custGeom>
            <a:avLst/>
            <a:gdLst>
              <a:gd name="connsiteX0" fmla="*/ 0 w 2788171"/>
              <a:gd name="connsiteY0" fmla="*/ 1871806 h 1872096"/>
              <a:gd name="connsiteX1" fmla="*/ 659567 w 2788171"/>
              <a:gd name="connsiteY1" fmla="*/ 1564508 h 1872096"/>
              <a:gd name="connsiteX2" fmla="*/ 1319135 w 2788171"/>
              <a:gd name="connsiteY2" fmla="*/ 5531 h 1872096"/>
              <a:gd name="connsiteX3" fmla="*/ 1948721 w 2788171"/>
              <a:gd name="connsiteY3" fmla="*/ 1054842 h 1872096"/>
              <a:gd name="connsiteX4" fmla="*/ 2788171 w 2788171"/>
              <a:gd name="connsiteY4" fmla="*/ 1302180 h 1872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8171" h="1872096">
                <a:moveTo>
                  <a:pt x="0" y="1871806"/>
                </a:moveTo>
                <a:cubicBezTo>
                  <a:pt x="219855" y="1873680"/>
                  <a:pt x="439711" y="1875554"/>
                  <a:pt x="659567" y="1564508"/>
                </a:cubicBezTo>
                <a:cubicBezTo>
                  <a:pt x="879423" y="1253462"/>
                  <a:pt x="1104276" y="90475"/>
                  <a:pt x="1319135" y="5531"/>
                </a:cubicBezTo>
                <a:cubicBezTo>
                  <a:pt x="1533994" y="-79413"/>
                  <a:pt x="1703882" y="838734"/>
                  <a:pt x="1948721" y="1054842"/>
                </a:cubicBezTo>
                <a:cubicBezTo>
                  <a:pt x="2193560" y="1270950"/>
                  <a:pt x="2490865" y="1286565"/>
                  <a:pt x="2788171" y="1302180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667233-3341-43C3-8754-A7F911882898}"/>
              </a:ext>
            </a:extLst>
          </p:cNvPr>
          <p:cNvSpPr txBox="1"/>
          <p:nvPr/>
        </p:nvSpPr>
        <p:spPr>
          <a:xfrm>
            <a:off x="9115393" y="2833230"/>
            <a:ext cx="13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[A---B---C]</a:t>
            </a:r>
            <a:r>
              <a:rPr lang="en-US" baseline="30000" dirty="0"/>
              <a:t>ǂ</a:t>
            </a:r>
            <a:r>
              <a:rPr lang="en-US" dirty="0"/>
              <a:t> </a:t>
            </a:r>
            <a:endParaRPr lang="el-GR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CA7DF26-06C2-4AF3-922D-571EDF721B9B}"/>
              </a:ext>
            </a:extLst>
          </p:cNvPr>
          <p:cNvCxnSpPr/>
          <p:nvPr/>
        </p:nvCxnSpPr>
        <p:spPr>
          <a:xfrm flipV="1">
            <a:off x="7667470" y="2762057"/>
            <a:ext cx="0" cy="281428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133BFCD-7D61-4361-9F18-576A374590B2}"/>
              </a:ext>
            </a:extLst>
          </p:cNvPr>
          <p:cNvCxnSpPr/>
          <p:nvPr/>
        </p:nvCxnSpPr>
        <p:spPr>
          <a:xfrm>
            <a:off x="7660397" y="5573276"/>
            <a:ext cx="425678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E7EF711-5EC7-4AE4-88A1-A73E68FAFE47}"/>
              </a:ext>
            </a:extLst>
          </p:cNvPr>
          <p:cNvSpPr txBox="1"/>
          <p:nvPr/>
        </p:nvSpPr>
        <p:spPr>
          <a:xfrm>
            <a:off x="8726151" y="5644449"/>
            <a:ext cx="2094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Reaction Coordinate</a:t>
            </a:r>
            <a:endParaRPr lang="el-GR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AD9BD3-8989-4B92-BC98-68CCE52BAECB}"/>
              </a:ext>
            </a:extLst>
          </p:cNvPr>
          <p:cNvSpPr txBox="1"/>
          <p:nvPr/>
        </p:nvSpPr>
        <p:spPr>
          <a:xfrm rot="16200000">
            <a:off x="6991696" y="4056003"/>
            <a:ext cx="82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Energy</a:t>
            </a:r>
            <a:endParaRPr lang="el-GR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1036CC3-C1ED-4D84-8C9E-66214F5B7BF2}"/>
              </a:ext>
            </a:extLst>
          </p:cNvPr>
          <p:cNvCxnSpPr/>
          <p:nvPr/>
        </p:nvCxnSpPr>
        <p:spPr>
          <a:xfrm flipV="1">
            <a:off x="9172494" y="4380909"/>
            <a:ext cx="1132867" cy="485792"/>
          </a:xfrm>
          <a:prstGeom prst="straightConnector1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1FF4BB2-F1F6-45AF-9B69-93E73525B446}"/>
              </a:ext>
            </a:extLst>
          </p:cNvPr>
          <p:cNvCxnSpPr/>
          <p:nvPr/>
        </p:nvCxnSpPr>
        <p:spPr>
          <a:xfrm flipV="1">
            <a:off x="9198778" y="4455134"/>
            <a:ext cx="1132867" cy="485792"/>
          </a:xfrm>
          <a:prstGeom prst="straightConnector1">
            <a:avLst/>
          </a:prstGeom>
          <a:ln w="12700"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B392DFC-8D04-449F-85F8-2CF6B6540030}"/>
              </a:ext>
            </a:extLst>
          </p:cNvPr>
          <p:cNvCxnSpPr/>
          <p:nvPr/>
        </p:nvCxnSpPr>
        <p:spPr>
          <a:xfrm>
            <a:off x="7983544" y="3149894"/>
            <a:ext cx="1790042" cy="226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E87393C-03BC-4076-8D80-3580697A3BDB}"/>
              </a:ext>
            </a:extLst>
          </p:cNvPr>
          <p:cNvCxnSpPr/>
          <p:nvPr/>
        </p:nvCxnSpPr>
        <p:spPr>
          <a:xfrm>
            <a:off x="7983544" y="5069460"/>
            <a:ext cx="4023579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62B34D3-48B3-4AC8-BC83-2CBBD484F0C3}"/>
              </a:ext>
            </a:extLst>
          </p:cNvPr>
          <p:cNvCxnSpPr/>
          <p:nvPr/>
        </p:nvCxnSpPr>
        <p:spPr>
          <a:xfrm>
            <a:off x="11167672" y="4484850"/>
            <a:ext cx="839451" cy="1064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0511B0D-A94A-4A4B-83FE-17473D2BEF2D}"/>
              </a:ext>
            </a:extLst>
          </p:cNvPr>
          <p:cNvCxnSpPr/>
          <p:nvPr/>
        </p:nvCxnSpPr>
        <p:spPr>
          <a:xfrm flipV="1">
            <a:off x="8520118" y="3164884"/>
            <a:ext cx="0" cy="71703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052A1F9-25E3-4E7F-B678-BA3FE0C116FD}"/>
              </a:ext>
            </a:extLst>
          </p:cNvPr>
          <p:cNvCxnSpPr/>
          <p:nvPr/>
        </p:nvCxnSpPr>
        <p:spPr>
          <a:xfrm>
            <a:off x="8520118" y="4319941"/>
            <a:ext cx="0" cy="71703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3965935-928A-4643-8A80-FED243761CF0}"/>
              </a:ext>
            </a:extLst>
          </p:cNvPr>
          <p:cNvSpPr txBox="1"/>
          <p:nvPr/>
        </p:nvSpPr>
        <p:spPr>
          <a:xfrm>
            <a:off x="7783994" y="3942561"/>
            <a:ext cx="14619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Activation Energy</a:t>
            </a:r>
            <a:endParaRPr lang="el-GR" sz="1400" dirty="0">
              <a:solidFill>
                <a:srgbClr val="FF0000"/>
              </a:solidFill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5E6423B-06FB-4C9C-A431-988A11618003}"/>
              </a:ext>
            </a:extLst>
          </p:cNvPr>
          <p:cNvCxnSpPr/>
          <p:nvPr/>
        </p:nvCxnSpPr>
        <p:spPr>
          <a:xfrm flipV="1">
            <a:off x="11376780" y="4484850"/>
            <a:ext cx="0" cy="17224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AE42EF7-79FA-434F-97E9-7C59D3C2257A}"/>
              </a:ext>
            </a:extLst>
          </p:cNvPr>
          <p:cNvCxnSpPr/>
          <p:nvPr/>
        </p:nvCxnSpPr>
        <p:spPr>
          <a:xfrm>
            <a:off x="11376780" y="4910698"/>
            <a:ext cx="0" cy="15876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7D60675-4705-44D7-A5BD-A49AD1EB380E}"/>
              </a:ext>
            </a:extLst>
          </p:cNvPr>
          <p:cNvSpPr txBox="1"/>
          <p:nvPr/>
        </p:nvSpPr>
        <p:spPr>
          <a:xfrm>
            <a:off x="10648151" y="4640894"/>
            <a:ext cx="1503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Reaction Enthalpy</a:t>
            </a:r>
            <a:endParaRPr lang="el-GR" sz="1400" dirty="0"/>
          </a:p>
        </p:txBody>
      </p:sp>
      <p:sp>
        <p:nvSpPr>
          <p:cNvPr id="33" name="Down Arrow 42">
            <a:extLst>
              <a:ext uri="{FF2B5EF4-FFF2-40B4-BE49-F238E27FC236}">
                <a16:creationId xmlns:a16="http://schemas.microsoft.com/office/drawing/2014/main" id="{419885E0-AB60-432C-8671-E96C7D96D1D0}"/>
              </a:ext>
            </a:extLst>
          </p:cNvPr>
          <p:cNvSpPr/>
          <p:nvPr/>
        </p:nvSpPr>
        <p:spPr>
          <a:xfrm>
            <a:off x="1948721" y="3944348"/>
            <a:ext cx="269823" cy="487899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D960DC9-407E-4787-AD2C-F0838DA8C27E}"/>
              </a:ext>
            </a:extLst>
          </p:cNvPr>
          <p:cNvSpPr txBox="1"/>
          <p:nvPr/>
        </p:nvSpPr>
        <p:spPr>
          <a:xfrm>
            <a:off x="4521269" y="4523963"/>
            <a:ext cx="1871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002060"/>
                </a:solidFill>
              </a:rPr>
              <a:t>Χημικές Ιδιότητες</a:t>
            </a:r>
          </a:p>
        </p:txBody>
      </p:sp>
      <p:sp>
        <p:nvSpPr>
          <p:cNvPr id="35" name="Down Arrow 44">
            <a:extLst>
              <a:ext uri="{FF2B5EF4-FFF2-40B4-BE49-F238E27FC236}">
                <a16:creationId xmlns:a16="http://schemas.microsoft.com/office/drawing/2014/main" id="{8B238132-9453-4610-AABE-57144A515994}"/>
              </a:ext>
            </a:extLst>
          </p:cNvPr>
          <p:cNvSpPr/>
          <p:nvPr/>
        </p:nvSpPr>
        <p:spPr>
          <a:xfrm rot="5400000">
            <a:off x="6873457" y="4464680"/>
            <a:ext cx="269823" cy="487899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6" name="Rounded Rectangle 45">
            <a:extLst>
              <a:ext uri="{FF2B5EF4-FFF2-40B4-BE49-F238E27FC236}">
                <a16:creationId xmlns:a16="http://schemas.microsoft.com/office/drawing/2014/main" id="{4AED4CA7-8777-4A78-BD0B-83DCB8B67DFE}"/>
              </a:ext>
            </a:extLst>
          </p:cNvPr>
          <p:cNvSpPr/>
          <p:nvPr/>
        </p:nvSpPr>
        <p:spPr>
          <a:xfrm>
            <a:off x="179885" y="5141626"/>
            <a:ext cx="6916680" cy="152899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05D7538-4C03-4F12-B57D-F5F06EAC069A}"/>
              </a:ext>
            </a:extLst>
          </p:cNvPr>
          <p:cNvSpPr txBox="1"/>
          <p:nvPr/>
        </p:nvSpPr>
        <p:spPr>
          <a:xfrm>
            <a:off x="568408" y="5297746"/>
            <a:ext cx="6005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</a:rPr>
              <a:t>Ισχυρή Διασύνδεση με την Επιστήμη Υλικών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D33F604-1988-4AEE-A689-4048FD59795F}"/>
              </a:ext>
            </a:extLst>
          </p:cNvPr>
          <p:cNvSpPr txBox="1"/>
          <p:nvPr/>
        </p:nvSpPr>
        <p:spPr>
          <a:xfrm>
            <a:off x="206898" y="5984184"/>
            <a:ext cx="6907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/>
              <a:t>Ανάπτυξη και Μελέτη Νέων Υλικών – Τεχνολογικές Εφαρμογές</a:t>
            </a:r>
            <a:endParaRPr lang="el-GR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2F96D501-A534-4DEC-BFC8-1CF78713A7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16" y="3144146"/>
            <a:ext cx="816125" cy="80827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EEA7E3A-2D3B-41CD-9967-442BF7A634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93" y="3411181"/>
            <a:ext cx="242928" cy="25349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31F95A4B-0A7E-4608-A21D-6AD92C83A733}"/>
              </a:ext>
            </a:extLst>
          </p:cNvPr>
          <p:cNvSpPr/>
          <p:nvPr/>
        </p:nvSpPr>
        <p:spPr>
          <a:xfrm>
            <a:off x="78399" y="2762057"/>
            <a:ext cx="4643198" cy="1190367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17D1317-9133-428E-BD44-8081D7CC562B}"/>
              </a:ext>
            </a:extLst>
          </p:cNvPr>
          <p:cNvSpPr/>
          <p:nvPr/>
        </p:nvSpPr>
        <p:spPr>
          <a:xfrm>
            <a:off x="7252082" y="2659567"/>
            <a:ext cx="4844980" cy="3411449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3605AB9-42F5-40E7-A3E7-A38CBF8C70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120" y="2643793"/>
            <a:ext cx="2000068" cy="179104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03696CD-E2BF-4CA1-8813-33AFA450B7A4}"/>
              </a:ext>
            </a:extLst>
          </p:cNvPr>
          <p:cNvSpPr txBox="1"/>
          <p:nvPr/>
        </p:nvSpPr>
        <p:spPr>
          <a:xfrm>
            <a:off x="1046802" y="4526460"/>
            <a:ext cx="1926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Φυσικές Ιδιότητες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A5DB6EB-2415-4B2B-AA93-641FAF37B11B}"/>
              </a:ext>
            </a:extLst>
          </p:cNvPr>
          <p:cNvSpPr txBox="1"/>
          <p:nvPr/>
        </p:nvSpPr>
        <p:spPr>
          <a:xfrm>
            <a:off x="4523769" y="4526460"/>
            <a:ext cx="1871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Χημικές Ιδιότητες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4A63B60-FF1E-4364-A1AD-2A22D78B5F3B}"/>
              </a:ext>
            </a:extLst>
          </p:cNvPr>
          <p:cNvSpPr txBox="1"/>
          <p:nvPr/>
        </p:nvSpPr>
        <p:spPr>
          <a:xfrm>
            <a:off x="6302662" y="2849947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chemeClr val="accent6">
                    <a:lumMod val="50000"/>
                  </a:schemeClr>
                </a:solidFill>
              </a:rPr>
              <a:t>δ</a:t>
            </a:r>
            <a:r>
              <a:rPr lang="el-GR" b="1" baseline="30000" dirty="0">
                <a:solidFill>
                  <a:schemeClr val="accent6">
                    <a:lumMod val="50000"/>
                  </a:schemeClr>
                </a:solidFill>
              </a:rPr>
              <a:t>–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AF8A701-C96B-4A29-8D75-35D3C1A2430B}"/>
              </a:ext>
            </a:extLst>
          </p:cNvPr>
          <p:cNvSpPr txBox="1"/>
          <p:nvPr/>
        </p:nvSpPr>
        <p:spPr>
          <a:xfrm>
            <a:off x="5167890" y="2849947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chemeClr val="bg1"/>
                </a:solidFill>
              </a:rPr>
              <a:t>δ</a:t>
            </a:r>
            <a:r>
              <a:rPr lang="el-GR" b="1" baseline="30000" dirty="0">
                <a:solidFill>
                  <a:schemeClr val="bg1"/>
                </a:solidFill>
              </a:rPr>
              <a:t>+ </a:t>
            </a:r>
          </a:p>
        </p:txBody>
      </p:sp>
      <p:sp>
        <p:nvSpPr>
          <p:cNvPr id="48" name="Right Arrow 29">
            <a:extLst>
              <a:ext uri="{FF2B5EF4-FFF2-40B4-BE49-F238E27FC236}">
                <a16:creationId xmlns:a16="http://schemas.microsoft.com/office/drawing/2014/main" id="{8255D655-2FB3-494D-A5DF-2E33E97EC28D}"/>
              </a:ext>
            </a:extLst>
          </p:cNvPr>
          <p:cNvSpPr/>
          <p:nvPr/>
        </p:nvSpPr>
        <p:spPr>
          <a:xfrm>
            <a:off x="5663127" y="2973822"/>
            <a:ext cx="571019" cy="121582"/>
          </a:xfrm>
          <a:prstGeom prst="rightArrow">
            <a:avLst/>
          </a:prstGeom>
          <a:gradFill flip="none" rotWithShape="1">
            <a:gsLst>
              <a:gs pos="3500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643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 animBg="1"/>
      <p:bldP spid="17" grpId="0"/>
      <p:bldP spid="20" grpId="0"/>
      <p:bldP spid="21" grpId="0"/>
      <p:bldP spid="29" grpId="0"/>
      <p:bldP spid="32" grpId="0"/>
      <p:bldP spid="33" grpId="0" animBg="1"/>
      <p:bldP spid="34" grpId="0"/>
      <p:bldP spid="35" grpId="0" animBg="1"/>
      <p:bldP spid="36" grpId="0" animBg="1"/>
      <p:bldP spid="37" grpId="0"/>
      <p:bldP spid="38" grpId="0"/>
      <p:bldP spid="41" grpId="0" animBg="1"/>
      <p:bldP spid="42" grpId="0" animBg="1"/>
      <p:bldP spid="44" grpId="0"/>
      <p:bldP spid="45" grpId="0"/>
      <p:bldP spid="46" grpId="0"/>
      <p:bldP spid="47" grpId="0"/>
      <p:bldP spid="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239B65B-D5CD-4BDC-96BC-B1FE91C9C2A5}"/>
              </a:ext>
            </a:extLst>
          </p:cNvPr>
          <p:cNvSpPr/>
          <p:nvPr/>
        </p:nvSpPr>
        <p:spPr>
          <a:xfrm>
            <a:off x="6278186" y="4468878"/>
            <a:ext cx="5132699" cy="54436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CE6D41-44AA-40DA-B4A5-03D7C9672C88}"/>
              </a:ext>
            </a:extLst>
          </p:cNvPr>
          <p:cNvSpPr/>
          <p:nvPr/>
        </p:nvSpPr>
        <p:spPr>
          <a:xfrm>
            <a:off x="0" y="0"/>
            <a:ext cx="12192000" cy="7019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1" descr="Screen Shot 2014-09-18 at 1.16.01 PM.png">
            <a:extLst>
              <a:ext uri="{FF2B5EF4-FFF2-40B4-BE49-F238E27FC236}">
                <a16:creationId xmlns:a16="http://schemas.microsoft.com/office/drawing/2014/main" id="{F2299E7D-E69F-43A9-A577-787DFBF9B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249" y="1390745"/>
            <a:ext cx="3756201" cy="300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226DFB-F98D-45FF-AEF6-0507DF648204}"/>
              </a:ext>
            </a:extLst>
          </p:cNvPr>
          <p:cNvSpPr txBox="1"/>
          <p:nvPr/>
        </p:nvSpPr>
        <p:spPr>
          <a:xfrm>
            <a:off x="6836234" y="701964"/>
            <a:ext cx="3806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</a:rPr>
              <a:t>Πίεση και Ενεργός Ταχύτητα</a:t>
            </a:r>
            <a:endParaRPr lang="en-US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19DEDA0-D2A6-44F6-BE4E-3411E8614A02}"/>
                  </a:ext>
                </a:extLst>
              </p:cNvPr>
              <p:cNvSpPr txBox="1"/>
              <p:nvPr/>
            </p:nvSpPr>
            <p:spPr>
              <a:xfrm>
                <a:off x="8286262" y="5130708"/>
                <a:ext cx="3362908" cy="4097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𝑟𝑚𝑠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⟨"/>
                        <m:endChr m:val="⟩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dirty="0"/>
                  <a:t>+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19DEDA0-D2A6-44F6-BE4E-3411E8614A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6262" y="5130708"/>
                <a:ext cx="3362908" cy="409728"/>
              </a:xfrm>
              <a:prstGeom prst="rect">
                <a:avLst/>
              </a:prstGeom>
              <a:blipFill>
                <a:blip r:embed="rId3"/>
                <a:stretch>
                  <a:fillRect t="-2985" b="-19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7F81F46-CA67-428E-85A9-5CD96772B8FB}"/>
              </a:ext>
            </a:extLst>
          </p:cNvPr>
          <p:cNvSpPr txBox="1"/>
          <p:nvPr/>
        </p:nvSpPr>
        <p:spPr>
          <a:xfrm>
            <a:off x="6975907" y="1026349"/>
            <a:ext cx="3621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Αριθμητική Πυκνότητα: </a:t>
            </a:r>
            <a:r>
              <a:rPr lang="en-US" sz="2400" b="1" i="1" dirty="0"/>
              <a:t>Ɲ</a:t>
            </a:r>
            <a:r>
              <a:rPr lang="el-GR" dirty="0"/>
              <a:t> =</a:t>
            </a:r>
            <a:r>
              <a:rPr lang="en-US" dirty="0"/>
              <a:t>n</a:t>
            </a:r>
            <a:r>
              <a:rPr lang="en-US" dirty="0">
                <a:sym typeface="Symbol" panose="05050102010706020507" pitchFamily="18" charset="2"/>
              </a:rPr>
              <a:t></a:t>
            </a:r>
            <a:r>
              <a:rPr lang="el-GR" dirty="0"/>
              <a:t>Ν</a:t>
            </a:r>
            <a:r>
              <a:rPr lang="el-GR" baseline="-25000" dirty="0"/>
              <a:t>Α</a:t>
            </a:r>
            <a:r>
              <a:rPr lang="el-GR" dirty="0"/>
              <a:t>/</a:t>
            </a:r>
            <a:r>
              <a:rPr lang="en-US" dirty="0"/>
              <a:t>V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D5A0E41-1AFB-4AB6-9B72-E98201E55175}"/>
              </a:ext>
            </a:extLst>
          </p:cNvPr>
          <p:cNvSpPr/>
          <p:nvPr/>
        </p:nvSpPr>
        <p:spPr>
          <a:xfrm>
            <a:off x="10169240" y="3513640"/>
            <a:ext cx="1967123" cy="794635"/>
          </a:xfrm>
          <a:prstGeom prst="roundRect">
            <a:avLst/>
          </a:prstGeom>
          <a:solidFill>
            <a:srgbClr val="FBFD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6FA1E4-E357-44A9-8285-A41F4D42E854}"/>
              </a:ext>
            </a:extLst>
          </p:cNvPr>
          <p:cNvSpPr txBox="1"/>
          <p:nvPr/>
        </p:nvSpPr>
        <p:spPr>
          <a:xfrm>
            <a:off x="10232196" y="3587792"/>
            <a:ext cx="1841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Αριθμός Μορίων:</a:t>
            </a:r>
          </a:p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(n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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Ν</a:t>
            </a:r>
            <a:r>
              <a:rPr lang="el-GR" baseline="-25000" dirty="0">
                <a:solidFill>
                  <a:schemeClr val="accent6">
                    <a:lumMod val="75000"/>
                  </a:schemeClr>
                </a:solidFill>
              </a:rPr>
              <a:t>Α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/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V)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Au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x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Δ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t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1E812380-04B2-4767-8F21-8257488FA54E}"/>
              </a:ext>
            </a:extLst>
          </p:cNvPr>
          <p:cNvSpPr/>
          <p:nvPr/>
        </p:nvSpPr>
        <p:spPr>
          <a:xfrm>
            <a:off x="9848307" y="3612360"/>
            <a:ext cx="215855" cy="588365"/>
          </a:xfrm>
          <a:prstGeom prst="rightBrac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C27AE03-FFE9-4FD3-8B18-E330683EEE87}"/>
                  </a:ext>
                </a:extLst>
              </p:cNvPr>
              <p:cNvSpPr txBox="1"/>
              <p:nvPr/>
            </p:nvSpPr>
            <p:spPr>
              <a:xfrm>
                <a:off x="6278186" y="4440775"/>
                <a:ext cx="5135893" cy="5724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000" dirty="0">
                    <a:solidFill>
                      <a:schemeClr val="tx1"/>
                    </a:solidFill>
                  </a:rPr>
                  <a:t>Μεταβολή Ορμής: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l-G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f>
                      <m:fPr>
                        <m:ctrlPr>
                          <a:rPr lang="el-G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l-GR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den>
                    </m:f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×2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𝑛𝑀</m:t>
                        </m:r>
                        <m:sSubSup>
                          <m:sSubSup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  <m:sup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m:rPr>
                            <m:sty m:val="p"/>
                          </m:rPr>
                          <a:rPr lang="el-GR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den>
                    </m:f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C27AE03-FFE9-4FD3-8B18-E330683EEE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8186" y="4440775"/>
                <a:ext cx="5135893" cy="572464"/>
              </a:xfrm>
              <a:prstGeom prst="rect">
                <a:avLst/>
              </a:prstGeom>
              <a:blipFill>
                <a:blip r:embed="rId4"/>
                <a:stretch>
                  <a:fillRect l="-1306" b="-74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A2CBA06-E48B-460D-9194-C942F9F10930}"/>
                  </a:ext>
                </a:extLst>
              </p:cNvPr>
              <p:cNvSpPr txBox="1"/>
              <p:nvPr/>
            </p:nvSpPr>
            <p:spPr>
              <a:xfrm>
                <a:off x="5568230" y="5032743"/>
                <a:ext cx="2240037" cy="6481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𝑛𝑀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A2CBA06-E48B-460D-9194-C942F9F109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8230" y="5032743"/>
                <a:ext cx="2240037" cy="64819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B6437678-C536-425F-874F-FF8B0985CBAB}"/>
              </a:ext>
            </a:extLst>
          </p:cNvPr>
          <p:cNvSpPr txBox="1"/>
          <p:nvPr/>
        </p:nvSpPr>
        <p:spPr>
          <a:xfrm>
            <a:off x="7927830" y="5212851"/>
            <a:ext cx="3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&amp;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7F52AC5-48AD-43DF-8DD4-C50EEE78EAE8}"/>
              </a:ext>
            </a:extLst>
          </p:cNvPr>
          <p:cNvSpPr/>
          <p:nvPr/>
        </p:nvSpPr>
        <p:spPr>
          <a:xfrm>
            <a:off x="5924632" y="5742745"/>
            <a:ext cx="5811565" cy="109008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412A9DD-7551-42A6-8C3C-B454F6A61D8C}"/>
                  </a:ext>
                </a:extLst>
              </p:cNvPr>
              <p:cNvSpPr txBox="1"/>
              <p:nvPr/>
            </p:nvSpPr>
            <p:spPr>
              <a:xfrm>
                <a:off x="6096322" y="5673114"/>
                <a:ext cx="5453672" cy="11835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𝑝𝑉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𝑐𝑡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𝑟𝑚𝑠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𝑟𝑚𝑠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4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𝑅𝑇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412A9DD-7551-42A6-8C3C-B454F6A61D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322" y="5673114"/>
                <a:ext cx="5453672" cy="11835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9FFD935D-7C91-4E66-8778-46917FEB8D86}"/>
              </a:ext>
            </a:extLst>
          </p:cNvPr>
          <p:cNvSpPr txBox="1"/>
          <p:nvPr/>
        </p:nvSpPr>
        <p:spPr>
          <a:xfrm>
            <a:off x="1555732" y="81925"/>
            <a:ext cx="9251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/>
              <a:t>Πίεση και Ενεργός Ταχύτητα Μορίων στην Αέρια Κατάσταση</a:t>
            </a:r>
            <a:endParaRPr lang="el-GR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97F0E2C-290F-4C26-BB42-3412378EFF76}"/>
              </a:ext>
            </a:extLst>
          </p:cNvPr>
          <p:cNvSpPr/>
          <p:nvPr/>
        </p:nvSpPr>
        <p:spPr>
          <a:xfrm>
            <a:off x="933727" y="1364477"/>
            <a:ext cx="3598196" cy="773298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" descr="Screen Shot 2014-09-18 at 1.14.50 PM.png">
            <a:extLst>
              <a:ext uri="{FF2B5EF4-FFF2-40B4-BE49-F238E27FC236}">
                <a16:creationId xmlns:a16="http://schemas.microsoft.com/office/drawing/2014/main" id="{1A99003E-57A4-4A71-BB25-6F4193EC52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23" y="3282709"/>
            <a:ext cx="4918747" cy="325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F8BCF30-6741-4D3F-99A1-3C130D4A1BBB}"/>
              </a:ext>
            </a:extLst>
          </p:cNvPr>
          <p:cNvSpPr txBox="1"/>
          <p:nvPr/>
        </p:nvSpPr>
        <p:spPr>
          <a:xfrm>
            <a:off x="662290" y="675438"/>
            <a:ext cx="4141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</a:rPr>
              <a:t>Πίεση και Μοριακές Ταχύτητες</a:t>
            </a:r>
            <a:endParaRPr lang="en-US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DD0E8E9-4CEE-4288-BC07-1F85F673F24E}"/>
                  </a:ext>
                </a:extLst>
              </p:cNvPr>
              <p:cNvSpPr txBox="1"/>
              <p:nvPr/>
            </p:nvSpPr>
            <p:spPr>
              <a:xfrm>
                <a:off x="1466677" y="1358038"/>
                <a:ext cx="2532296" cy="786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𝑝𝑉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𝑟𝑚𝑠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DD0E8E9-4CEE-4288-BC07-1F85F673F2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6677" y="1358038"/>
                <a:ext cx="2532296" cy="7861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43C8AC9-7F48-43EB-AAB7-4E928277316E}"/>
                  </a:ext>
                </a:extLst>
              </p:cNvPr>
              <p:cNvSpPr txBox="1"/>
              <p:nvPr/>
            </p:nvSpPr>
            <p:spPr>
              <a:xfrm>
                <a:off x="42932" y="2282037"/>
                <a:ext cx="5281639" cy="7047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n</a:t>
                </a:r>
                <a:r>
                  <a:rPr lang="en-US" dirty="0"/>
                  <a:t>: </a:t>
                </a:r>
                <a:r>
                  <a:rPr lang="el-GR" dirty="0"/>
                  <a:t>αριθμός μορίων, </a:t>
                </a:r>
                <a:r>
                  <a:rPr lang="el-GR" i="1" dirty="0"/>
                  <a:t>Μ</a:t>
                </a:r>
                <a:r>
                  <a:rPr lang="en-US" i="1" dirty="0"/>
                  <a:t> = </a:t>
                </a:r>
                <a:r>
                  <a:rPr lang="en-GB" i="1" dirty="0" err="1"/>
                  <a:t>m</a:t>
                </a:r>
                <a:r>
                  <a:rPr lang="en-GB" dirty="0" err="1">
                    <a:sym typeface="Symbol" panose="05050102010706020507" pitchFamily="18" charset="2"/>
                  </a:rPr>
                  <a:t></a:t>
                </a:r>
                <a:r>
                  <a:rPr lang="en-GB" i="1" dirty="0" err="1"/>
                  <a:t>N</a:t>
                </a:r>
                <a:r>
                  <a:rPr lang="en-GB" i="1" baseline="-25000" dirty="0" err="1"/>
                  <a:t>A</a:t>
                </a:r>
                <a:r>
                  <a:rPr lang="el-GR" dirty="0"/>
                  <a:t>: Γραμμομοριακή Μάζα,</a:t>
                </a:r>
                <a:endParaRPr lang="en-US" dirty="0"/>
              </a:p>
              <a:p>
                <a:pPr algn="ctr"/>
                <a:r>
                  <a:rPr lang="el-GR" dirty="0"/>
                  <a:t> </a:t>
                </a:r>
                <a:r>
                  <a:rPr lang="en-US" i="1" dirty="0" err="1"/>
                  <a:t>u</a:t>
                </a:r>
                <a:r>
                  <a:rPr lang="en-US" i="1" baseline="-25000" dirty="0" err="1"/>
                  <a:t>rms</a:t>
                </a:r>
                <a:r>
                  <a:rPr lang="en-US" i="1" dirty="0"/>
                  <a:t>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p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rad>
                    <m:r>
                      <a:rPr lang="en-GB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i="1" dirty="0"/>
                  <a:t> </a:t>
                </a:r>
                <a:r>
                  <a:rPr lang="el-GR" i="1" dirty="0"/>
                  <a:t>Ενεργός Ταχύτητα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43C8AC9-7F48-43EB-AAB7-4E92827731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32" y="2282037"/>
                <a:ext cx="5281639" cy="704745"/>
              </a:xfrm>
              <a:prstGeom prst="rect">
                <a:avLst/>
              </a:prstGeom>
              <a:blipFill>
                <a:blip r:embed="rId9"/>
                <a:stretch>
                  <a:fillRect l="-924" t="-6034" r="-231" b="-12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13530D4F-930B-4D29-B367-6540E227BA68}"/>
              </a:ext>
            </a:extLst>
          </p:cNvPr>
          <p:cNvSpPr txBox="1"/>
          <p:nvPr/>
        </p:nvSpPr>
        <p:spPr>
          <a:xfrm>
            <a:off x="974708" y="4451459"/>
            <a:ext cx="2359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schemeClr val="bg1"/>
                </a:solidFill>
              </a:rPr>
              <a:t>Μεταβολή: 2</a:t>
            </a:r>
            <a:r>
              <a:rPr lang="en-US" sz="2400" b="1" dirty="0">
                <a:solidFill>
                  <a:schemeClr val="bg1"/>
                </a:solidFill>
              </a:rPr>
              <a:t>mu</a:t>
            </a:r>
            <a:r>
              <a:rPr lang="en-US" sz="2400" b="1" baseline="-25000" dirty="0">
                <a:solidFill>
                  <a:schemeClr val="bg1"/>
                </a:solidFill>
              </a:rPr>
              <a:t>x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E45B6D7-D815-4942-85DA-0317B84A16DB}"/>
              </a:ext>
            </a:extLst>
          </p:cNvPr>
          <p:cNvCxnSpPr/>
          <p:nvPr/>
        </p:nvCxnSpPr>
        <p:spPr>
          <a:xfrm>
            <a:off x="1686621" y="4359430"/>
            <a:ext cx="935666" cy="0"/>
          </a:xfrm>
          <a:prstGeom prst="straightConnector1">
            <a:avLst/>
          </a:prstGeom>
          <a:ln w="25400">
            <a:solidFill>
              <a:schemeClr val="bg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06E6FB4-7D42-478E-B948-791391B634FF}"/>
              </a:ext>
            </a:extLst>
          </p:cNvPr>
          <p:cNvCxnSpPr>
            <a:cxnSpLocks/>
          </p:cNvCxnSpPr>
          <p:nvPr/>
        </p:nvCxnSpPr>
        <p:spPr>
          <a:xfrm flipH="1">
            <a:off x="1677820" y="4996820"/>
            <a:ext cx="935666" cy="0"/>
          </a:xfrm>
          <a:prstGeom prst="straightConnector1">
            <a:avLst/>
          </a:prstGeom>
          <a:ln w="25400">
            <a:solidFill>
              <a:schemeClr val="bg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0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/>
      <p:bldP spid="9" grpId="0"/>
      <p:bldP spid="10" grpId="0"/>
      <p:bldP spid="12" grpId="0" animBg="1"/>
      <p:bldP spid="13" grpId="0"/>
      <p:bldP spid="14" grpId="0" animBg="1"/>
      <p:bldP spid="15" grpId="0"/>
      <p:bldP spid="17" grpId="0"/>
      <p:bldP spid="18" grpId="0"/>
      <p:bldP spid="20" grpId="0" animBg="1"/>
      <p:bldP spid="21" grpId="0"/>
      <p:bldP spid="23" grpId="0" animBg="1"/>
      <p:bldP spid="25" grpId="0"/>
      <p:bldP spid="2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938BFD0-6444-4E18-ACCC-B4DC90BDF2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83"/>
          <a:stretch/>
        </p:blipFill>
        <p:spPr>
          <a:xfrm>
            <a:off x="3407659" y="2357253"/>
            <a:ext cx="1773942" cy="1905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2588764-F57A-4C52-8D07-889C29B5DCAC}"/>
              </a:ext>
            </a:extLst>
          </p:cNvPr>
          <p:cNvSpPr txBox="1"/>
          <p:nvPr/>
        </p:nvSpPr>
        <p:spPr>
          <a:xfrm>
            <a:off x="1210957" y="4388573"/>
            <a:ext cx="9844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>
                <a:solidFill>
                  <a:srgbClr val="FF0000"/>
                </a:solidFill>
              </a:rPr>
              <a:t>Αέριο: Αμελητέες Διαμοριακές Αλληλεπιδράσεις – Μεγάλες Αποστάσεις – Χαοτική Κίνηση</a:t>
            </a:r>
            <a:endParaRPr lang="en-US" sz="2000" b="1" dirty="0">
              <a:solidFill>
                <a:srgbClr val="FF0000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97561" y="0"/>
            <a:ext cx="10670959" cy="1112009"/>
            <a:chOff x="797563" y="230994"/>
            <a:chExt cx="10670959" cy="1440160"/>
          </a:xfrm>
        </p:grpSpPr>
        <p:sp>
          <p:nvSpPr>
            <p:cNvPr id="24" name="Rectangle: Rounded Corners 15">
              <a:extLst>
                <a:ext uri="{FF2B5EF4-FFF2-40B4-BE49-F238E27FC236}">
                  <a16:creationId xmlns:a16="http://schemas.microsoft.com/office/drawing/2014/main" id="{9AE6DB5B-45B4-4E76-913E-77CEBB25143E}"/>
                </a:ext>
              </a:extLst>
            </p:cNvPr>
            <p:cNvSpPr/>
            <p:nvPr/>
          </p:nvSpPr>
          <p:spPr>
            <a:xfrm>
              <a:off x="797563" y="230994"/>
              <a:ext cx="10670959" cy="144016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5F1B278-E21F-489C-8F52-61E44062ADF5}"/>
                </a:ext>
              </a:extLst>
            </p:cNvPr>
            <p:cNvSpPr/>
            <p:nvPr/>
          </p:nvSpPr>
          <p:spPr>
            <a:xfrm>
              <a:off x="2896225" y="230994"/>
              <a:ext cx="6473632" cy="923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l-GR" sz="5400" b="1" dirty="0">
                  <a:ln w="22225">
                    <a:solidFill>
                      <a:srgbClr val="7030A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60007" dir="2000400" sy="-30000" kx="-800400" algn="bl" rotWithShape="0">
                      <a:prstClr val="black">
                        <a:alpha val="20000"/>
                      </a:prstClr>
                    </a:outerShdw>
                  </a:effectLst>
                </a:rPr>
                <a:t>Καταστάσεις της Ύλης</a:t>
              </a:r>
              <a:endParaRPr lang="en-US" sz="54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938BFD0-6444-4E18-ACCC-B4DC90BDF2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4" r="205"/>
          <a:stretch/>
        </p:blipFill>
        <p:spPr>
          <a:xfrm>
            <a:off x="7084482" y="2317085"/>
            <a:ext cx="1794387" cy="1905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38BFD0-6444-4E18-ACCC-B4DC90BDF2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9" r="33662"/>
          <a:stretch/>
        </p:blipFill>
        <p:spPr>
          <a:xfrm>
            <a:off x="5248138" y="2357253"/>
            <a:ext cx="1769807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3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70" y="1692890"/>
            <a:ext cx="9943641" cy="5165110"/>
          </a:xfrm>
          <a:noFill/>
          <a:ln w="28575">
            <a:noFill/>
          </a:ln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l-GR" sz="2400" b="1" i="1" dirty="0">
                <a:solidFill>
                  <a:srgbClr val="FF0000"/>
                </a:solidFill>
                <a:ea typeface="Times New Roman" charset="0"/>
                <a:cs typeface="Times New Roman" charset="0"/>
                <a:sym typeface="Wingdings" panose="05000000000000000000" pitchFamily="2" charset="2"/>
              </a:rPr>
              <a:t>Στατιστική=Μακροσκοπική Εμπειρία</a:t>
            </a:r>
          </a:p>
          <a:p>
            <a:pPr marL="0" lvl="0" indent="0">
              <a:buNone/>
            </a:pPr>
            <a:endParaRPr lang="el-GR" sz="2400" b="1" dirty="0">
              <a:solidFill>
                <a:srgbClr val="FF0000"/>
              </a:solidFill>
              <a:ea typeface="Times New Roman" charset="0"/>
              <a:cs typeface="Times New Roman" charset="0"/>
            </a:endParaRPr>
          </a:p>
          <a:p>
            <a:pPr marL="0" lvl="0" indent="0">
              <a:buNone/>
            </a:pPr>
            <a:r>
              <a:rPr lang="el-GR" sz="2400" b="1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Ιδιότητα</a:t>
            </a:r>
            <a:r>
              <a:rPr lang="el-GR" sz="2400" b="1" dirty="0">
                <a:solidFill>
                  <a:srgbClr val="FF0000"/>
                </a:solidFill>
                <a:ea typeface="Times New Roman" charset="0"/>
                <a:cs typeface="Times New Roman" charset="0"/>
                <a:sym typeface="Wingdings" panose="05000000000000000000" pitchFamily="2" charset="2"/>
              </a:rPr>
              <a:t> Ο</a:t>
            </a:r>
            <a:r>
              <a:rPr lang="el-GR" sz="2400" b="1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τιδήποτε μετρήσιμο σχετικό με το σύστημα</a:t>
            </a:r>
          </a:p>
          <a:p>
            <a:pPr lvl="1"/>
            <a:r>
              <a:rPr lang="el-GR" b="1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Διακριτές: πεπερασμένος αριθμός τιμών εντός του δειγματικού χώρου αναφοράς τους</a:t>
            </a:r>
            <a:endParaRPr lang="en-US" b="1" dirty="0">
              <a:solidFill>
                <a:srgbClr val="FF0000"/>
              </a:solidFill>
              <a:ea typeface="Times New Roman" charset="0"/>
              <a:cs typeface="Times New Roman" charset="0"/>
            </a:endParaRPr>
          </a:p>
          <a:p>
            <a:pPr lvl="1"/>
            <a:r>
              <a:rPr lang="el-GR" b="1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Συνεχείς: άπειρες τιμές στο πεδίο τιμών της ιδιότητας</a:t>
            </a:r>
            <a:endParaRPr lang="en-US" b="1" dirty="0">
              <a:solidFill>
                <a:srgbClr val="FF0000"/>
              </a:solidFill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l-GR" sz="2400" b="1" dirty="0">
              <a:solidFill>
                <a:srgbClr val="FF0000"/>
              </a:solidFill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l-GR" sz="2400" b="1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Συλλογή</a:t>
            </a:r>
            <a:r>
              <a:rPr lang="el-GR" sz="2400" b="1" dirty="0">
                <a:solidFill>
                  <a:srgbClr val="FF0000"/>
                </a:solidFill>
                <a:ea typeface="Times New Roman" charset="0"/>
                <a:cs typeface="Times New Roman" charset="0"/>
                <a:sym typeface="Wingdings" panose="05000000000000000000" pitchFamily="2" charset="2"/>
              </a:rPr>
              <a:t> Σ</a:t>
            </a:r>
            <a:r>
              <a:rPr lang="el-GR" sz="2400" b="1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ύνολο αντικειμένων με συγκεκριμένες ιδιότητες</a:t>
            </a:r>
          </a:p>
          <a:p>
            <a:pPr marL="0" indent="0">
              <a:buNone/>
            </a:pPr>
            <a:endParaRPr lang="el-GR" sz="2400" b="1" dirty="0">
              <a:solidFill>
                <a:srgbClr val="FF0000"/>
              </a:solidFill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l-GR" sz="2400" b="1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Πιθανότητα</a:t>
            </a:r>
            <a:r>
              <a:rPr lang="el-GR" sz="2400" b="1" dirty="0">
                <a:solidFill>
                  <a:srgbClr val="FF0000"/>
                </a:solidFill>
                <a:ea typeface="Times New Roman" charset="0"/>
                <a:cs typeface="Times New Roman" charset="0"/>
                <a:sym typeface="Wingdings" panose="05000000000000000000" pitchFamily="2" charset="2"/>
              </a:rPr>
              <a:t></a:t>
            </a:r>
            <a:r>
              <a:rPr lang="el-GR" sz="2400" b="1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 Κλάσμα ατόμων/μορίων που φέρουν συγκεκριμένη τιμή της ιδιότητας</a:t>
            </a:r>
            <a:endParaRPr lang="en-US" sz="2400" b="1" dirty="0">
              <a:solidFill>
                <a:srgbClr val="FF0000"/>
              </a:solidFill>
              <a:ea typeface="Times New Roman" charset="0"/>
              <a:cs typeface="Times New Roman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82841" y="0"/>
            <a:ext cx="10670959" cy="1440160"/>
            <a:chOff x="682841" y="0"/>
            <a:chExt cx="10670959" cy="1440160"/>
          </a:xfrm>
        </p:grpSpPr>
        <p:sp>
          <p:nvSpPr>
            <p:cNvPr id="5" name="Rectangle: Rounded Corners 15">
              <a:extLst>
                <a:ext uri="{FF2B5EF4-FFF2-40B4-BE49-F238E27FC236}">
                  <a16:creationId xmlns:a16="http://schemas.microsoft.com/office/drawing/2014/main" id="{9AE6DB5B-45B4-4E76-913E-77CEBB25143E}"/>
                </a:ext>
              </a:extLst>
            </p:cNvPr>
            <p:cNvSpPr/>
            <p:nvPr/>
          </p:nvSpPr>
          <p:spPr>
            <a:xfrm>
              <a:off x="682841" y="0"/>
              <a:ext cx="10670959" cy="144016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5F1B278-E21F-489C-8F52-61E44062ADF5}"/>
                </a:ext>
              </a:extLst>
            </p:cNvPr>
            <p:cNvSpPr/>
            <p:nvPr/>
          </p:nvSpPr>
          <p:spPr>
            <a:xfrm>
              <a:off x="2867264" y="138667"/>
              <a:ext cx="630211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l-GR" sz="5400" b="1" dirty="0">
                  <a:ln w="22225">
                    <a:solidFill>
                      <a:srgbClr val="7030A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60007" dir="2000400" sy="-30000" kx="-800400" algn="bl" rotWithShape="0">
                      <a:prstClr val="black">
                        <a:alpha val="20000"/>
                      </a:prstClr>
                    </a:outerShdw>
                  </a:effectLst>
                </a:rPr>
                <a:t>Στατιστική Μηχανική</a:t>
              </a:r>
              <a:endParaRPr lang="en-US" sz="54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6417" t="16726" r="5328" b="14546"/>
          <a:stretch/>
        </p:blipFill>
        <p:spPr>
          <a:xfrm>
            <a:off x="9169375" y="3654942"/>
            <a:ext cx="2871730" cy="167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2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51055" y="1881444"/>
            <a:ext cx="13094110" cy="5138788"/>
          </a:xfrm>
        </p:spPr>
        <p:txBody>
          <a:bodyPr>
            <a:normAutofit/>
          </a:bodyPr>
          <a:lstStyle/>
          <a:p>
            <a:pPr lvl="1"/>
            <a:endParaRPr lang="el-GR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l-GR" sz="2000" dirty="0"/>
          </a:p>
        </p:txBody>
      </p:sp>
      <p:grpSp>
        <p:nvGrpSpPr>
          <p:cNvPr id="2" name="Group 1"/>
          <p:cNvGrpSpPr/>
          <p:nvPr/>
        </p:nvGrpSpPr>
        <p:grpSpPr>
          <a:xfrm>
            <a:off x="760520" y="0"/>
            <a:ext cx="10670959" cy="1027856"/>
            <a:chOff x="760520" y="300068"/>
            <a:chExt cx="10670959" cy="1440160"/>
          </a:xfrm>
        </p:grpSpPr>
        <p:sp>
          <p:nvSpPr>
            <p:cNvPr id="5" name="Rectangle: Rounded Corners 15">
              <a:extLst>
                <a:ext uri="{FF2B5EF4-FFF2-40B4-BE49-F238E27FC236}">
                  <a16:creationId xmlns:a16="http://schemas.microsoft.com/office/drawing/2014/main" id="{9AE6DB5B-45B4-4E76-913E-77CEBB25143E}"/>
                </a:ext>
              </a:extLst>
            </p:cNvPr>
            <p:cNvSpPr/>
            <p:nvPr/>
          </p:nvSpPr>
          <p:spPr>
            <a:xfrm>
              <a:off x="760520" y="300068"/>
              <a:ext cx="10670959" cy="144016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5F1B278-E21F-489C-8F52-61E44062ADF5}"/>
                </a:ext>
              </a:extLst>
            </p:cNvPr>
            <p:cNvSpPr/>
            <p:nvPr/>
          </p:nvSpPr>
          <p:spPr>
            <a:xfrm>
              <a:off x="4247488" y="303875"/>
              <a:ext cx="3697038" cy="7694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l-GR" sz="4400" b="1" dirty="0">
                  <a:ln w="22225">
                    <a:solidFill>
                      <a:srgbClr val="7030A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60007" dir="2000400" sy="-30000" kx="-800400" algn="bl" rotWithShape="0">
                      <a:prstClr val="black">
                        <a:alpha val="20000"/>
                      </a:prstClr>
                    </a:outerShdw>
                  </a:effectLst>
                </a:rPr>
                <a:t>Είδη Συλλογών</a:t>
              </a:r>
              <a:endParaRPr lang="en-US" sz="44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endParaRPr>
            </a:p>
          </p:txBody>
        </p:sp>
      </p:grpSp>
      <p:pic>
        <p:nvPicPr>
          <p:cNvPr id="1026" name="Picture 2" descr="https://slideplayer.com/slide/16924422/97/images/6/Evaporati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7" t="37030" r="47034" b="3830"/>
          <a:stretch/>
        </p:blipFill>
        <p:spPr bwMode="auto">
          <a:xfrm>
            <a:off x="9917311" y="3677264"/>
            <a:ext cx="1514168" cy="309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slideplayer.com/slide/16924422/97/images/6/Evaporati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94" t="37030" r="28043" b="3830"/>
          <a:stretch/>
        </p:blipFill>
        <p:spPr bwMode="auto">
          <a:xfrm>
            <a:off x="838200" y="3677265"/>
            <a:ext cx="1386348" cy="309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slideplayer.com/slide/16924422/97/images/6/Evaporati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94" t="37030" r="28043" b="3830"/>
          <a:stretch/>
        </p:blipFill>
        <p:spPr bwMode="auto">
          <a:xfrm>
            <a:off x="5402825" y="3677265"/>
            <a:ext cx="1386348" cy="309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669356" y="1707268"/>
            <a:ext cx="2217844" cy="1908215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el-GR" sz="2000" b="1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Μεγαλοκανονική: Ανοιχτό σύστημα σε θερμική ισορροπία και σταθερό όγκο</a:t>
            </a:r>
            <a:endParaRPr lang="en-US" sz="2000" b="1" dirty="0">
              <a:solidFill>
                <a:schemeClr val="bg1"/>
              </a:solidFill>
              <a:ea typeface="Times New Roman" charset="0"/>
              <a:cs typeface="Times New Roman" charset="0"/>
            </a:endParaRPr>
          </a:p>
          <a:p>
            <a:endParaRPr lang="el-GR" dirty="0"/>
          </a:p>
        </p:txBody>
      </p:sp>
      <p:sp>
        <p:nvSpPr>
          <p:cNvPr id="15" name="TextBox 14"/>
          <p:cNvSpPr txBox="1"/>
          <p:nvPr/>
        </p:nvSpPr>
        <p:spPr>
          <a:xfrm>
            <a:off x="571499" y="1825292"/>
            <a:ext cx="2217844" cy="1908215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el-GR" sz="2000" b="1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Μικροκανονική: Κλειστό σύστημα σε ενεργειακή ισορροπία και σταθερό όγκο</a:t>
            </a:r>
            <a:endParaRPr lang="en-US" sz="2000" b="1" dirty="0">
              <a:solidFill>
                <a:schemeClr val="bg1"/>
              </a:solidFill>
              <a:ea typeface="Times New Roman" charset="0"/>
              <a:cs typeface="Times New Roman" charset="0"/>
            </a:endParaRPr>
          </a:p>
          <a:p>
            <a:endParaRPr lang="el-GR" dirty="0"/>
          </a:p>
        </p:txBody>
      </p:sp>
      <p:sp>
        <p:nvSpPr>
          <p:cNvPr id="17" name="TextBox 16"/>
          <p:cNvSpPr txBox="1"/>
          <p:nvPr/>
        </p:nvSpPr>
        <p:spPr>
          <a:xfrm>
            <a:off x="5120427" y="1825291"/>
            <a:ext cx="2217844" cy="1908215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000" b="1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K</a:t>
            </a:r>
            <a:r>
              <a:rPr lang="el-GR" sz="2000" b="1" dirty="0" err="1">
                <a:solidFill>
                  <a:schemeClr val="bg1"/>
                </a:solidFill>
                <a:ea typeface="Times New Roman" charset="0"/>
                <a:cs typeface="Times New Roman" charset="0"/>
              </a:rPr>
              <a:t>ανονική</a:t>
            </a:r>
            <a:r>
              <a:rPr lang="el-GR" sz="2000" b="1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: Κλειστό σύστημα σε θερμική ισορροπία και σταθερό όγκο</a:t>
            </a:r>
            <a:endParaRPr lang="en-US" sz="2000" b="1" dirty="0">
              <a:solidFill>
                <a:schemeClr val="bg1"/>
              </a:solidFill>
              <a:ea typeface="Times New Roman" charset="0"/>
              <a:cs typeface="Times New Roman" charset="0"/>
            </a:endParaRP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3806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0520" y="0"/>
            <a:ext cx="10670959" cy="1440160"/>
            <a:chOff x="760520" y="300068"/>
            <a:chExt cx="10670959" cy="1440160"/>
          </a:xfrm>
        </p:grpSpPr>
        <p:sp>
          <p:nvSpPr>
            <p:cNvPr id="3" name="Rectangle: Rounded Corners 15">
              <a:extLst>
                <a:ext uri="{FF2B5EF4-FFF2-40B4-BE49-F238E27FC236}">
                  <a16:creationId xmlns:a16="http://schemas.microsoft.com/office/drawing/2014/main" id="{9AE6DB5B-45B4-4E76-913E-77CEBB25143E}"/>
                </a:ext>
              </a:extLst>
            </p:cNvPr>
            <p:cNvSpPr/>
            <p:nvPr/>
          </p:nvSpPr>
          <p:spPr>
            <a:xfrm>
              <a:off x="760520" y="300068"/>
              <a:ext cx="10670959" cy="144016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F1B278-E21F-489C-8F52-61E44062ADF5}"/>
                </a:ext>
              </a:extLst>
            </p:cNvPr>
            <p:cNvSpPr/>
            <p:nvPr/>
          </p:nvSpPr>
          <p:spPr>
            <a:xfrm>
              <a:off x="2909206" y="558483"/>
              <a:ext cx="63736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l-GR" sz="5400" b="1" dirty="0">
                  <a:ln w="22225">
                    <a:solidFill>
                      <a:srgbClr val="7030A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60007" dir="2000400" sy="-30000" kx="-800400" algn="bl" rotWithShape="0">
                      <a:prstClr val="black">
                        <a:alpha val="20000"/>
                      </a:prstClr>
                    </a:outerShdw>
                  </a:effectLst>
                </a:rPr>
                <a:t>Πειραματική Διάταξη</a:t>
              </a:r>
              <a:endParaRPr lang="en-US" sz="54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41653" y="1747471"/>
            <a:ext cx="11088335" cy="4929187"/>
            <a:chOff x="241653" y="1747471"/>
            <a:chExt cx="11088335" cy="4929187"/>
          </a:xfrm>
        </p:grpSpPr>
        <p:grpSp>
          <p:nvGrpSpPr>
            <p:cNvPr id="10" name="Group 9"/>
            <p:cNvGrpSpPr/>
            <p:nvPr/>
          </p:nvGrpSpPr>
          <p:grpSpPr>
            <a:xfrm>
              <a:off x="922011" y="1747471"/>
              <a:ext cx="10407977" cy="4929187"/>
              <a:chOff x="922011" y="1747471"/>
              <a:chExt cx="10407977" cy="4929187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922011" y="1747471"/>
                <a:ext cx="10407977" cy="4929187"/>
                <a:chOff x="922011" y="1747471"/>
                <a:chExt cx="10407977" cy="4929187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1340EFDC-733E-42F0-919B-86D8661AE0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22011" y="1747471"/>
                  <a:ext cx="10407977" cy="4929187"/>
                </a:xfrm>
                <a:prstGeom prst="rect">
                  <a:avLst/>
                </a:prstGeom>
              </p:spPr>
            </p:pic>
            <p:sp>
              <p:nvSpPr>
                <p:cNvPr id="6" name="TextBox 5"/>
                <p:cNvSpPr txBox="1"/>
                <p:nvPr/>
              </p:nvSpPr>
              <p:spPr>
                <a:xfrm>
                  <a:off x="7641771" y="1791814"/>
                  <a:ext cx="24384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b="1" dirty="0"/>
                    <a:t>Ποτενσιόμετρο</a:t>
                  </a:r>
                </a:p>
              </p:txBody>
            </p:sp>
            <p:sp>
              <p:nvSpPr>
                <p:cNvPr id="7" name="TextBox 6"/>
                <p:cNvSpPr txBox="1"/>
                <p:nvPr/>
              </p:nvSpPr>
              <p:spPr>
                <a:xfrm>
                  <a:off x="8349344" y="4077812"/>
                  <a:ext cx="24384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b="1" dirty="0"/>
                    <a:t>Μοτέρ</a:t>
                  </a:r>
                </a:p>
              </p:txBody>
            </p:sp>
          </p:grpSp>
          <p:sp>
            <p:nvSpPr>
              <p:cNvPr id="9" name="TextBox 8"/>
              <p:cNvSpPr txBox="1"/>
              <p:nvPr/>
            </p:nvSpPr>
            <p:spPr>
              <a:xfrm>
                <a:off x="5323112" y="2006025"/>
                <a:ext cx="180703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600" b="1" dirty="0"/>
                  <a:t>Θάλαμος:</a:t>
                </a:r>
              </a:p>
              <a:p>
                <a:r>
                  <a:rPr lang="el-GR" sz="1600" b="1" dirty="0"/>
                  <a:t>Έμβολο &amp; δονούμενο επίπεδο 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2688771" y="2590800"/>
              <a:ext cx="13280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b="1" dirty="0"/>
                <a:t>Αναλυτής</a:t>
              </a:r>
              <a:endParaRPr lang="el-GR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41653" y="6019800"/>
              <a:ext cx="13607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b="1" dirty="0"/>
                <a:t>Ανιχνευτής</a:t>
              </a:r>
              <a:endParaRPr lang="el-GR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316050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5650A79-A8CA-44E4-9DD0-032A57342470}"/>
              </a:ext>
            </a:extLst>
          </p:cNvPr>
          <p:cNvSpPr/>
          <p:nvPr/>
        </p:nvSpPr>
        <p:spPr>
          <a:xfrm>
            <a:off x="765544" y="5934710"/>
            <a:ext cx="3763926" cy="58304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56800F-7445-4838-B9A7-17CAEB43703F}"/>
              </a:ext>
            </a:extLst>
          </p:cNvPr>
          <p:cNvSpPr txBox="1"/>
          <p:nvPr/>
        </p:nvSpPr>
        <p:spPr>
          <a:xfrm>
            <a:off x="181539" y="1809679"/>
            <a:ext cx="52526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1. </a:t>
            </a:r>
            <a:r>
              <a:rPr lang="el-GR" b="1" dirty="0">
                <a:solidFill>
                  <a:srgbClr val="FF0000"/>
                </a:solidFill>
              </a:rPr>
              <a:t>«Τυφλά»</a:t>
            </a:r>
            <a:r>
              <a:rPr lang="el-GR" b="1" dirty="0"/>
              <a:t> Μόρια σε Τυχαία – Αέναη Κίνηση</a:t>
            </a:r>
          </a:p>
          <a:p>
            <a:r>
              <a:rPr lang="el-GR" i="1" dirty="0"/>
              <a:t>Δεν Αλληλοεπιδρούν Μεταξύ τους Παρά Μόνον τη </a:t>
            </a:r>
          </a:p>
          <a:p>
            <a:r>
              <a:rPr lang="el-GR" i="1" dirty="0"/>
              <a:t>Στιγμή (χρόνος</a:t>
            </a:r>
            <a:r>
              <a:rPr lang="en-US" i="1" dirty="0"/>
              <a:t>, dt </a:t>
            </a:r>
            <a:r>
              <a:rPr lang="en-US" i="1" dirty="0">
                <a:sym typeface="Wingdings" panose="05000000000000000000" pitchFamily="2" charset="2"/>
              </a:rPr>
              <a:t>&lt;&lt;</a:t>
            </a:r>
            <a:r>
              <a:rPr lang="el-GR" i="1" dirty="0"/>
              <a:t>) των Όχι Συχνών Κρούσεων τους</a:t>
            </a:r>
          </a:p>
          <a:p>
            <a:r>
              <a:rPr lang="el-GR" i="1" dirty="0"/>
              <a:t> (Ασήμαντες οι Ηλεκτροστατικές Αλληλεπιδράσεις)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142623-A7C9-4EF6-BFB0-9DD32FFA66F7}"/>
              </a:ext>
            </a:extLst>
          </p:cNvPr>
          <p:cNvSpPr txBox="1"/>
          <p:nvPr/>
        </p:nvSpPr>
        <p:spPr>
          <a:xfrm>
            <a:off x="181539" y="3390920"/>
            <a:ext cx="55691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2. </a:t>
            </a:r>
            <a:r>
              <a:rPr lang="el-GR" b="1" dirty="0" err="1">
                <a:solidFill>
                  <a:srgbClr val="FF0000"/>
                </a:solidFill>
              </a:rPr>
              <a:t>Αδιάστατα</a:t>
            </a:r>
            <a:r>
              <a:rPr lang="el-GR" b="1" dirty="0"/>
              <a:t>/Σημειακά (Σφαιρικά) Μόρια</a:t>
            </a:r>
          </a:p>
          <a:p>
            <a:r>
              <a:rPr lang="el-GR" i="1" dirty="0"/>
              <a:t>Αμελητέος ο Όγκος τους σε σχέση με το Χώρο τον Οποίον</a:t>
            </a:r>
          </a:p>
          <a:p>
            <a:r>
              <a:rPr lang="el-GR" i="1" dirty="0"/>
              <a:t>Καταλαμβάνουν (Όγκος Δοχείου)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879CC3-1C0D-4207-8B7A-52322D1EE748}"/>
              </a:ext>
            </a:extLst>
          </p:cNvPr>
          <p:cNvSpPr txBox="1"/>
          <p:nvPr/>
        </p:nvSpPr>
        <p:spPr>
          <a:xfrm>
            <a:off x="181538" y="4695162"/>
            <a:ext cx="5546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3. </a:t>
            </a:r>
            <a:r>
              <a:rPr lang="el-GR" b="1" dirty="0">
                <a:solidFill>
                  <a:srgbClr val="FF0000"/>
                </a:solidFill>
              </a:rPr>
              <a:t>Σκληρά</a:t>
            </a:r>
            <a:r>
              <a:rPr lang="el-GR" b="1" dirty="0"/>
              <a:t> Μόρια</a:t>
            </a:r>
          </a:p>
          <a:p>
            <a:r>
              <a:rPr lang="el-GR" i="1" dirty="0"/>
              <a:t>Όλες οι Κρούσεις Είναι Ελαστικές: Διατήρηση της Ολικής </a:t>
            </a:r>
          </a:p>
          <a:p>
            <a:r>
              <a:rPr lang="el-GR" i="1" dirty="0"/>
              <a:t>Μεταφορικής (Κινητικής) Ενέργειας των Μορίων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75F1F7-D0AB-4B87-983A-437D0446B35C}"/>
              </a:ext>
            </a:extLst>
          </p:cNvPr>
          <p:cNvSpPr txBox="1"/>
          <p:nvPr/>
        </p:nvSpPr>
        <p:spPr>
          <a:xfrm>
            <a:off x="1089228" y="6041568"/>
            <a:ext cx="3116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/>
              <a:t>Σημείωση</a:t>
            </a:r>
            <a:r>
              <a:rPr lang="el-GR" dirty="0"/>
              <a:t>: Αέριο (</a:t>
            </a:r>
            <a:r>
              <a:rPr lang="en-US" dirty="0"/>
              <a:t>Gas </a:t>
            </a:r>
            <a:r>
              <a:rPr lang="en-GB" dirty="0">
                <a:sym typeface="Symbol" panose="05050102010706020507" pitchFamily="18" charset="2"/>
              </a:rPr>
              <a:t> </a:t>
            </a:r>
            <a:r>
              <a:rPr lang="el-GR" dirty="0">
                <a:sym typeface="Symbol" panose="05050102010706020507" pitchFamily="18" charset="2"/>
              </a:rPr>
              <a:t>Χάος</a:t>
            </a:r>
            <a:r>
              <a:rPr lang="el-GR" dirty="0"/>
              <a:t>)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9F908E-14EB-45BA-AC23-26362529D5CE}"/>
              </a:ext>
            </a:extLst>
          </p:cNvPr>
          <p:cNvSpPr txBox="1"/>
          <p:nvPr/>
        </p:nvSpPr>
        <p:spPr>
          <a:xfrm>
            <a:off x="8503884" y="1416929"/>
            <a:ext cx="1640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</a:rPr>
              <a:t>Εφαρμογές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40ABA119-A6FF-4B40-9344-7D6ACB0AA2F0}"/>
              </a:ext>
            </a:extLst>
          </p:cNvPr>
          <p:cNvSpPr/>
          <p:nvPr/>
        </p:nvSpPr>
        <p:spPr>
          <a:xfrm>
            <a:off x="5957455" y="1744910"/>
            <a:ext cx="393011" cy="4009938"/>
          </a:xfrm>
          <a:prstGeom prst="rightBrace">
            <a:avLst>
              <a:gd name="adj1" fmla="val 97344"/>
              <a:gd name="adj2" fmla="val 50209"/>
            </a:avLst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EF3EB02-4503-46E1-8511-446035AA5BD1}"/>
              </a:ext>
            </a:extLst>
          </p:cNvPr>
          <p:cNvSpPr/>
          <p:nvPr/>
        </p:nvSpPr>
        <p:spPr>
          <a:xfrm>
            <a:off x="6724073" y="2535297"/>
            <a:ext cx="5200072" cy="2932630"/>
          </a:xfrm>
          <a:prstGeom prst="round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2059C1-1D1B-4794-B4C7-6C36F6451EA4}"/>
              </a:ext>
            </a:extLst>
          </p:cNvPr>
          <p:cNvSpPr txBox="1"/>
          <p:nvPr/>
        </p:nvSpPr>
        <p:spPr>
          <a:xfrm>
            <a:off x="7088786" y="2847450"/>
            <a:ext cx="447064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1. </a:t>
            </a:r>
            <a:r>
              <a:rPr lang="el-GR" b="1" dirty="0"/>
              <a:t>Πίεση Αερίου</a:t>
            </a:r>
          </a:p>
          <a:p>
            <a:r>
              <a:rPr lang="en-US" b="1" dirty="0"/>
              <a:t>2. </a:t>
            </a:r>
            <a:r>
              <a:rPr lang="el-GR" b="1" dirty="0"/>
              <a:t>Ενεργός Ταχύτητα και Κινητικής Ενέργεια</a:t>
            </a:r>
            <a:endParaRPr lang="en-US" b="1" dirty="0"/>
          </a:p>
          <a:p>
            <a:r>
              <a:rPr lang="en-US" b="1" dirty="0"/>
              <a:t>3. </a:t>
            </a:r>
            <a:r>
              <a:rPr lang="el-GR" b="1" dirty="0"/>
              <a:t>Κατανομή Ταχυτήτων </a:t>
            </a:r>
            <a:r>
              <a:rPr lang="en-US" b="1" dirty="0"/>
              <a:t>Maxwell</a:t>
            </a:r>
            <a:endParaRPr lang="el-GR" b="1" dirty="0"/>
          </a:p>
          <a:p>
            <a:r>
              <a:rPr lang="en-US" b="1" dirty="0"/>
              <a:t>4. </a:t>
            </a:r>
            <a:r>
              <a:rPr lang="el-GR" b="1" dirty="0"/>
              <a:t>Συχνότητα Κρούσεων, </a:t>
            </a:r>
            <a:r>
              <a:rPr lang="en-US" b="1" i="1" dirty="0"/>
              <a:t>z</a:t>
            </a:r>
            <a:r>
              <a:rPr lang="en-US" b="1" dirty="0"/>
              <a:t> </a:t>
            </a:r>
            <a:r>
              <a:rPr lang="el-GR" b="1" dirty="0"/>
              <a:t>– Αντίδραση</a:t>
            </a:r>
          </a:p>
          <a:p>
            <a:r>
              <a:rPr lang="en-US" b="1" dirty="0"/>
              <a:t>5. </a:t>
            </a:r>
            <a:r>
              <a:rPr lang="el-GR" b="1" dirty="0"/>
              <a:t>Μέση Ελεύθερη Διαδρομή, </a:t>
            </a:r>
            <a:r>
              <a:rPr lang="el-GR" b="1" i="1" dirty="0"/>
              <a:t>λ</a:t>
            </a:r>
            <a:endParaRPr lang="en-US" b="1" dirty="0"/>
          </a:p>
          <a:p>
            <a:r>
              <a:rPr lang="en-US" b="1" dirty="0"/>
              <a:t>6. </a:t>
            </a:r>
            <a:r>
              <a:rPr lang="el-GR" b="1" dirty="0"/>
              <a:t>Ιδιότητες Μεταφοράς</a:t>
            </a:r>
          </a:p>
          <a:p>
            <a:r>
              <a:rPr lang="el-GR" dirty="0"/>
              <a:t>(</a:t>
            </a:r>
            <a:r>
              <a:rPr lang="el-GR" i="1" dirty="0"/>
              <a:t>Διάχυση, Διαπίδυση, Θερμική και Ηλεκτρική </a:t>
            </a:r>
          </a:p>
          <a:p>
            <a:r>
              <a:rPr lang="el-GR" i="1" dirty="0"/>
              <a:t>Αγωγιμότητα, Ιξώδες, Διολίσθηση</a:t>
            </a:r>
            <a:r>
              <a:rPr lang="el-GR" dirty="0"/>
              <a:t>)</a:t>
            </a:r>
            <a:r>
              <a:rPr lang="en-US" b="1" i="1" dirty="0"/>
              <a:t>  </a:t>
            </a:r>
            <a:endParaRPr lang="en-US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F0F95F-11A3-4D16-A5C5-182ADD75960E}"/>
              </a:ext>
            </a:extLst>
          </p:cNvPr>
          <p:cNvSpPr txBox="1"/>
          <p:nvPr/>
        </p:nvSpPr>
        <p:spPr>
          <a:xfrm>
            <a:off x="6873726" y="2144565"/>
            <a:ext cx="3986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chemeClr val="accent6">
                    <a:lumMod val="75000"/>
                  </a:schemeClr>
                </a:solidFill>
              </a:rPr>
              <a:t>Ποσοτικοποίηση Σημαντικών Ιδιοτήτων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92448" y="-3217"/>
            <a:ext cx="10670959" cy="1154175"/>
            <a:chOff x="621975" y="2116670"/>
            <a:chExt cx="10670959" cy="1440160"/>
          </a:xfrm>
        </p:grpSpPr>
        <p:sp>
          <p:nvSpPr>
            <p:cNvPr id="15" name="Rectangle: Rounded Corners 15">
              <a:extLst>
                <a:ext uri="{FF2B5EF4-FFF2-40B4-BE49-F238E27FC236}">
                  <a16:creationId xmlns:a16="http://schemas.microsoft.com/office/drawing/2014/main" id="{9AE6DB5B-45B4-4E76-913E-77CEBB25143E}"/>
                </a:ext>
              </a:extLst>
            </p:cNvPr>
            <p:cNvSpPr/>
            <p:nvPr/>
          </p:nvSpPr>
          <p:spPr>
            <a:xfrm>
              <a:off x="621975" y="2116670"/>
              <a:ext cx="10670959" cy="144016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5F1B278-E21F-489C-8F52-61E44062ADF5}"/>
                </a:ext>
              </a:extLst>
            </p:cNvPr>
            <p:cNvSpPr/>
            <p:nvPr/>
          </p:nvSpPr>
          <p:spPr>
            <a:xfrm>
              <a:off x="1672852" y="2116670"/>
              <a:ext cx="856920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l-GR" sz="5400" b="1" dirty="0">
                  <a:ln w="22225">
                    <a:solidFill>
                      <a:srgbClr val="7030A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60007" dir="2000400" sy="-30000" kx="-800400" algn="bl" rotWithShape="0">
                      <a:prstClr val="black">
                        <a:alpha val="20000"/>
                      </a:prstClr>
                    </a:outerShdw>
                  </a:effectLst>
                </a:rPr>
                <a:t>Κινητική Θεωρία των Αερίων</a:t>
              </a:r>
              <a:endParaRPr lang="en-US" sz="54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95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9" grpId="0"/>
      <p:bldP spid="16" grpId="0" animBg="1"/>
      <p:bldP spid="20" grpId="0" animBg="1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14BC53D-94C4-436F-879C-E8A13F8DF455}"/>
              </a:ext>
            </a:extLst>
          </p:cNvPr>
          <p:cNvSpPr txBox="1"/>
          <p:nvPr/>
        </p:nvSpPr>
        <p:spPr>
          <a:xfrm>
            <a:off x="7630468" y="2030572"/>
            <a:ext cx="3997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/>
              <a:t>Πώς Συμβαίνει η Χημική Αντίδραση</a:t>
            </a:r>
            <a:endParaRPr lang="el-GR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1D997B-A7A8-442A-9A1C-99A96BFC7716}"/>
              </a:ext>
            </a:extLst>
          </p:cNvPr>
          <p:cNvSpPr/>
          <p:nvPr/>
        </p:nvSpPr>
        <p:spPr>
          <a:xfrm>
            <a:off x="957234" y="1665932"/>
            <a:ext cx="3504597" cy="2215991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2400" b="1" u="sng" dirty="0">
                <a:ea typeface="Times New Roman" charset="0"/>
                <a:cs typeface="Times New Roman" charset="0"/>
              </a:rPr>
              <a:t>Αναγκαία Συνθήκη</a:t>
            </a:r>
            <a:r>
              <a:rPr lang="el-GR" sz="2400" b="1" dirty="0">
                <a:ea typeface="Times New Roman" charset="0"/>
                <a:cs typeface="Times New Roman" charset="0"/>
              </a:rPr>
              <a:t>: </a:t>
            </a:r>
          </a:p>
          <a:p>
            <a:r>
              <a:rPr lang="el-GR" sz="2400" b="1" dirty="0">
                <a:ea typeface="Times New Roman" charset="0"/>
                <a:cs typeface="Times New Roman" charset="0"/>
              </a:rPr>
              <a:t>Για να γίνει οποιαδήποτε χημική αντίδραση, πρέπει να έχει προηγηθεί </a:t>
            </a:r>
            <a:r>
              <a:rPr lang="el-GR" sz="2400" b="1" u="sng" dirty="0">
                <a:ea typeface="Times New Roman" charset="0"/>
                <a:cs typeface="Times New Roman" charset="0"/>
              </a:rPr>
              <a:t>ελαστική κρούση</a:t>
            </a:r>
            <a:endParaRPr lang="en-US" sz="2400" b="1" u="sng" dirty="0">
              <a:ea typeface="Times New Roman" charset="0"/>
              <a:cs typeface="Times New Roman" charset="0"/>
            </a:endParaRPr>
          </a:p>
          <a:p>
            <a:endParaRPr lang="el-GR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613A82-84C0-42AF-9553-AF8BA886BF27}"/>
              </a:ext>
            </a:extLst>
          </p:cNvPr>
          <p:cNvSpPr txBox="1"/>
          <p:nvPr/>
        </p:nvSpPr>
        <p:spPr>
          <a:xfrm>
            <a:off x="7983544" y="5051970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+ B – C </a:t>
            </a:r>
            <a:endParaRPr lang="el-GR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E0FBF2-1EA3-4B17-ACC7-587E7EF00A45}"/>
              </a:ext>
            </a:extLst>
          </p:cNvPr>
          <p:cNvSpPr txBox="1"/>
          <p:nvPr/>
        </p:nvSpPr>
        <p:spPr>
          <a:xfrm>
            <a:off x="10561769" y="4087216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– B + C</a:t>
            </a:r>
            <a:endParaRPr lang="el-GR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33179713-90ED-477F-B50B-01462DBE455B}"/>
              </a:ext>
            </a:extLst>
          </p:cNvPr>
          <p:cNvSpPr/>
          <p:nvPr/>
        </p:nvSpPr>
        <p:spPr>
          <a:xfrm>
            <a:off x="8379501" y="3179874"/>
            <a:ext cx="2788171" cy="1872096"/>
          </a:xfrm>
          <a:custGeom>
            <a:avLst/>
            <a:gdLst>
              <a:gd name="connsiteX0" fmla="*/ 0 w 2788171"/>
              <a:gd name="connsiteY0" fmla="*/ 1871806 h 1872096"/>
              <a:gd name="connsiteX1" fmla="*/ 659567 w 2788171"/>
              <a:gd name="connsiteY1" fmla="*/ 1564508 h 1872096"/>
              <a:gd name="connsiteX2" fmla="*/ 1319135 w 2788171"/>
              <a:gd name="connsiteY2" fmla="*/ 5531 h 1872096"/>
              <a:gd name="connsiteX3" fmla="*/ 1948721 w 2788171"/>
              <a:gd name="connsiteY3" fmla="*/ 1054842 h 1872096"/>
              <a:gd name="connsiteX4" fmla="*/ 2788171 w 2788171"/>
              <a:gd name="connsiteY4" fmla="*/ 1302180 h 1872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8171" h="1872096">
                <a:moveTo>
                  <a:pt x="0" y="1871806"/>
                </a:moveTo>
                <a:cubicBezTo>
                  <a:pt x="219855" y="1873680"/>
                  <a:pt x="439711" y="1875554"/>
                  <a:pt x="659567" y="1564508"/>
                </a:cubicBezTo>
                <a:cubicBezTo>
                  <a:pt x="879423" y="1253462"/>
                  <a:pt x="1104276" y="90475"/>
                  <a:pt x="1319135" y="5531"/>
                </a:cubicBezTo>
                <a:cubicBezTo>
                  <a:pt x="1533994" y="-79413"/>
                  <a:pt x="1703882" y="838734"/>
                  <a:pt x="1948721" y="1054842"/>
                </a:cubicBezTo>
                <a:cubicBezTo>
                  <a:pt x="2193560" y="1270950"/>
                  <a:pt x="2490865" y="1286565"/>
                  <a:pt x="2788171" y="1302180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667233-3341-43C3-8754-A7F911882898}"/>
              </a:ext>
            </a:extLst>
          </p:cNvPr>
          <p:cNvSpPr txBox="1"/>
          <p:nvPr/>
        </p:nvSpPr>
        <p:spPr>
          <a:xfrm>
            <a:off x="9115393" y="2833230"/>
            <a:ext cx="13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[A---B---C]</a:t>
            </a:r>
            <a:r>
              <a:rPr lang="en-US" baseline="30000" dirty="0"/>
              <a:t>ǂ</a:t>
            </a:r>
            <a:r>
              <a:rPr lang="en-US" dirty="0"/>
              <a:t> </a:t>
            </a:r>
            <a:endParaRPr lang="el-GR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CA7DF26-06C2-4AF3-922D-571EDF721B9B}"/>
              </a:ext>
            </a:extLst>
          </p:cNvPr>
          <p:cNvCxnSpPr/>
          <p:nvPr/>
        </p:nvCxnSpPr>
        <p:spPr>
          <a:xfrm flipV="1">
            <a:off x="7667470" y="2762057"/>
            <a:ext cx="0" cy="281428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133BFCD-7D61-4361-9F18-576A374590B2}"/>
              </a:ext>
            </a:extLst>
          </p:cNvPr>
          <p:cNvCxnSpPr/>
          <p:nvPr/>
        </p:nvCxnSpPr>
        <p:spPr>
          <a:xfrm>
            <a:off x="7660397" y="5573276"/>
            <a:ext cx="425678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E7EF711-5EC7-4AE4-88A1-A73E68FAFE47}"/>
              </a:ext>
            </a:extLst>
          </p:cNvPr>
          <p:cNvSpPr txBox="1"/>
          <p:nvPr/>
        </p:nvSpPr>
        <p:spPr>
          <a:xfrm>
            <a:off x="8726151" y="5644449"/>
            <a:ext cx="2094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Reaction Coordinate</a:t>
            </a:r>
            <a:endParaRPr lang="el-GR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AD9BD3-8989-4B92-BC98-68CCE52BAECB}"/>
              </a:ext>
            </a:extLst>
          </p:cNvPr>
          <p:cNvSpPr txBox="1"/>
          <p:nvPr/>
        </p:nvSpPr>
        <p:spPr>
          <a:xfrm rot="16200000">
            <a:off x="6991696" y="4056003"/>
            <a:ext cx="82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Energy</a:t>
            </a:r>
            <a:endParaRPr lang="el-GR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1036CC3-C1ED-4D84-8C9E-66214F5B7BF2}"/>
              </a:ext>
            </a:extLst>
          </p:cNvPr>
          <p:cNvCxnSpPr/>
          <p:nvPr/>
        </p:nvCxnSpPr>
        <p:spPr>
          <a:xfrm flipV="1">
            <a:off x="9172494" y="4380909"/>
            <a:ext cx="1132867" cy="485792"/>
          </a:xfrm>
          <a:prstGeom prst="straightConnector1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1FF4BB2-F1F6-45AF-9B69-93E73525B446}"/>
              </a:ext>
            </a:extLst>
          </p:cNvPr>
          <p:cNvCxnSpPr/>
          <p:nvPr/>
        </p:nvCxnSpPr>
        <p:spPr>
          <a:xfrm flipV="1">
            <a:off x="9198778" y="4455134"/>
            <a:ext cx="1132867" cy="485792"/>
          </a:xfrm>
          <a:prstGeom prst="straightConnector1">
            <a:avLst/>
          </a:prstGeom>
          <a:ln w="12700"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B392DFC-8D04-449F-85F8-2CF6B6540030}"/>
              </a:ext>
            </a:extLst>
          </p:cNvPr>
          <p:cNvCxnSpPr/>
          <p:nvPr/>
        </p:nvCxnSpPr>
        <p:spPr>
          <a:xfrm>
            <a:off x="7983544" y="3149894"/>
            <a:ext cx="1790042" cy="226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E87393C-03BC-4076-8D80-3580697A3BDB}"/>
              </a:ext>
            </a:extLst>
          </p:cNvPr>
          <p:cNvCxnSpPr/>
          <p:nvPr/>
        </p:nvCxnSpPr>
        <p:spPr>
          <a:xfrm>
            <a:off x="7983544" y="5069460"/>
            <a:ext cx="4023579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62B34D3-48B3-4AC8-BC83-2CBBD484F0C3}"/>
              </a:ext>
            </a:extLst>
          </p:cNvPr>
          <p:cNvCxnSpPr/>
          <p:nvPr/>
        </p:nvCxnSpPr>
        <p:spPr>
          <a:xfrm>
            <a:off x="11167672" y="4484850"/>
            <a:ext cx="839451" cy="1064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0511B0D-A94A-4A4B-83FE-17473D2BEF2D}"/>
              </a:ext>
            </a:extLst>
          </p:cNvPr>
          <p:cNvCxnSpPr/>
          <p:nvPr/>
        </p:nvCxnSpPr>
        <p:spPr>
          <a:xfrm flipV="1">
            <a:off x="8520118" y="3164884"/>
            <a:ext cx="0" cy="71703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052A1F9-25E3-4E7F-B678-BA3FE0C116FD}"/>
              </a:ext>
            </a:extLst>
          </p:cNvPr>
          <p:cNvCxnSpPr/>
          <p:nvPr/>
        </p:nvCxnSpPr>
        <p:spPr>
          <a:xfrm>
            <a:off x="8520118" y="4319941"/>
            <a:ext cx="0" cy="71703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3965935-928A-4643-8A80-FED243761CF0}"/>
              </a:ext>
            </a:extLst>
          </p:cNvPr>
          <p:cNvSpPr txBox="1"/>
          <p:nvPr/>
        </p:nvSpPr>
        <p:spPr>
          <a:xfrm>
            <a:off x="7783994" y="3942561"/>
            <a:ext cx="14619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Activation Energy</a:t>
            </a:r>
            <a:endParaRPr lang="el-GR" sz="1400" dirty="0">
              <a:solidFill>
                <a:srgbClr val="FF0000"/>
              </a:solidFill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5E6423B-06FB-4C9C-A431-988A11618003}"/>
              </a:ext>
            </a:extLst>
          </p:cNvPr>
          <p:cNvCxnSpPr/>
          <p:nvPr/>
        </p:nvCxnSpPr>
        <p:spPr>
          <a:xfrm flipV="1">
            <a:off x="11376780" y="4484850"/>
            <a:ext cx="0" cy="17224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AE42EF7-79FA-434F-97E9-7C59D3C2257A}"/>
              </a:ext>
            </a:extLst>
          </p:cNvPr>
          <p:cNvCxnSpPr/>
          <p:nvPr/>
        </p:nvCxnSpPr>
        <p:spPr>
          <a:xfrm>
            <a:off x="11376780" y="4910698"/>
            <a:ext cx="0" cy="15876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7D60675-4705-44D7-A5BD-A49AD1EB380E}"/>
              </a:ext>
            </a:extLst>
          </p:cNvPr>
          <p:cNvSpPr txBox="1"/>
          <p:nvPr/>
        </p:nvSpPr>
        <p:spPr>
          <a:xfrm>
            <a:off x="10648151" y="4640894"/>
            <a:ext cx="1503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Reaction Enthalpy</a:t>
            </a:r>
            <a:endParaRPr lang="el-GR" sz="14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17D1317-9133-428E-BD44-8081D7CC562B}"/>
              </a:ext>
            </a:extLst>
          </p:cNvPr>
          <p:cNvSpPr/>
          <p:nvPr/>
        </p:nvSpPr>
        <p:spPr>
          <a:xfrm>
            <a:off x="7252082" y="2659567"/>
            <a:ext cx="4844980" cy="3411449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9" name="Picture 48" descr="/Users/gianniskarnis/Downloads/961e60514e8ecfe9e0b6cb6cc6ad3d32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739" y="4087216"/>
            <a:ext cx="3455092" cy="25669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Group 50"/>
          <p:cNvGrpSpPr/>
          <p:nvPr/>
        </p:nvGrpSpPr>
        <p:grpSpPr>
          <a:xfrm>
            <a:off x="760520" y="0"/>
            <a:ext cx="10670959" cy="1154175"/>
            <a:chOff x="621975" y="2116670"/>
            <a:chExt cx="10670959" cy="1440160"/>
          </a:xfrm>
        </p:grpSpPr>
        <p:sp>
          <p:nvSpPr>
            <p:cNvPr id="52" name="Rectangle: Rounded Corners 15">
              <a:extLst>
                <a:ext uri="{FF2B5EF4-FFF2-40B4-BE49-F238E27FC236}">
                  <a16:creationId xmlns:a16="http://schemas.microsoft.com/office/drawing/2014/main" id="{9AE6DB5B-45B4-4E76-913E-77CEBB25143E}"/>
                </a:ext>
              </a:extLst>
            </p:cNvPr>
            <p:cNvSpPr/>
            <p:nvPr/>
          </p:nvSpPr>
          <p:spPr>
            <a:xfrm>
              <a:off x="621975" y="2116670"/>
              <a:ext cx="10670959" cy="144016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5F1B278-E21F-489C-8F52-61E44062ADF5}"/>
                </a:ext>
              </a:extLst>
            </p:cNvPr>
            <p:cNvSpPr/>
            <p:nvPr/>
          </p:nvSpPr>
          <p:spPr>
            <a:xfrm>
              <a:off x="3119809" y="2123386"/>
              <a:ext cx="5509650" cy="115211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l-GR" sz="5400" b="1" dirty="0">
                  <a:ln w="22225">
                    <a:solidFill>
                      <a:srgbClr val="7030A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60007" dir="2000400" sy="-30000" kx="-800400" algn="bl" rotWithShape="0">
                      <a:prstClr val="black">
                        <a:alpha val="20000"/>
                      </a:prstClr>
                    </a:outerShdw>
                  </a:effectLst>
                </a:rPr>
                <a:t>Χημική Αντίδραση</a:t>
              </a:r>
              <a:endParaRPr lang="en-US" sz="54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endParaRPr>
            </a:p>
          </p:txBody>
        </p:sp>
      </p:grpSp>
      <p:sp>
        <p:nvSpPr>
          <p:cNvPr id="4" name="Right Arrow 3"/>
          <p:cNvSpPr/>
          <p:nvPr/>
        </p:nvSpPr>
        <p:spPr>
          <a:xfrm rot="20146428">
            <a:off x="4919423" y="3868365"/>
            <a:ext cx="2102275" cy="1758684"/>
          </a:xfrm>
          <a:prstGeom prst="rightArrow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tx1"/>
                </a:solidFill>
              </a:rPr>
              <a:t>Αύξηση Κινητικής Ενέργειας</a:t>
            </a:r>
          </a:p>
        </p:txBody>
      </p:sp>
    </p:spTree>
    <p:extLst>
      <p:ext uri="{BB962C8B-B14F-4D97-AF65-F5344CB8AC3E}">
        <p14:creationId xmlns:p14="http://schemas.microsoft.com/office/powerpoint/2010/main" val="362059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4" grpId="0"/>
      <p:bldP spid="15" grpId="0"/>
      <p:bldP spid="16" grpId="0" animBg="1"/>
      <p:bldP spid="17" grpId="0"/>
      <p:bldP spid="20" grpId="0"/>
      <p:bldP spid="21" grpId="0"/>
      <p:bldP spid="29" grpId="0"/>
      <p:bldP spid="32" grpId="0"/>
      <p:bldP spid="42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8B50DB-19AA-48AB-B222-4E2622624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16" y="2439943"/>
            <a:ext cx="3266797" cy="42673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28BEC0-813E-45BB-BC4D-E44ED19DDC41}"/>
              </a:ext>
            </a:extLst>
          </p:cNvPr>
          <p:cNvSpPr txBox="1"/>
          <p:nvPr/>
        </p:nvSpPr>
        <p:spPr>
          <a:xfrm>
            <a:off x="203516" y="1835169"/>
            <a:ext cx="4210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/>
              <a:t>Πιθανότητα Ταχύτητας Μορίου</a:t>
            </a:r>
            <a:endParaRPr lang="en-US" sz="2400" b="1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4F98375-407C-43F1-934E-D2ADBA4002D9}"/>
              </a:ext>
            </a:extLst>
          </p:cNvPr>
          <p:cNvSpPr/>
          <p:nvPr/>
        </p:nvSpPr>
        <p:spPr>
          <a:xfrm>
            <a:off x="7453558" y="2998162"/>
            <a:ext cx="4343429" cy="2588821"/>
          </a:xfrm>
          <a:prstGeom prst="round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627EA5-84DA-4727-8F91-4D902D9B47AE}"/>
              </a:ext>
            </a:extLst>
          </p:cNvPr>
          <p:cNvSpPr txBox="1"/>
          <p:nvPr/>
        </p:nvSpPr>
        <p:spPr>
          <a:xfrm>
            <a:off x="7613003" y="3138410"/>
            <a:ext cx="3952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b="1" dirty="0"/>
              <a:t>Πληθυσμός Μορίων μεταξύ Διακριτών </a:t>
            </a:r>
          </a:p>
          <a:p>
            <a:pPr algn="ctr"/>
            <a:r>
              <a:rPr lang="el-GR" b="1" dirty="0"/>
              <a:t>Τιμών της Ιδιότητας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005819-7427-4BC8-A809-29F6C6182B50}"/>
              </a:ext>
            </a:extLst>
          </p:cNvPr>
          <p:cNvSpPr txBox="1"/>
          <p:nvPr/>
        </p:nvSpPr>
        <p:spPr>
          <a:xfrm>
            <a:off x="8257750" y="2584431"/>
            <a:ext cx="2735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chemeClr val="accent6">
                    <a:lumMod val="75000"/>
                  </a:schemeClr>
                </a:solidFill>
              </a:rPr>
              <a:t>Συνάρτηση Κατανομής,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q</a:t>
            </a:r>
            <a:r>
              <a:rPr lang="en-US" b="1" baseline="-25000" dirty="0" err="1">
                <a:solidFill>
                  <a:schemeClr val="accent6">
                    <a:lumMod val="75000"/>
                  </a:schemeClr>
                </a:solidFill>
              </a:rPr>
              <a:t>u</a:t>
            </a:r>
            <a:endParaRPr lang="en-US" b="1" baseline="-25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997A21BA-C718-47A3-830B-BE11C1868BE3}"/>
              </a:ext>
            </a:extLst>
          </p:cNvPr>
          <p:cNvSpPr/>
          <p:nvPr/>
        </p:nvSpPr>
        <p:spPr>
          <a:xfrm>
            <a:off x="9204343" y="3924989"/>
            <a:ext cx="770407" cy="646331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5A88BB-F11A-4F5B-BE43-39EF12720803}"/>
              </a:ext>
            </a:extLst>
          </p:cNvPr>
          <p:cNvSpPr txBox="1"/>
          <p:nvPr/>
        </p:nvSpPr>
        <p:spPr>
          <a:xfrm>
            <a:off x="7680366" y="4711568"/>
            <a:ext cx="3817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b="1" dirty="0"/>
              <a:t>Στατιστική Πιθανότητα</a:t>
            </a:r>
          </a:p>
          <a:p>
            <a:pPr algn="ctr"/>
            <a:r>
              <a:rPr lang="el-GR" b="1" dirty="0"/>
              <a:t>Μακροσκοπική Απεικόνιση Ιδιοτήτων</a:t>
            </a: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DE8F33-9006-4059-9353-BA2B549AE45C}"/>
              </a:ext>
            </a:extLst>
          </p:cNvPr>
          <p:cNvSpPr txBox="1"/>
          <p:nvPr/>
        </p:nvSpPr>
        <p:spPr>
          <a:xfrm>
            <a:off x="5183942" y="6415001"/>
            <a:ext cx="2424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c</a:t>
            </a:r>
            <a:r>
              <a:rPr lang="en-US" dirty="0">
                <a:solidFill>
                  <a:schemeClr val="bg1"/>
                </a:solidFill>
              </a:rPr>
              <a:t>(N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, 298 K) = 515 m s</a:t>
            </a:r>
            <a:r>
              <a:rPr lang="en-US" baseline="30000" dirty="0">
                <a:solidFill>
                  <a:schemeClr val="bg1"/>
                </a:solidFill>
              </a:rPr>
              <a:t>-1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760520" y="-5853"/>
            <a:ext cx="10670959" cy="1163168"/>
            <a:chOff x="740107" y="33914"/>
            <a:chExt cx="10670959" cy="1447899"/>
          </a:xfrm>
        </p:grpSpPr>
        <p:sp>
          <p:nvSpPr>
            <p:cNvPr id="27" name="Rectangle: Rounded Corners 15">
              <a:extLst>
                <a:ext uri="{FF2B5EF4-FFF2-40B4-BE49-F238E27FC236}">
                  <a16:creationId xmlns:a16="http://schemas.microsoft.com/office/drawing/2014/main" id="{9AE6DB5B-45B4-4E76-913E-77CEBB25143E}"/>
                </a:ext>
              </a:extLst>
            </p:cNvPr>
            <p:cNvSpPr/>
            <p:nvPr/>
          </p:nvSpPr>
          <p:spPr>
            <a:xfrm>
              <a:off x="740107" y="41653"/>
              <a:ext cx="10670959" cy="144016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5F1B278-E21F-489C-8F52-61E44062ADF5}"/>
                </a:ext>
              </a:extLst>
            </p:cNvPr>
            <p:cNvSpPr/>
            <p:nvPr/>
          </p:nvSpPr>
          <p:spPr>
            <a:xfrm>
              <a:off x="2638097" y="33914"/>
              <a:ext cx="6915804" cy="131176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l-GR" sz="5400" b="1" dirty="0">
                  <a:ln w="22225">
                    <a:solidFill>
                      <a:srgbClr val="7030A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60007" dir="2000400" sy="-30000" kx="-800400" algn="bl" rotWithShape="0">
                      <a:prstClr val="black">
                        <a:alpha val="20000"/>
                      </a:prstClr>
                    </a:outerShdw>
                  </a:effectLst>
                </a:rPr>
                <a:t>Συνάρτηση Κατανομής </a:t>
              </a:r>
              <a:endParaRPr lang="en-US" sz="54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4109292" y="3195126"/>
            <a:ext cx="2875855" cy="156966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sz="2400" i="1" dirty="0">
                <a:ea typeface="Times New Roman" charset="0"/>
                <a:cs typeface="Times New Roman" charset="0"/>
              </a:rPr>
              <a:t>Τρόπος κατανομής μελών συλλογής στις τιμές των υπό μελέτη ιδιοτήτων</a:t>
            </a:r>
          </a:p>
        </p:txBody>
      </p:sp>
    </p:spTree>
    <p:extLst>
      <p:ext uri="{BB962C8B-B14F-4D97-AF65-F5344CB8AC3E}">
        <p14:creationId xmlns:p14="http://schemas.microsoft.com/office/powerpoint/2010/main" val="162572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/>
      <p:bldP spid="10" grpId="0"/>
      <p:bldP spid="11" grpId="0" animBg="1"/>
      <p:bldP spid="12" grpId="0"/>
      <p:bldP spid="13" grpId="0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277" y="1569985"/>
            <a:ext cx="7777317" cy="482098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l-GR" dirty="0">
                <a:solidFill>
                  <a:srgbClr val="0070C0"/>
                </a:solidFill>
                <a:ea typeface="Times New Roman" charset="0"/>
                <a:cs typeface="Times New Roman" charset="0"/>
              </a:rPr>
              <a:t>Κανονικοποιημένη: όλα τα μόρια έχουν κάποια τιμή ταχύτητας στο πεδίο τιμών</a:t>
            </a:r>
          </a:p>
          <a:p>
            <a:pPr marL="0" lvl="0" indent="0">
              <a:buNone/>
            </a:pPr>
            <a:endParaRPr lang="el-GR" dirty="0">
              <a:solidFill>
                <a:srgbClr val="0070C0"/>
              </a:solidFill>
              <a:ea typeface="Times New Roman" charset="0"/>
              <a:cs typeface="Times New Roman" charset="0"/>
            </a:endParaRPr>
          </a:p>
          <a:p>
            <a:pPr marL="0" lvl="0" indent="0">
              <a:buNone/>
            </a:pPr>
            <a:r>
              <a:rPr lang="el-GR" dirty="0">
                <a:solidFill>
                  <a:srgbClr val="0070C0"/>
                </a:solidFill>
                <a:ea typeface="Times New Roman" charset="0"/>
                <a:cs typeface="Times New Roman" charset="0"/>
              </a:rPr>
              <a:t>Ασύμμετρη</a:t>
            </a:r>
            <a:r>
              <a:rPr lang="en-US" dirty="0">
                <a:solidFill>
                  <a:srgbClr val="0070C0"/>
                </a:solidFill>
                <a:ea typeface="Times New Roman" charset="0"/>
                <a:cs typeface="Times New Roman" charset="0"/>
              </a:rPr>
              <a:t> </a:t>
            </a:r>
            <a:r>
              <a:rPr lang="el-GR" dirty="0">
                <a:solidFill>
                  <a:srgbClr val="0070C0"/>
                </a:solidFill>
                <a:ea typeface="Times New Roman" charset="0"/>
                <a:cs typeface="Times New Roman" charset="0"/>
              </a:rPr>
              <a:t>Καμπύλη: Υποχρεωτικά τέμνει την αρχή των αξόνων (0,0) </a:t>
            </a:r>
            <a:endParaRPr lang="en-US" dirty="0">
              <a:solidFill>
                <a:srgbClr val="0070C0"/>
              </a:solidFill>
              <a:ea typeface="Times New Roman" charset="0"/>
              <a:cs typeface="Times New Roman" charset="0"/>
            </a:endParaRPr>
          </a:p>
          <a:p>
            <a:pPr marL="0" lvl="0" indent="0">
              <a:buNone/>
            </a:pPr>
            <a:r>
              <a:rPr lang="en-US" b="1" u="sng" dirty="0">
                <a:solidFill>
                  <a:srgbClr val="0070C0"/>
                </a:solidFill>
                <a:ea typeface="Times New Roman" charset="0"/>
                <a:cs typeface="Times New Roman" charset="0"/>
              </a:rPr>
              <a:t>U=0</a:t>
            </a:r>
            <a:r>
              <a:rPr lang="en-US" dirty="0">
                <a:solidFill>
                  <a:srgbClr val="0070C0"/>
                </a:solidFill>
                <a:ea typeface="Times New Roman" charset="0"/>
                <a:cs typeface="Times New Roman" charset="0"/>
              </a:rPr>
              <a:t>, </a:t>
            </a:r>
            <a:r>
              <a:rPr lang="el-GR" dirty="0">
                <a:solidFill>
                  <a:srgbClr val="0070C0"/>
                </a:solidFill>
                <a:ea typeface="Times New Roman" charset="0"/>
                <a:cs typeface="Times New Roman" charset="0"/>
              </a:rPr>
              <a:t>μηδενική κατανομή </a:t>
            </a:r>
            <a:r>
              <a:rPr lang="en-US" b="1" u="sng" dirty="0">
                <a:solidFill>
                  <a:srgbClr val="0070C0"/>
                </a:solidFill>
                <a:ea typeface="Times New Roman" charset="0"/>
                <a:cs typeface="Times New Roman" charset="0"/>
              </a:rPr>
              <a:t>Q=0</a:t>
            </a:r>
            <a:endParaRPr lang="en-US" dirty="0">
              <a:solidFill>
                <a:srgbClr val="0070C0"/>
              </a:solidFill>
              <a:ea typeface="Times New Roman" charset="0"/>
              <a:cs typeface="Times New Roman" charset="0"/>
            </a:endParaRPr>
          </a:p>
          <a:p>
            <a:pPr marL="0" lvl="0" indent="0">
              <a:buNone/>
            </a:pPr>
            <a:r>
              <a:rPr lang="en-US" b="1" u="sng" dirty="0">
                <a:solidFill>
                  <a:srgbClr val="0070C0"/>
                </a:solidFill>
                <a:ea typeface="Times New Roman" charset="0"/>
                <a:cs typeface="Times New Roman" charset="0"/>
              </a:rPr>
              <a:t>U</a:t>
            </a:r>
            <a:r>
              <a:rPr lang="en-US" b="1" u="sng" dirty="0">
                <a:solidFill>
                  <a:srgbClr val="0070C0"/>
                </a:solidFill>
                <a:ea typeface="Times New Roman" charset="0"/>
                <a:cs typeface="Times New Roman" charset="0"/>
                <a:sym typeface="Wingdings" panose="05000000000000000000" pitchFamily="2" charset="2"/>
              </a:rPr>
              <a:t></a:t>
            </a:r>
            <a:r>
              <a:rPr lang="en-US" b="1" u="sng" dirty="0">
                <a:solidFill>
                  <a:srgbClr val="0070C0"/>
                </a:solidFill>
                <a:ea typeface="Times New Roman" charset="0"/>
                <a:cs typeface="Times New Roman" charset="0"/>
                <a:sym typeface="Symbol" charset="2"/>
              </a:rPr>
              <a:t></a:t>
            </a:r>
            <a:r>
              <a:rPr lang="en-US" dirty="0">
                <a:solidFill>
                  <a:srgbClr val="0070C0"/>
                </a:solidFill>
                <a:ea typeface="Times New Roman" charset="0"/>
                <a:cs typeface="Times New Roman" charset="0"/>
                <a:sym typeface="Symbol" charset="2"/>
              </a:rPr>
              <a:t>, </a:t>
            </a:r>
            <a:r>
              <a:rPr lang="el-GR" dirty="0">
                <a:solidFill>
                  <a:srgbClr val="0070C0"/>
                </a:solidFill>
                <a:ea typeface="Times New Roman" charset="0"/>
                <a:cs typeface="Times New Roman" charset="0"/>
              </a:rPr>
              <a:t>μηδενική κατανομή</a:t>
            </a:r>
            <a:r>
              <a:rPr lang="en-US" dirty="0">
                <a:solidFill>
                  <a:srgbClr val="0070C0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b="1" u="sng" dirty="0">
                <a:solidFill>
                  <a:srgbClr val="0070C0"/>
                </a:solidFill>
                <a:ea typeface="Times New Roman" charset="0"/>
                <a:cs typeface="Times New Roman" charset="0"/>
              </a:rPr>
              <a:t>Q</a:t>
            </a:r>
            <a:r>
              <a:rPr lang="en-US" b="1" u="sng" dirty="0">
                <a:solidFill>
                  <a:srgbClr val="0070C0"/>
                </a:solidFill>
                <a:ea typeface="Times New Roman" charset="0"/>
                <a:cs typeface="Times New Roman" charset="0"/>
                <a:sym typeface="Wingdings" panose="05000000000000000000" pitchFamily="2" charset="2"/>
              </a:rPr>
              <a:t>0</a:t>
            </a:r>
            <a:endParaRPr lang="en-US" dirty="0">
              <a:solidFill>
                <a:srgbClr val="0070C0"/>
              </a:solidFill>
              <a:ea typeface="Times New Roman" charset="0"/>
              <a:cs typeface="Times New Roman" charset="0"/>
            </a:endParaRPr>
          </a:p>
        </p:txBody>
      </p:sp>
      <p:pic>
        <p:nvPicPr>
          <p:cNvPr id="4" name="Picture 3" descr="../../../../../../../Downloads/NDjo6r1pR6ClKqqv3uYq_maxwellspeeddistribution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543" y="1448876"/>
            <a:ext cx="3119806" cy="265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../../../../../../../Downloads/Normal(0,1)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196" y="4204498"/>
            <a:ext cx="3330153" cy="2605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740107" y="0"/>
            <a:ext cx="10670959" cy="1440160"/>
            <a:chOff x="740107" y="41653"/>
            <a:chExt cx="10670959" cy="1440160"/>
          </a:xfrm>
        </p:grpSpPr>
        <p:sp>
          <p:nvSpPr>
            <p:cNvPr id="8" name="Rectangle: Rounded Corners 15">
              <a:extLst>
                <a:ext uri="{FF2B5EF4-FFF2-40B4-BE49-F238E27FC236}">
                  <a16:creationId xmlns:a16="http://schemas.microsoft.com/office/drawing/2014/main" id="{9AE6DB5B-45B4-4E76-913E-77CEBB25143E}"/>
                </a:ext>
              </a:extLst>
            </p:cNvPr>
            <p:cNvSpPr/>
            <p:nvPr/>
          </p:nvSpPr>
          <p:spPr>
            <a:xfrm>
              <a:off x="740107" y="41653"/>
              <a:ext cx="10670959" cy="144016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F1B278-E21F-489C-8F52-61E44062ADF5}"/>
                </a:ext>
              </a:extLst>
            </p:cNvPr>
            <p:cNvSpPr/>
            <p:nvPr/>
          </p:nvSpPr>
          <p:spPr>
            <a:xfrm>
              <a:off x="1108355" y="239063"/>
              <a:ext cx="997529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l-GR" sz="5400" b="1" dirty="0">
                  <a:ln w="22225">
                    <a:solidFill>
                      <a:srgbClr val="7030A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60007" dir="2000400" sy="-30000" kx="-800400" algn="bl" rotWithShape="0">
                      <a:prstClr val="black">
                        <a:alpha val="20000"/>
                      </a:prstClr>
                    </a:outerShdw>
                  </a:effectLst>
                </a:rPr>
                <a:t>Κατανομή Ταχυτήτων </a:t>
              </a:r>
              <a:r>
                <a:rPr lang="en-US" sz="5400" b="1" dirty="0">
                  <a:ln w="22225">
                    <a:solidFill>
                      <a:srgbClr val="7030A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60007" dir="2000400" sy="-30000" kx="-800400" algn="bl" rotWithShape="0">
                      <a:prstClr val="black">
                        <a:alpha val="20000"/>
                      </a:prstClr>
                    </a:outerShdw>
                  </a:effectLst>
                </a:rPr>
                <a:t>Maxwell(Q)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745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5101</TotalTime>
  <Words>969</Words>
  <Application>Microsoft Office PowerPoint</Application>
  <PresentationFormat>Widescreen</PresentationFormat>
  <Paragraphs>161</Paragraphs>
  <Slides>17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Comic Sans MS</vt:lpstr>
      <vt:lpstr>inherit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Basilios Papadimitriou</cp:lastModifiedBy>
  <cp:revision>77</cp:revision>
  <dcterms:created xsi:type="dcterms:W3CDTF">2020-11-22T10:33:59Z</dcterms:created>
  <dcterms:modified xsi:type="dcterms:W3CDTF">2022-09-23T11:43:02Z</dcterms:modified>
</cp:coreProperties>
</file>