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48" r:id="rId3"/>
    <p:sldId id="349" r:id="rId4"/>
    <p:sldId id="407" r:id="rId5"/>
    <p:sldId id="436" r:id="rId6"/>
    <p:sldId id="408" r:id="rId7"/>
    <p:sldId id="409" r:id="rId8"/>
    <p:sldId id="411" r:id="rId9"/>
    <p:sldId id="451" r:id="rId10"/>
    <p:sldId id="454" r:id="rId11"/>
    <p:sldId id="442" r:id="rId12"/>
    <p:sldId id="448" r:id="rId13"/>
    <p:sldId id="449" r:id="rId14"/>
    <p:sldId id="417" r:id="rId15"/>
    <p:sldId id="443" r:id="rId16"/>
    <p:sldId id="445" r:id="rId17"/>
    <p:sldId id="446" r:id="rId18"/>
    <p:sldId id="447" r:id="rId19"/>
    <p:sldId id="450" r:id="rId20"/>
    <p:sldId id="434" r:id="rId21"/>
    <p:sldId id="435" r:id="rId22"/>
    <p:sldId id="439" r:id="rId23"/>
    <p:sldId id="453" r:id="rId24"/>
    <p:sldId id="430" r:id="rId25"/>
    <p:sldId id="428" r:id="rId26"/>
    <p:sldId id="440" r:id="rId27"/>
    <p:sldId id="441" r:id="rId28"/>
    <p:sldId id="431" r:id="rId29"/>
    <p:sldId id="455" r:id="rId30"/>
    <p:sldId id="456" r:id="rId31"/>
    <p:sldId id="438" r:id="rId32"/>
    <p:sldId id="437" r:id="rId33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5116" autoAdjust="0"/>
  </p:normalViewPr>
  <p:slideViewPr>
    <p:cSldViewPr snapToGrid="0">
      <p:cViewPr varScale="1">
        <p:scale>
          <a:sx n="84" d="100"/>
          <a:sy n="84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7" Type="http://schemas.openxmlformats.org/officeDocument/2006/relationships/image" Target="../media/image24.emf"/><Relationship Id="rId2" Type="http://schemas.openxmlformats.org/officeDocument/2006/relationships/image" Target="../media/image19.emf"/><Relationship Id="rId1" Type="http://schemas.openxmlformats.org/officeDocument/2006/relationships/image" Target="../media/image18.emf"/><Relationship Id="rId6" Type="http://schemas.openxmlformats.org/officeDocument/2006/relationships/image" Target="../media/image23.emf"/><Relationship Id="rId5" Type="http://schemas.openxmlformats.org/officeDocument/2006/relationships/image" Target="../media/image22.emf"/><Relationship Id="rId4" Type="http://schemas.openxmlformats.org/officeDocument/2006/relationships/image" Target="../media/image21.e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32.emf"/><Relationship Id="rId1" Type="http://schemas.openxmlformats.org/officeDocument/2006/relationships/image" Target="../media/image3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7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12/2/2020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291085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12/2/2020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854605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12/2/2020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4431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12/2/2020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676890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12/2/2020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485726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12/2/2020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422805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12/2/2020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809250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12/2/2020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7653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12/2/2020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634467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12/2/2020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790815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12/2/2020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206031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0B1F67-55ED-450D-9015-AEAD6350F7F4}" type="datetimeFigureOut">
              <a:rPr lang="el-GR" smtClean="0"/>
              <a:t>12/2/2020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595640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13" Type="http://schemas.openxmlformats.org/officeDocument/2006/relationships/image" Target="../media/image22.emf"/><Relationship Id="rId18" Type="http://schemas.openxmlformats.org/officeDocument/2006/relationships/image" Target="../media/image26.png"/><Relationship Id="rId3" Type="http://schemas.openxmlformats.org/officeDocument/2006/relationships/image" Target="../media/image25.png"/><Relationship Id="rId7" Type="http://schemas.openxmlformats.org/officeDocument/2006/relationships/image" Target="../media/image19.emf"/><Relationship Id="rId12" Type="http://schemas.openxmlformats.org/officeDocument/2006/relationships/oleObject" Target="../embeddings/oleObject6.bin"/><Relationship Id="rId17" Type="http://schemas.openxmlformats.org/officeDocument/2006/relationships/image" Target="../media/image23.emf"/><Relationship Id="rId2" Type="http://schemas.openxmlformats.org/officeDocument/2006/relationships/slideLayout" Target="../slideLayouts/slideLayout1.xml"/><Relationship Id="rId16" Type="http://schemas.openxmlformats.org/officeDocument/2006/relationships/oleObject" Target="../embeddings/oleObject9.bin"/><Relationship Id="rId20" Type="http://schemas.openxmlformats.org/officeDocument/2006/relationships/image" Target="../media/image24.emf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21.emf"/><Relationship Id="rId5" Type="http://schemas.openxmlformats.org/officeDocument/2006/relationships/image" Target="../media/image18.emf"/><Relationship Id="rId15" Type="http://schemas.openxmlformats.org/officeDocument/2006/relationships/oleObject" Target="../embeddings/oleObject8.bin"/><Relationship Id="rId10" Type="http://schemas.openxmlformats.org/officeDocument/2006/relationships/oleObject" Target="../embeddings/oleObject5.bin"/><Relationship Id="rId19" Type="http://schemas.openxmlformats.org/officeDocument/2006/relationships/oleObject" Target="../embeddings/oleObject10.bin"/><Relationship Id="rId4" Type="http://schemas.openxmlformats.org/officeDocument/2006/relationships/oleObject" Target="../embeddings/oleObject2.bin"/><Relationship Id="rId9" Type="http://schemas.openxmlformats.org/officeDocument/2006/relationships/image" Target="../media/image20.emf"/><Relationship Id="rId14" Type="http://schemas.openxmlformats.org/officeDocument/2006/relationships/oleObject" Target="../embeddings/oleObject7.bin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0.png"/><Relationship Id="rId13" Type="http://schemas.openxmlformats.org/officeDocument/2006/relationships/image" Target="../media/image35.png"/><Relationship Id="rId3" Type="http://schemas.openxmlformats.org/officeDocument/2006/relationships/image" Target="../media/image33.png"/><Relationship Id="rId7" Type="http://schemas.openxmlformats.org/officeDocument/2006/relationships/image" Target="../media/image14.png"/><Relationship Id="rId12" Type="http://schemas.openxmlformats.org/officeDocument/2006/relationships/image" Target="../media/image33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31.emf"/><Relationship Id="rId11" Type="http://schemas.openxmlformats.org/officeDocument/2006/relationships/oleObject" Target="../embeddings/oleObject13.bin"/><Relationship Id="rId5" Type="http://schemas.openxmlformats.org/officeDocument/2006/relationships/oleObject" Target="../embeddings/oleObject11.bin"/><Relationship Id="rId10" Type="http://schemas.openxmlformats.org/officeDocument/2006/relationships/image" Target="../media/image32.emf"/><Relationship Id="rId4" Type="http://schemas.openxmlformats.org/officeDocument/2006/relationships/image" Target="../media/image34.png"/><Relationship Id="rId9" Type="http://schemas.openxmlformats.org/officeDocument/2006/relationships/oleObject" Target="../embeddings/oleObject12.bin"/><Relationship Id="rId14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47.emf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0.png"/><Relationship Id="rId4" Type="http://schemas.openxmlformats.org/officeDocument/2006/relationships/image" Target="../media/image5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6.png"/><Relationship Id="rId4" Type="http://schemas.openxmlformats.org/officeDocument/2006/relationships/image" Target="../media/image7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112520" y="190259"/>
            <a:ext cx="9144000" cy="905255"/>
          </a:xfrm>
        </p:spPr>
        <p:txBody>
          <a:bodyPr>
            <a:normAutofit fontScale="90000"/>
          </a:bodyPr>
          <a:lstStyle/>
          <a:p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Πυρηνικός Μαγνητικός Συντονισμός</a:t>
            </a:r>
            <a:b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112520" y="5072743"/>
            <a:ext cx="9144000" cy="1328057"/>
          </a:xfrm>
        </p:spPr>
        <p:txBody>
          <a:bodyPr>
            <a:normAutofit lnSpcReduction="10000"/>
          </a:bodyPr>
          <a:lstStyle/>
          <a:p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Αρχές Πυρηνικού Μαγνητικού Συντονισμού</a:t>
            </a:r>
          </a:p>
          <a:p>
            <a:endParaRPr lang="el-G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Δρ. Μάριος Κυδωνάκης</a:t>
            </a: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8046" y="962683"/>
            <a:ext cx="3448050" cy="3686175"/>
          </a:xfrm>
          <a:prstGeom prst="rect">
            <a:avLst/>
          </a:prstGeom>
        </p:spPr>
      </p:pic>
      <p:pic>
        <p:nvPicPr>
          <p:cNvPr id="6" name="Εικόνα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122" y="226628"/>
            <a:ext cx="1905000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760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7331" y="3235231"/>
            <a:ext cx="3500161" cy="1171106"/>
          </a:xfrm>
          <a:prstGeom prst="rect">
            <a:avLst/>
          </a:prstGeom>
        </p:spPr>
      </p:pic>
      <p:sp>
        <p:nvSpPr>
          <p:cNvPr id="17" name="Ορθογώνιο 16"/>
          <p:cNvSpPr/>
          <p:nvPr/>
        </p:nvSpPr>
        <p:spPr>
          <a:xfrm>
            <a:off x="76200" y="4574519"/>
            <a:ext cx="12115800" cy="22252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συχνότητα απορρόφησης κάθε πυρήνα, σε δεδομένο πεδίο Β</a:t>
            </a:r>
            <a:r>
              <a:rPr lang="el-GR" sz="22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εξαρτάται από τον γυρομαγνητικό λόγο.</a:t>
            </a:r>
            <a:endParaRPr lang="en-US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Σε ισχύ πεδίου 70.500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gauss (7.05 Tesla)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ct val="90000"/>
              </a:lnSpc>
            </a:pPr>
            <a:endParaRPr lang="el-G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Για το Η, </a:t>
            </a:r>
            <a:r>
              <a:rPr lang="en-US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sz="22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300 MHz (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γ</a:t>
            </a:r>
            <a:r>
              <a:rPr lang="el-GR" sz="22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26.753).</a:t>
            </a:r>
          </a:p>
          <a:p>
            <a:pPr algn="just">
              <a:lnSpc>
                <a:spcPct val="90000"/>
              </a:lnSpc>
            </a:pPr>
            <a:endParaRPr lang="el-G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Για τον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13C, </a:t>
            </a:r>
            <a:r>
              <a:rPr lang="en-US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sz="22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75 MHz (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γ = 6.728).</a:t>
            </a:r>
            <a:endParaRPr lang="el-G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Εικόνα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276" y="0"/>
            <a:ext cx="11439525" cy="3067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483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/>
          <p:cNvSpPr txBox="1">
            <a:spLocks/>
          </p:cNvSpPr>
          <p:nvPr/>
        </p:nvSpPr>
        <p:spPr>
          <a:xfrm>
            <a:off x="1183632" y="-248630"/>
            <a:ext cx="9144000" cy="80051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Κατανομή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Boltzmann</a:t>
            </a:r>
            <a:endParaRPr 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Ορθογώνιο 11"/>
          <p:cNvSpPr/>
          <p:nvPr/>
        </p:nvSpPr>
        <p:spPr>
          <a:xfrm>
            <a:off x="445190" y="676893"/>
            <a:ext cx="10865938" cy="13111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Για το Η: γ</a:t>
            </a:r>
            <a:r>
              <a:rPr lang="el-GR" sz="22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26,75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x10</a:t>
            </a:r>
            <a:r>
              <a:rPr lang="en-US" sz="22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rg</a:t>
            </a:r>
            <a:r>
              <a:rPr lang="en-US" sz="22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-1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2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-1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και αν Β =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70.500 gauss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(τυπική ισχύς) τότε,</a:t>
            </a:r>
          </a:p>
          <a:p>
            <a:pPr algn="just">
              <a:lnSpc>
                <a:spcPct val="90000"/>
              </a:lnSpc>
            </a:pPr>
            <a:endParaRPr lang="el-G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ΔΕ = 0.00012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Kjmol</a:t>
            </a:r>
            <a:r>
              <a:rPr lang="en-US" sz="22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-1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Σε ένα δείγμα 1.000.000 πυρήνων Η, η κατάσταση α έχει περίπου 20 περισσότερα πρωτόνια. </a:t>
            </a:r>
            <a:endParaRPr lang="el-G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0215" y="1752683"/>
            <a:ext cx="2406206" cy="575844"/>
          </a:xfrm>
          <a:prstGeom prst="rect">
            <a:avLst/>
          </a:prstGeom>
        </p:spPr>
      </p:pic>
      <p:sp>
        <p:nvSpPr>
          <p:cNvPr id="13" name="Ορθογώνιο 12"/>
          <p:cNvSpPr/>
          <p:nvPr/>
        </p:nvSpPr>
        <p:spPr>
          <a:xfrm>
            <a:off x="100675" y="5801338"/>
            <a:ext cx="11554968" cy="7017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Πιθανότητα παρατήρησης πληθυσμού (α) &gt; (β). Όταν Β ↑, ΔΕ ↑. Άρα, (α) &gt;&gt; (β) δηλ. διακριτική ικανότητα αυξάνει. </a:t>
            </a:r>
            <a:endParaRPr lang="el-G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4" name="Αντικείμενο 13"/>
          <p:cNvGraphicFramePr>
            <a:graphicFrameLocks noChangeAspect="1"/>
          </p:cNvGraphicFramePr>
          <p:nvPr>
            <p:extLst/>
          </p:nvPr>
        </p:nvGraphicFramePr>
        <p:xfrm>
          <a:off x="244600" y="3185750"/>
          <a:ext cx="1209732" cy="6992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86" name="CS ChemDraw Drawing" r:id="rId4" imgW="1933850" imgH="1117179" progId="ChemDraw.Document.6.0">
                  <p:embed/>
                </p:oleObj>
              </mc:Choice>
              <mc:Fallback>
                <p:oleObj name="CS ChemDraw Drawing" r:id="rId4" imgW="1933850" imgH="1117179" progId="ChemDraw.Document.6.0">
                  <p:embed/>
                  <p:pic>
                    <p:nvPicPr>
                      <p:cNvPr id="14" name="Αντικείμενο 13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44600" y="3185750"/>
                        <a:ext cx="1209732" cy="69922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Αντικείμενο 14"/>
          <p:cNvGraphicFramePr>
            <a:graphicFrameLocks noChangeAspect="1"/>
          </p:cNvGraphicFramePr>
          <p:nvPr>
            <p:extLst/>
          </p:nvPr>
        </p:nvGraphicFramePr>
        <p:xfrm>
          <a:off x="1733550" y="3097213"/>
          <a:ext cx="963613" cy="1033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87" name="CS ChemDraw Drawing" r:id="rId6" imgW="1540870" imgH="1651890" progId="ChemDraw.Document.6.0">
                  <p:embed/>
                </p:oleObj>
              </mc:Choice>
              <mc:Fallback>
                <p:oleObj name="CS ChemDraw Drawing" r:id="rId6" imgW="1540870" imgH="1651890" progId="ChemDraw.Document.6.0">
                  <p:embed/>
                  <p:pic>
                    <p:nvPicPr>
                      <p:cNvPr id="15" name="Αντικείμενο 14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733550" y="3097213"/>
                        <a:ext cx="963613" cy="10334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Αντικείμενο 15"/>
          <p:cNvGraphicFramePr>
            <a:graphicFrameLocks noChangeAspect="1"/>
          </p:cNvGraphicFramePr>
          <p:nvPr>
            <p:extLst/>
          </p:nvPr>
        </p:nvGraphicFramePr>
        <p:xfrm>
          <a:off x="2684463" y="3217863"/>
          <a:ext cx="1027112" cy="912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88" name="CS ChemDraw Drawing" r:id="rId8" imgW="1642518" imgH="1457023" progId="ChemDraw.Document.6.0">
                  <p:embed/>
                </p:oleObj>
              </mc:Choice>
              <mc:Fallback>
                <p:oleObj name="CS ChemDraw Drawing" r:id="rId8" imgW="1642518" imgH="1457023" progId="ChemDraw.Document.6.0">
                  <p:embed/>
                  <p:pic>
                    <p:nvPicPr>
                      <p:cNvPr id="16" name="Αντικείμενο 15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684463" y="3217863"/>
                        <a:ext cx="1027112" cy="9128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Αντικείμενο 16"/>
          <p:cNvGraphicFramePr>
            <a:graphicFrameLocks noChangeAspect="1"/>
          </p:cNvGraphicFramePr>
          <p:nvPr>
            <p:extLst/>
          </p:nvPr>
        </p:nvGraphicFramePr>
        <p:xfrm>
          <a:off x="3865563" y="2998788"/>
          <a:ext cx="498475" cy="1230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89" name="CS ChemDraw Drawing" r:id="rId10" imgW="795741" imgH="1964444" progId="ChemDraw.Document.6.0">
                  <p:embed/>
                </p:oleObj>
              </mc:Choice>
              <mc:Fallback>
                <p:oleObj name="CS ChemDraw Drawing" r:id="rId10" imgW="795741" imgH="1964444" progId="ChemDraw.Document.6.0">
                  <p:embed/>
                  <p:pic>
                    <p:nvPicPr>
                      <p:cNvPr id="17" name="Αντικείμενο 16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3865563" y="2998788"/>
                        <a:ext cx="498475" cy="12303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Αντικείμενο 17"/>
          <p:cNvGraphicFramePr>
            <a:graphicFrameLocks noChangeAspect="1"/>
          </p:cNvGraphicFramePr>
          <p:nvPr>
            <p:extLst/>
          </p:nvPr>
        </p:nvGraphicFramePr>
        <p:xfrm>
          <a:off x="6531605" y="4105988"/>
          <a:ext cx="498475" cy="1139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90" name="CS ChemDraw Drawing" r:id="rId12" imgW="797017" imgH="1821172" progId="ChemDraw.Document.6.0">
                  <p:embed/>
                </p:oleObj>
              </mc:Choice>
              <mc:Fallback>
                <p:oleObj name="CS ChemDraw Drawing" r:id="rId12" imgW="797017" imgH="1821172" progId="ChemDraw.Document.6.0">
                  <p:embed/>
                  <p:pic>
                    <p:nvPicPr>
                      <p:cNvPr id="18" name="Αντικείμενο 17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6531605" y="4105988"/>
                        <a:ext cx="498475" cy="11398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Αντικείμενο 18"/>
          <p:cNvGraphicFramePr>
            <a:graphicFrameLocks noChangeAspect="1"/>
          </p:cNvGraphicFramePr>
          <p:nvPr>
            <p:extLst/>
          </p:nvPr>
        </p:nvGraphicFramePr>
        <p:xfrm>
          <a:off x="7212833" y="4091549"/>
          <a:ext cx="498475" cy="1139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91" name="CS ChemDraw Drawing" r:id="rId14" imgW="797017" imgH="1821172" progId="ChemDraw.Document.6.0">
                  <p:embed/>
                </p:oleObj>
              </mc:Choice>
              <mc:Fallback>
                <p:oleObj name="CS ChemDraw Drawing" r:id="rId14" imgW="797017" imgH="1821172" progId="ChemDraw.Document.6.0">
                  <p:embed/>
                  <p:pic>
                    <p:nvPicPr>
                      <p:cNvPr id="19" name="Αντικείμενο 18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7212833" y="4091549"/>
                        <a:ext cx="498475" cy="11398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Αντικείμενο 19"/>
          <p:cNvGraphicFramePr>
            <a:graphicFrameLocks noChangeAspect="1"/>
          </p:cNvGraphicFramePr>
          <p:nvPr>
            <p:extLst/>
          </p:nvPr>
        </p:nvGraphicFramePr>
        <p:xfrm>
          <a:off x="7983541" y="4105987"/>
          <a:ext cx="498475" cy="1139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92" name="CS ChemDraw Drawing" r:id="rId15" imgW="797017" imgH="1821172" progId="ChemDraw.Document.6.0">
                  <p:embed/>
                </p:oleObj>
              </mc:Choice>
              <mc:Fallback>
                <p:oleObj name="CS ChemDraw Drawing" r:id="rId15" imgW="797017" imgH="1821172" progId="ChemDraw.Document.6.0">
                  <p:embed/>
                  <p:pic>
                    <p:nvPicPr>
                      <p:cNvPr id="20" name="Αντικείμενο 19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7983541" y="4105987"/>
                        <a:ext cx="498475" cy="11398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Αντικείμενο 20"/>
          <p:cNvGraphicFramePr>
            <a:graphicFrameLocks noChangeAspect="1"/>
          </p:cNvGraphicFramePr>
          <p:nvPr>
            <p:extLst/>
          </p:nvPr>
        </p:nvGraphicFramePr>
        <p:xfrm>
          <a:off x="7199313" y="2562225"/>
          <a:ext cx="498475" cy="1252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93" name="CS ChemDraw Drawing" r:id="rId16" imgW="797017" imgH="1999409" progId="ChemDraw.Document.6.0">
                  <p:embed/>
                </p:oleObj>
              </mc:Choice>
              <mc:Fallback>
                <p:oleObj name="CS ChemDraw Drawing" r:id="rId16" imgW="797017" imgH="1999409" progId="ChemDraw.Document.6.0">
                  <p:embed/>
                  <p:pic>
                    <p:nvPicPr>
                      <p:cNvPr id="21" name="Αντικείμενο 20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7199313" y="2562225"/>
                        <a:ext cx="498475" cy="12525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2" name="Εικόνα 21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664769" y="2339048"/>
            <a:ext cx="3183039" cy="1959862"/>
          </a:xfrm>
          <a:prstGeom prst="rect">
            <a:avLst/>
          </a:prstGeom>
        </p:spPr>
      </p:pic>
      <p:graphicFrame>
        <p:nvGraphicFramePr>
          <p:cNvPr id="2" name="Αντικείμενο 1"/>
          <p:cNvGraphicFramePr>
            <a:graphicFrameLocks noChangeAspect="1"/>
          </p:cNvGraphicFramePr>
          <p:nvPr>
            <p:extLst/>
          </p:nvPr>
        </p:nvGraphicFramePr>
        <p:xfrm>
          <a:off x="5904139" y="3255959"/>
          <a:ext cx="485775" cy="1304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94" name="CS ChemDraw Drawing" r:id="rId19" imgW="486121" imgH="1304797" progId="ChemDraw.Document.6.0">
                  <p:embed/>
                </p:oleObj>
              </mc:Choice>
              <mc:Fallback>
                <p:oleObj name="CS ChemDraw Drawing" r:id="rId19" imgW="486121" imgH="1304797" progId="ChemDraw.Document.6.0">
                  <p:embed/>
                  <p:pic>
                    <p:nvPicPr>
                      <p:cNvPr id="2" name="Αντικείμενο 1"/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5904139" y="3255959"/>
                        <a:ext cx="485775" cy="13049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16669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/>
          <p:cNvSpPr txBox="1">
            <a:spLocks/>
          </p:cNvSpPr>
          <p:nvPr/>
        </p:nvSpPr>
        <p:spPr>
          <a:xfrm>
            <a:off x="1183632" y="-248630"/>
            <a:ext cx="9144000" cy="80051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Μεταπτωτική κίνηση</a:t>
            </a:r>
            <a:endParaRPr 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Ορθογώνιο 8"/>
          <p:cNvSpPr/>
          <p:nvPr/>
        </p:nvSpPr>
        <p:spPr>
          <a:xfrm>
            <a:off x="329185" y="802771"/>
            <a:ext cx="10369295" cy="13111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 άξονας περιστροφής του πυρήνα προσανατολίζεται ακριβώς ομόρροπα ή αντίρροπα με το Β</a:t>
            </a:r>
            <a:r>
              <a:rPr lang="el-GR" sz="22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μεταπίπτει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όμως γύρω από το πεδίο κατά μια γωνία με γωνιακή </a:t>
            </a:r>
            <a:r>
              <a:rPr lang="el-G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ταχύτητα ω</a:t>
            </a:r>
            <a:r>
              <a:rPr lang="el-GR" sz="22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και </a:t>
            </a:r>
            <a:r>
              <a:rPr lang="el-G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συχνότητα 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ν</a:t>
            </a:r>
            <a:r>
              <a:rPr lang="el-GR" sz="22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 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l-G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συχνότητα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Larmor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μοναδική για κάθε 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πυρήνα)</a:t>
            </a:r>
          </a:p>
          <a:p>
            <a:pPr algn="ctr">
              <a:lnSpc>
                <a:spcPct val="90000"/>
              </a:lnSpc>
            </a:pP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ω</a:t>
            </a:r>
            <a:r>
              <a:rPr lang="el-GR" sz="22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γ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2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l-G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Ορθογώνιο 7"/>
          <p:cNvSpPr/>
          <p:nvPr/>
        </p:nvSpPr>
        <p:spPr>
          <a:xfrm>
            <a:off x="4895253" y="3045964"/>
            <a:ext cx="7106030" cy="13111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Στο σημείο αυτό αναπτύσσονται δύο δυνάμεις:</a:t>
            </a:r>
          </a:p>
          <a:p>
            <a:pPr algn="just">
              <a:lnSpc>
                <a:spcPct val="90000"/>
              </a:lnSpc>
            </a:pP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α) η μια είναι η ιδιοστροφορμή (δηλαδή η αυτοπεριστροφή του πυρήνα).</a:t>
            </a:r>
          </a:p>
          <a:p>
            <a:pPr algn="just">
              <a:lnSpc>
                <a:spcPct val="90000"/>
              </a:lnSpc>
            </a:pP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β) η άλλη τείνει να ευθυγραμμίσει την </a:t>
            </a:r>
            <a:r>
              <a:rPr lang="el-GR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</a:t>
            </a:r>
            <a:r>
              <a:rPr lang="el-G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με το Β</a:t>
            </a:r>
            <a:r>
              <a:rPr lang="el-GR" sz="22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3" name="Ορθογώνιο 12"/>
          <p:cNvSpPr/>
          <p:nvPr/>
        </p:nvSpPr>
        <p:spPr>
          <a:xfrm>
            <a:off x="5004981" y="4887162"/>
            <a:ext cx="7106030" cy="100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sz="22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342900" indent="-342900" algn="just">
              <a:lnSpc>
                <a:spcPct val="90000"/>
              </a:lnSpc>
              <a:buFontTx/>
              <a:buChar char="-"/>
            </a:pP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Εξαρτάται από το χημικό περιβάλλον κάθε πυρήνα.</a:t>
            </a:r>
          </a:p>
          <a:p>
            <a:pPr marL="342900" indent="-342900" algn="just">
              <a:lnSpc>
                <a:spcPct val="90000"/>
              </a:lnSpc>
              <a:buFontTx/>
              <a:buChar char="-"/>
            </a:pP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Είναι ανάλογη </a:t>
            </a:r>
            <a:r>
              <a:rPr lang="el-G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 την ένταση του μαγνητικού πεδίου.</a:t>
            </a:r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214" y="2288070"/>
            <a:ext cx="3508682" cy="4152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150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/>
          <p:cNvSpPr txBox="1">
            <a:spLocks/>
          </p:cNvSpPr>
          <p:nvPr/>
        </p:nvSpPr>
        <p:spPr>
          <a:xfrm>
            <a:off x="1183632" y="-248630"/>
            <a:ext cx="9144000" cy="80051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Μαγνήτιση</a:t>
            </a:r>
            <a:endParaRPr 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Ορθογώνιο 9"/>
          <p:cNvSpPr/>
          <p:nvPr/>
        </p:nvSpPr>
        <p:spPr>
          <a:xfrm>
            <a:off x="158496" y="551882"/>
            <a:ext cx="11804904" cy="28346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Μαγνήτιση (Μ</a:t>
            </a:r>
            <a:r>
              <a:rPr lang="el-GR" sz="2200" b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l-G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ο ολικός προσανατολισμός των πυρηνικών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spin. 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Είναι διανυσματικό μέγεθος // Β</a:t>
            </a:r>
            <a:r>
              <a:rPr lang="el-GR" sz="22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l-G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και ανάλογη με την διαφορά των πληθυσμών (α-β).</a:t>
            </a:r>
          </a:p>
          <a:p>
            <a:pPr algn="just">
              <a:lnSpc>
                <a:spcPct val="90000"/>
              </a:lnSpc>
            </a:pPr>
            <a:endParaRPr lang="el-G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Ζ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διαμήκης μαγνήτιση. Στην κατάσταση αυτή ισούται με την Μ</a:t>
            </a:r>
            <a:r>
              <a:rPr lang="el-GR" sz="22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90000"/>
              </a:lnSpc>
            </a:pP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Στους άξονες χ και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οι συνιστώσες μαγνήτισης υπάρχουν, αλλά εξουδετερώνουν η μία την άλλη.</a:t>
            </a:r>
          </a:p>
          <a:p>
            <a:pPr algn="just">
              <a:lnSpc>
                <a:spcPct val="90000"/>
              </a:lnSpc>
            </a:pP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μαγνητική διπολική ροπή των πυρήνων, περιστρέφεται γύρω από τον άξονα που ορίζουν οι μαγνητικές γραμμές του εξωτερικού πεδίου. Η συχνότητα περιστροφής είναι ίση με την συχνότητα που θα πρέπει να έχει ένα φωτόνιο για να προκαλέσει την μετάβαση μεταξύ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των δύο καταστάσεων του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spin 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(συχνότητα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Larmor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l-G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712" y="3732087"/>
            <a:ext cx="3339182" cy="2566996"/>
          </a:xfrm>
          <a:prstGeom prst="rect">
            <a:avLst/>
          </a:prstGeom>
        </p:spPr>
      </p:pic>
      <p:sp>
        <p:nvSpPr>
          <p:cNvPr id="16" name="Ορθογώνιο 15"/>
          <p:cNvSpPr/>
          <p:nvPr/>
        </p:nvSpPr>
        <p:spPr>
          <a:xfrm>
            <a:off x="833641" y="6446150"/>
            <a:ext cx="2211324" cy="3970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Σε πληθυσμό</a:t>
            </a:r>
            <a:endParaRPr lang="el-G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Εικόνα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1225" y="3732087"/>
            <a:ext cx="3086100" cy="2466975"/>
          </a:xfrm>
          <a:prstGeom prst="rect">
            <a:avLst/>
          </a:prstGeom>
        </p:spPr>
      </p:pic>
      <p:pic>
        <p:nvPicPr>
          <p:cNvPr id="4" name="Εικόνα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49286" y="3658935"/>
            <a:ext cx="4308729" cy="2973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805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/>
          <p:cNvSpPr txBox="1">
            <a:spLocks/>
          </p:cNvSpPr>
          <p:nvPr/>
        </p:nvSpPr>
        <p:spPr>
          <a:xfrm>
            <a:off x="1183632" y="-248630"/>
            <a:ext cx="9144000" cy="80051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Συντονισμός</a:t>
            </a:r>
            <a:endParaRPr 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Ορθογώνιο 9"/>
          <p:cNvSpPr/>
          <p:nvPr/>
        </p:nvSpPr>
        <p:spPr>
          <a:xfrm>
            <a:off x="328357" y="533298"/>
            <a:ext cx="11804904" cy="10341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διέγερση των πυρήνων επιτυγχάνεται με την εφαρμογή ενός δεύτερου Β</a:t>
            </a:r>
            <a:r>
              <a:rPr lang="el-GR" sz="22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┴ Β</a:t>
            </a:r>
            <a:r>
              <a:rPr lang="el-GR" sz="22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οπότε ω</a:t>
            </a:r>
            <a:r>
              <a:rPr lang="el-GR" sz="22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=γΒ</a:t>
            </a:r>
            <a:r>
              <a:rPr lang="el-GR" sz="22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l-G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Όταν ω</a:t>
            </a:r>
            <a:r>
              <a:rPr lang="el-GR" sz="22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ω</a:t>
            </a:r>
            <a:r>
              <a:rPr lang="el-GR" sz="22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επιτυγχάνεται </a:t>
            </a:r>
            <a:r>
              <a:rPr lang="el-G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συντονισμός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(πυρήνας και πηγή ακτινοβολίας συντονίζονται). </a:t>
            </a:r>
          </a:p>
          <a:p>
            <a:pPr algn="just">
              <a:lnSpc>
                <a:spcPct val="90000"/>
              </a:lnSpc>
            </a:pP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Οι φυσικοί ονομάζουν των ω</a:t>
            </a:r>
            <a:r>
              <a:rPr lang="el-GR" sz="22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συχνότητα συντονισμού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οι χημικοί </a:t>
            </a:r>
            <a:r>
              <a:rPr lang="el-G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χημική μετατόπιση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l-G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Ορθογώνιο 10"/>
              <p:cNvSpPr/>
              <p:nvPr/>
            </p:nvSpPr>
            <p:spPr>
              <a:xfrm>
                <a:off x="10730674" y="3817185"/>
                <a:ext cx="1461326" cy="53123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90000"/>
                  </a:lnSpc>
                </a:pPr>
                <a:r>
                  <a:rPr lang="el-GR" sz="2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ΔΕ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l-GR" sz="22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h</m:t>
                        </m:r>
                        <m:r>
                          <a:rPr lang="el-GR" sz="2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𝛾</m:t>
                        </m:r>
                      </m:num>
                      <m:den>
                        <m:r>
                          <a:rPr lang="el-GR" sz="2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l-GR" sz="2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</m:den>
                    </m:f>
                  </m:oMath>
                </a14:m>
                <a:r>
                  <a:rPr lang="el-GR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Β</a:t>
                </a:r>
                <a:r>
                  <a:rPr lang="el-GR" sz="2400" baseline="-25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el-GR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Ορθογώνιο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30674" y="3817185"/>
                <a:ext cx="1461326" cy="531236"/>
              </a:xfrm>
              <a:prstGeom prst="rect">
                <a:avLst/>
              </a:prstGeom>
              <a:blipFill>
                <a:blip r:embed="rId3"/>
                <a:stretch>
                  <a:fillRect l="-5417" t="-6897" b="-14943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Εικόνα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02172" y="4930034"/>
            <a:ext cx="1572431" cy="1862298"/>
          </a:xfrm>
          <a:prstGeom prst="rect">
            <a:avLst/>
          </a:prstGeom>
        </p:spPr>
      </p:pic>
      <p:graphicFrame>
        <p:nvGraphicFramePr>
          <p:cNvPr id="14" name="Αντικείμενο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3391999"/>
              </p:ext>
            </p:extLst>
          </p:nvPr>
        </p:nvGraphicFramePr>
        <p:xfrm>
          <a:off x="4638138" y="5859732"/>
          <a:ext cx="406096" cy="174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00" name="CS ChemDraw Drawing" r:id="rId5" imgW="609884" imgH="173973" progId="ChemDraw.Document.6.0">
                  <p:embed/>
                </p:oleObj>
              </mc:Choice>
              <mc:Fallback>
                <p:oleObj name="CS ChemDraw Drawing" r:id="rId5" imgW="609884" imgH="173973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638138" y="5859732"/>
                        <a:ext cx="406096" cy="1746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5" name="Εικόνα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87408" y="4930951"/>
            <a:ext cx="1573936" cy="1861381"/>
          </a:xfrm>
          <a:prstGeom prst="rect">
            <a:avLst/>
          </a:prstGeom>
        </p:spPr>
      </p:pic>
      <p:sp>
        <p:nvSpPr>
          <p:cNvPr id="18" name="Ορθογώνιο 17"/>
          <p:cNvSpPr/>
          <p:nvPr/>
        </p:nvSpPr>
        <p:spPr>
          <a:xfrm>
            <a:off x="10701305" y="2528021"/>
            <a:ext cx="1461326" cy="3970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ΔΕ =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sz="22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l-G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Ορθογώνιο 18"/>
              <p:cNvSpPr/>
              <p:nvPr/>
            </p:nvSpPr>
            <p:spPr>
              <a:xfrm>
                <a:off x="10671935" y="3096937"/>
                <a:ext cx="1461326" cy="50007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90000"/>
                  </a:lnSpc>
                </a:pPr>
                <a:r>
                  <a:rPr lang="en-US" sz="2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</a:t>
                </a:r>
                <a:r>
                  <a:rPr lang="en-US" sz="2200" baseline="-25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r>
                  <a:rPr lang="el-GR" sz="2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l-GR" sz="22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l-GR" sz="2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𝛾</m:t>
                        </m:r>
                      </m:num>
                      <m:den>
                        <m:r>
                          <a:rPr lang="el-GR" sz="2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l-GR" sz="2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</m:den>
                    </m:f>
                  </m:oMath>
                </a14:m>
                <a:r>
                  <a:rPr lang="el-GR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Β</a:t>
                </a:r>
                <a:r>
                  <a:rPr lang="el-GR" sz="2400" baseline="-25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el-GR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9" name="Ορθογώνιο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71935" y="3096937"/>
                <a:ext cx="1461326" cy="500073"/>
              </a:xfrm>
              <a:prstGeom prst="rect">
                <a:avLst/>
              </a:prstGeom>
              <a:blipFill>
                <a:blip r:embed="rId8"/>
                <a:stretch>
                  <a:fillRect l="-5439" t="-13415" b="-15854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2" name="Εικόνα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68170" y="4927132"/>
            <a:ext cx="1574881" cy="1865200"/>
          </a:xfrm>
          <a:prstGeom prst="rect">
            <a:avLst/>
          </a:prstGeom>
        </p:spPr>
      </p:pic>
      <p:graphicFrame>
        <p:nvGraphicFramePr>
          <p:cNvPr id="23" name="Αντικείμενο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22371485"/>
              </p:ext>
            </p:extLst>
          </p:nvPr>
        </p:nvGraphicFramePr>
        <p:xfrm>
          <a:off x="9109634" y="5757338"/>
          <a:ext cx="1061542" cy="204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01" name="CS ChemDraw Drawing" r:id="rId9" imgW="719186" imgH="102337" progId="ChemDraw.Document.6.0">
                  <p:embed/>
                </p:oleObj>
              </mc:Choice>
              <mc:Fallback>
                <p:oleObj name="CS ChemDraw Drawing" r:id="rId9" imgW="719186" imgH="102337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9109634" y="5757338"/>
                        <a:ext cx="1061542" cy="2047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Αντικείμενο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47136174"/>
              </p:ext>
            </p:extLst>
          </p:nvPr>
        </p:nvGraphicFramePr>
        <p:xfrm>
          <a:off x="690831" y="5773213"/>
          <a:ext cx="2178050" cy="377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02" name="CS ChemDraw Drawing" r:id="rId11" imgW="2177548" imgH="377794" progId="ChemDraw.Document.6.0">
                  <p:embed/>
                </p:oleObj>
              </mc:Choice>
              <mc:Fallback>
                <p:oleObj name="CS ChemDraw Drawing" r:id="rId11" imgW="2177548" imgH="377794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690831" y="5773213"/>
                        <a:ext cx="2178050" cy="3778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Αντικείμενο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04588009"/>
              </p:ext>
            </p:extLst>
          </p:nvPr>
        </p:nvGraphicFramePr>
        <p:xfrm>
          <a:off x="6704518" y="5859732"/>
          <a:ext cx="406096" cy="174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03" name="CS ChemDraw Drawing" r:id="rId5" imgW="609884" imgH="173973" progId="ChemDraw.Document.6.0">
                  <p:embed/>
                </p:oleObj>
              </mc:Choice>
              <mc:Fallback>
                <p:oleObj name="CS ChemDraw Drawing" r:id="rId5" imgW="609884" imgH="173973" progId="ChemDraw.Document.6.0">
                  <p:embed/>
                  <p:pic>
                    <p:nvPicPr>
                      <p:cNvPr id="14" name="Αντικείμενο 13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704518" y="5859732"/>
                        <a:ext cx="406096" cy="1746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7" name="Εικόνα 1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204256" y="1911196"/>
            <a:ext cx="7526418" cy="2640848"/>
          </a:xfrm>
          <a:prstGeom prst="rect">
            <a:avLst/>
          </a:prstGeom>
        </p:spPr>
      </p:pic>
      <p:pic>
        <p:nvPicPr>
          <p:cNvPr id="20" name="Εικόνα 19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0005" y="1767939"/>
            <a:ext cx="2942167" cy="2580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262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/>
          <p:cNvSpPr txBox="1">
            <a:spLocks/>
          </p:cNvSpPr>
          <p:nvPr/>
        </p:nvSpPr>
        <p:spPr>
          <a:xfrm>
            <a:off x="1183632" y="-248630"/>
            <a:ext cx="9144000" cy="80051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Διέγερση</a:t>
            </a:r>
            <a:endParaRPr 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Ορθογώνιο 9"/>
          <p:cNvSpPr/>
          <p:nvPr/>
        </p:nvSpPr>
        <p:spPr>
          <a:xfrm>
            <a:off x="114827" y="785934"/>
            <a:ext cx="7920039" cy="25576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90000"/>
              </a:lnSpc>
              <a:buFontTx/>
              <a:buChar char="-"/>
            </a:pPr>
            <a:r>
              <a:rPr lang="el-G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Κατάσταση θερμικής ισορροπίας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η μαγνήτιση (Μ</a:t>
            </a:r>
            <a:r>
              <a:rPr lang="el-GR" sz="22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βρίσκεται στον άξονα</a:t>
            </a:r>
            <a:r>
              <a:rPr lang="el-G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l-G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Tx/>
              <a:buChar char="-"/>
            </a:pPr>
            <a:endParaRPr lang="el-G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Tx/>
              <a:buChar char="-"/>
            </a:pP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διέγερση των πυρήνων γίνεται με την εφαρμογή δεύτερου μαγνητικού πεδίου (Β</a:t>
            </a:r>
            <a:r>
              <a:rPr lang="el-GR" sz="22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Το Β</a:t>
            </a:r>
            <a:r>
              <a:rPr lang="el-GR" sz="22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δημιουργείται από πηνίο που διαρρέεται από εναλλασσόμενο ρεύμα.</a:t>
            </a:r>
          </a:p>
          <a:p>
            <a:pPr marL="342900" indent="-342900" algn="just">
              <a:lnSpc>
                <a:spcPct val="90000"/>
              </a:lnSpc>
              <a:buFontTx/>
              <a:buChar char="-"/>
            </a:pPr>
            <a:endParaRPr lang="el-G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Tx/>
              <a:buChar char="-"/>
            </a:pP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 ραδιοπομπός τοποθετείται στον άξονα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(Β</a:t>
            </a:r>
            <a:r>
              <a:rPr lang="el-GR" sz="22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κάθετο στο Β</a:t>
            </a:r>
            <a:r>
              <a:rPr lang="el-GR" sz="22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l-G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75132" y="864567"/>
            <a:ext cx="2942167" cy="2580482"/>
          </a:xfrm>
          <a:prstGeom prst="rect">
            <a:avLst/>
          </a:prstGeom>
        </p:spPr>
      </p:pic>
      <p:sp>
        <p:nvSpPr>
          <p:cNvPr id="20" name="Ορθογώνιο 19"/>
          <p:cNvSpPr/>
          <p:nvPr/>
        </p:nvSpPr>
        <p:spPr>
          <a:xfrm>
            <a:off x="91451" y="3813614"/>
            <a:ext cx="5566306" cy="22252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90000"/>
              </a:lnSpc>
              <a:buFontTx/>
              <a:buChar char="-"/>
            </a:pP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Κατά τον συντονισμό, το εναλλασσόμενο πεδίο Β</a:t>
            </a:r>
            <a:r>
              <a:rPr lang="el-GR" sz="22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αλληλεπιδρά με την μαγνήτιση Μ</a:t>
            </a:r>
            <a:r>
              <a:rPr lang="el-GR" sz="22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δημιουργώντας μια ροπή στρέψης (απόκλιση από την κατάσταση θερμικής ισορροπίας). Το σύστημα απορροφά ενέργεια.</a:t>
            </a:r>
          </a:p>
          <a:p>
            <a:pPr marL="342900" indent="-342900" algn="just">
              <a:lnSpc>
                <a:spcPct val="90000"/>
              </a:lnSpc>
              <a:buFontTx/>
              <a:buChar char="-"/>
            </a:pPr>
            <a:endParaRPr lang="el-G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4317" y="4213675"/>
            <a:ext cx="5797550" cy="2556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718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/>
          <p:cNvSpPr txBox="1">
            <a:spLocks/>
          </p:cNvSpPr>
          <p:nvPr/>
        </p:nvSpPr>
        <p:spPr>
          <a:xfrm>
            <a:off x="1183632" y="-248630"/>
            <a:ext cx="9144000" cy="80051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Διέγερση</a:t>
            </a:r>
            <a:endParaRPr 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Ορθογώνιο 9"/>
          <p:cNvSpPr/>
          <p:nvPr/>
        </p:nvSpPr>
        <p:spPr>
          <a:xfrm>
            <a:off x="96539" y="730077"/>
            <a:ext cx="11187157" cy="13111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90000"/>
              </a:lnSpc>
              <a:buFontTx/>
              <a:buChar char="-"/>
            </a:pP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Επειδή το σύστημα απορρόφησε ενέργεια, η ισορροπία του έχει μεταβληθεί αφού τροποποιήθηκαν οι πληθυσμοί α και β. </a:t>
            </a:r>
          </a:p>
          <a:p>
            <a:pPr marL="342900" indent="-342900" algn="just">
              <a:lnSpc>
                <a:spcPct val="90000"/>
              </a:lnSpc>
              <a:buFontTx/>
              <a:buChar char="-"/>
            </a:pP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Σε σύστημα εργαστηρίου (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x,y,z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μαγνήτιση Μ</a:t>
            </a:r>
            <a:r>
              <a:rPr lang="en-US" sz="22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και η οριζόντια συνιστώσα Μ</a:t>
            </a:r>
            <a:r>
              <a:rPr lang="en-US" sz="2200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x,y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περιστρέφονται γύρω από τον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 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με συχνότητα ω</a:t>
            </a:r>
            <a:r>
              <a:rPr lang="el-GR" sz="22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9" name="Εικόνα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8087" y="2426953"/>
            <a:ext cx="9359545" cy="4185927"/>
          </a:xfrm>
          <a:prstGeom prst="rect">
            <a:avLst/>
          </a:prstGeom>
        </p:spPr>
      </p:pic>
      <p:sp>
        <p:nvSpPr>
          <p:cNvPr id="12" name="Ορθογώνιο 11"/>
          <p:cNvSpPr/>
          <p:nvPr/>
        </p:nvSpPr>
        <p:spPr>
          <a:xfrm>
            <a:off x="6646992" y="2597818"/>
            <a:ext cx="3159119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Οι χαρακτηρισμοί «πάνω» και «κάτω» ουσιαστικά αναφέρονται στην κατεύθυνση της συνιστώσας Μ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2100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/>
          <p:cNvSpPr txBox="1">
            <a:spLocks/>
          </p:cNvSpPr>
          <p:nvPr/>
        </p:nvSpPr>
        <p:spPr>
          <a:xfrm>
            <a:off x="1183632" y="-248630"/>
            <a:ext cx="9144000" cy="80051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Αποδιέγερση πυρήνων: επιστροφή στην ισορροπία</a:t>
            </a:r>
            <a:endParaRPr 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Ορθογώνιο 9"/>
          <p:cNvSpPr/>
          <p:nvPr/>
        </p:nvSpPr>
        <p:spPr>
          <a:xfrm>
            <a:off x="114827" y="658934"/>
            <a:ext cx="9935106" cy="13111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90000"/>
              </a:lnSpc>
              <a:buFontTx/>
              <a:buChar char="-"/>
            </a:pP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Μετά την παύση λειτουργίας του πεδίου, η μαγνήτιση τείνει να επανέλθει στην κατάσταση θερμικής ισορροπίας. Οι πυρήνες αποβάλλουν την ενέργεια που απορρόφησαν μεταπίπτοντας στην βασική κατάσταση.</a:t>
            </a:r>
          </a:p>
          <a:p>
            <a:pPr marL="342900" indent="-342900" algn="just">
              <a:lnSpc>
                <a:spcPct val="90000"/>
              </a:lnSpc>
              <a:buFontTx/>
              <a:buChar char="-"/>
            </a:pP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Το άνυσμα της μαγνήτισης αρχίζει να επανέρχεται στην βασική του κατάσταση.</a:t>
            </a:r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9704" y="2301835"/>
            <a:ext cx="4691856" cy="1694469"/>
          </a:xfrm>
          <a:prstGeom prst="rect">
            <a:avLst/>
          </a:prstGeom>
        </p:spPr>
      </p:pic>
      <p:sp>
        <p:nvSpPr>
          <p:cNvPr id="6" name="Ορθογώνιο 5"/>
          <p:cNvSpPr/>
          <p:nvPr/>
        </p:nvSpPr>
        <p:spPr>
          <a:xfrm>
            <a:off x="517356" y="3996304"/>
            <a:ext cx="10819027" cy="2529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αποδιέγερση δεν είναι αυθόρμητο γεγονός. Γίνεται μέσω:</a:t>
            </a:r>
          </a:p>
          <a:p>
            <a:pPr marL="342900" indent="-342900" algn="just">
              <a:lnSpc>
                <a:spcPct val="90000"/>
              </a:lnSpc>
              <a:buFontTx/>
              <a:buChar char="-"/>
            </a:pPr>
            <a:endParaRPr lang="el-G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α) </a:t>
            </a:r>
            <a:r>
              <a:rPr lang="el-G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αποδιέγερσης 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spin-</a:t>
            </a:r>
            <a:r>
              <a:rPr lang="el-G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πλέγματος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η αποβολή της ενέργειας γίνεται με την αλληλεπίδραση των πυρήνων με ταλαντευόμενα τοπικά μαγνητικά πεδία, τα οποία δημιουργούνται από το ατομικό και ηλεκτρονιακό τους περιβάλλον.</a:t>
            </a:r>
          </a:p>
          <a:p>
            <a:pPr algn="just">
              <a:lnSpc>
                <a:spcPct val="90000"/>
              </a:lnSpc>
            </a:pPr>
            <a:endParaRPr lang="el-G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β) </a:t>
            </a:r>
            <a:r>
              <a:rPr lang="el-G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αποδιέγερσης 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spin-spin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ανταλλαγή ενέργειας μεταξύ διεγερμένων πυρήνων και πυρήνων στην βασική κατάσταση.</a:t>
            </a:r>
          </a:p>
        </p:txBody>
      </p:sp>
    </p:spTree>
    <p:extLst>
      <p:ext uri="{BB962C8B-B14F-4D97-AF65-F5344CB8AC3E}">
        <p14:creationId xmlns:p14="http://schemas.microsoft.com/office/powerpoint/2010/main" val="1090664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/>
          <p:cNvSpPr txBox="1">
            <a:spLocks/>
          </p:cNvSpPr>
          <p:nvPr/>
        </p:nvSpPr>
        <p:spPr>
          <a:xfrm>
            <a:off x="1183632" y="-248630"/>
            <a:ext cx="9144000" cy="80051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Αποδιέγερση πυρήνων</a:t>
            </a:r>
            <a:endParaRPr 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Ορθογώνιο 3"/>
          <p:cNvSpPr/>
          <p:nvPr/>
        </p:nvSpPr>
        <p:spPr>
          <a:xfrm>
            <a:off x="0" y="711457"/>
            <a:ext cx="11942064" cy="19205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90000"/>
              </a:lnSpc>
              <a:buFontTx/>
              <a:buChar char="-"/>
            </a:pP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Οι συνιστώσες Μ</a:t>
            </a:r>
            <a:r>
              <a:rPr lang="en-US" sz="22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και </a:t>
            </a:r>
            <a:r>
              <a:rPr lang="el-G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</a:t>
            </a:r>
            <a:r>
              <a:rPr lang="en-US" sz="2200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xy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κατά την επαναφορά τους στην ισορροπία, μεταβάλλονται με διαφορετικές ταχύτητες δίνοντας διαφορετικές πληροφορίες.</a:t>
            </a:r>
          </a:p>
          <a:p>
            <a:pPr marL="342900" indent="-342900" algn="just">
              <a:lnSpc>
                <a:spcPct val="90000"/>
              </a:lnSpc>
              <a:buFontTx/>
              <a:buChar char="-"/>
            </a:pP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Στην κατάσταση ισορροπίας: Μ</a:t>
            </a:r>
            <a:r>
              <a:rPr lang="en-US" sz="22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Μ</a:t>
            </a:r>
            <a:r>
              <a:rPr lang="el-GR" sz="22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και Μ</a:t>
            </a:r>
            <a:r>
              <a:rPr lang="en-US" sz="2200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xy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0.</a:t>
            </a:r>
            <a:endParaRPr lang="el-G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Tx/>
              <a:buChar char="-"/>
            </a:pPr>
            <a:endParaRPr lang="en-US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Tx/>
              <a:buChar char="-"/>
            </a:pP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</a:t>
            </a:r>
            <a:r>
              <a:rPr lang="el-GR" sz="22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διαμήκης χρόνος αποδιέγερσης ή χρόνος αποδιέγερσης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spin 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πλέγματος. Είναι μέτρο του χρόνου που απαιτείται ώστε τα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spin 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να επανέλθουν στην βασική (κάτω) κατάσταση, μέσω αναστροφής.</a:t>
            </a:r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712" y="3470719"/>
            <a:ext cx="12051288" cy="2783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963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/>
          <p:cNvSpPr txBox="1">
            <a:spLocks/>
          </p:cNvSpPr>
          <p:nvPr/>
        </p:nvSpPr>
        <p:spPr>
          <a:xfrm>
            <a:off x="1183632" y="-248630"/>
            <a:ext cx="9144000" cy="80051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Αποδιέγερση πυρήνων</a:t>
            </a:r>
            <a:endParaRPr 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Ορθογώνιο 3"/>
          <p:cNvSpPr/>
          <p:nvPr/>
        </p:nvSpPr>
        <p:spPr>
          <a:xfrm>
            <a:off x="0" y="711457"/>
            <a:ext cx="11942064" cy="3970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Τ</a:t>
            </a:r>
            <a:r>
              <a:rPr lang="el-GR" sz="22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εγκάρσιος χρόνος αποδιέγερσης της συνιστώσας </a:t>
            </a:r>
            <a:r>
              <a:rPr lang="el-G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</a:t>
            </a:r>
            <a:r>
              <a:rPr lang="en-US" sz="2200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xy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Υπεύθυνος για την διεύρυνση των κορυφών.</a:t>
            </a:r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125" y="1667827"/>
            <a:ext cx="11937667" cy="3891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893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/>
          <p:cNvSpPr txBox="1">
            <a:spLocks/>
          </p:cNvSpPr>
          <p:nvPr/>
        </p:nvSpPr>
        <p:spPr>
          <a:xfrm>
            <a:off x="1156200" y="-135202"/>
            <a:ext cx="9144000" cy="80051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Nuclear Magnetic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esonance</a:t>
            </a:r>
            <a:endParaRPr 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Ορθογώνιο 7"/>
          <p:cNvSpPr/>
          <p:nvPr/>
        </p:nvSpPr>
        <p:spPr>
          <a:xfrm>
            <a:off x="0" y="665310"/>
            <a:ext cx="1055307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1920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Stern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και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Gerlach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έδειξαν πως μια δέσμη ατόμων εισερχόμενη σε ανομοιογενές πεδίο χωρίζεται σε δύο διακριτές δέσμες λόγω των μαγνητικών επιδράσεων που προκύπτουν από την κβαντισμένη τροχιακή ορμή των ηλεκτρονίων.</a:t>
            </a:r>
          </a:p>
          <a:p>
            <a:pPr algn="just">
              <a:lnSpc>
                <a:spcPct val="90000"/>
              </a:lnSpc>
            </a:pP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1944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Βραβείο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Nobel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στον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Rabi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για τις μελέτες του σε ομοιογενές πεδίο και την εφαρμογή ηλεκτρομαγνητικής ραδιοσυχνότητας. Παρατήρησε την δημιουργία δύο κβαντισμένων ενεργειακών επιπέδων (διαχωρισμός του προσανατολισμού των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spin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και την απορρόφηση ενέργειας από το πυρηνικό σύστημα περιστροφής. Εισαγωγή της έννοιας πυρηνικός μαγνητικός συντονισμός.</a:t>
            </a:r>
            <a:endParaRPr lang="en-US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n-US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1952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Nobel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Φυσικής στους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Broch (Stanford)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μελέτες </a:t>
            </a:r>
            <a:r>
              <a:rPr lang="el-GR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Η-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NMR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σε νερό.</a:t>
            </a:r>
          </a:p>
          <a:p>
            <a:pPr algn="just">
              <a:lnSpc>
                <a:spcPct val="90000"/>
              </a:lnSpc>
            </a:pP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Purcell (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ΜΙΤ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μελέτες </a:t>
            </a:r>
            <a:r>
              <a:rPr lang="el-GR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Η-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NMR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σε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parafin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76200" y="3016154"/>
            <a:ext cx="2895600" cy="1897117"/>
          </a:xfrm>
          <a:prstGeom prst="rect">
            <a:avLst/>
          </a:prstGeom>
        </p:spPr>
      </p:pic>
      <p:sp>
        <p:nvSpPr>
          <p:cNvPr id="9" name="Ορθογώνιο 8"/>
          <p:cNvSpPr/>
          <p:nvPr/>
        </p:nvSpPr>
        <p:spPr>
          <a:xfrm>
            <a:off x="150329" y="4446715"/>
            <a:ext cx="105530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195</a:t>
            </a:r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Πρώτο όργανο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NMR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στο εμπόριο με ονομασία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Continuous Wave.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Ορθογώνιο 9"/>
          <p:cNvSpPr/>
          <p:nvPr/>
        </p:nvSpPr>
        <p:spPr>
          <a:xfrm>
            <a:off x="150328" y="4953319"/>
            <a:ext cx="1055307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1970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Όργανα μετασχηματισμού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Fourier.</a:t>
            </a: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1971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J.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Jeener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ανακάλυψε έναν καινούργιο τρόπο εφαρμογής παλμικών ακολουθιών η οποία οδήγησε στην ανάπτυξη της δισδιάστατης φασματοσκοπίας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NMR.</a:t>
            </a:r>
          </a:p>
          <a:p>
            <a:pPr algn="just">
              <a:lnSpc>
                <a:spcPct val="90000"/>
              </a:lnSpc>
            </a:pP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1980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K.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Wuthrich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κατέστησαν εφικτό τον προσδιορισμό της δομής </a:t>
            </a:r>
            <a:r>
              <a:rPr lang="el-G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πρψτεϊνών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με ίδια ακρίβεια με την κρυσταλλογραφία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X-Ray.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0960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/>
          <p:cNvSpPr txBox="1">
            <a:spLocks/>
          </p:cNvSpPr>
          <p:nvPr/>
        </p:nvSpPr>
        <p:spPr>
          <a:xfrm>
            <a:off x="973320" y="-196954"/>
            <a:ext cx="10200648" cy="80051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NMR </a:t>
            </a:r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ΣΥΝΕΧΟΥΣ ΚΥΜΑΤΟΣ (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CONTINUOUS WAVE, CW)</a:t>
            </a:r>
            <a:endParaRPr 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Ορθογώνιο 3"/>
              <p:cNvSpPr/>
              <p:nvPr/>
            </p:nvSpPr>
            <p:spPr>
              <a:xfrm>
                <a:off x="4878355" y="1075841"/>
                <a:ext cx="1461326" cy="50007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90000"/>
                  </a:lnSpc>
                </a:pPr>
                <a:r>
                  <a:rPr lang="en-US" sz="2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</a:t>
                </a:r>
                <a:r>
                  <a:rPr lang="en-US" sz="2200" baseline="-25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r>
                  <a:rPr lang="el-GR" sz="2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l-GR" sz="22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l-GR" sz="2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𝛾</m:t>
                        </m:r>
                      </m:num>
                      <m:den>
                        <m:r>
                          <a:rPr lang="el-GR" sz="2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l-GR" sz="2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</m:den>
                    </m:f>
                  </m:oMath>
                </a14:m>
                <a:r>
                  <a:rPr lang="el-GR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Β</a:t>
                </a:r>
                <a:r>
                  <a:rPr lang="el-GR" sz="2400" baseline="-25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el-GR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Ορθογώνιο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8355" y="1075841"/>
                <a:ext cx="1461326" cy="500073"/>
              </a:xfrm>
              <a:prstGeom prst="rect">
                <a:avLst/>
              </a:prstGeom>
              <a:blipFill>
                <a:blip r:embed="rId2"/>
                <a:stretch>
                  <a:fillRect l="-5417" t="-13253" b="-14458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Ορθογώνιο 5"/>
          <p:cNvSpPr/>
          <p:nvPr/>
        </p:nvSpPr>
        <p:spPr>
          <a:xfrm>
            <a:off x="404364" y="1847029"/>
            <a:ext cx="11338559" cy="100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Στο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CW NMR 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το μαγνητικό πεδίο διατηρείται σταθερό αλλά το δείγμα σαρώνεται σε ένα εύρος συχνοτήτων. Στην περίπτωση αυτή, απαιτείται αρκετός χρόνο (μερικά λεπτά) για την ΄</a:t>
            </a:r>
            <a:r>
              <a:rPr lang="el-GR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σαρωση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ενός εύρους συχνοτήτων.</a:t>
            </a:r>
          </a:p>
        </p:txBody>
      </p:sp>
    </p:spTree>
    <p:extLst>
      <p:ext uri="{BB962C8B-B14F-4D97-AF65-F5344CB8AC3E}">
        <p14:creationId xmlns:p14="http://schemas.microsoft.com/office/powerpoint/2010/main" val="251078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/>
          <p:cNvSpPr txBox="1">
            <a:spLocks/>
          </p:cNvSpPr>
          <p:nvPr/>
        </p:nvSpPr>
        <p:spPr>
          <a:xfrm>
            <a:off x="1183632" y="-248630"/>
            <a:ext cx="9144000" cy="80051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Μετασχηματισμός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Fourier</a:t>
            </a:r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FT-NMR</a:t>
            </a:r>
            <a:endParaRPr 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Ορθογώνιο 8"/>
          <p:cNvSpPr/>
          <p:nvPr/>
        </p:nvSpPr>
        <p:spPr>
          <a:xfrm>
            <a:off x="0" y="723046"/>
            <a:ext cx="5843015" cy="22252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90000"/>
              </a:lnSpc>
              <a:buFontTx/>
              <a:buChar char="-"/>
            </a:pP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Χρησιμοποιείται σύντομος, ισχυρός παλμός ηλεκτρομαγνητικής ακτινοβολίας.</a:t>
            </a:r>
          </a:p>
          <a:p>
            <a:pPr marL="342900" indent="-342900" algn="just">
              <a:lnSpc>
                <a:spcPct val="90000"/>
              </a:lnSpc>
              <a:buFontTx/>
              <a:buChar char="-"/>
            </a:pP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Όλοι οι πυρήνες διεγείρονται ταυτόχρονα.</a:t>
            </a:r>
          </a:p>
          <a:p>
            <a:pPr marL="342900" indent="-342900" algn="just">
              <a:lnSpc>
                <a:spcPct val="90000"/>
              </a:lnSpc>
              <a:buFontTx/>
              <a:buChar char="-"/>
            </a:pP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μαγνήτιση καταγράφεται συναρτήσει του χρόνου, για έναν μόνο συντονισμό.</a:t>
            </a:r>
          </a:p>
          <a:p>
            <a:pPr marL="342900" indent="-342900" algn="just">
              <a:lnSpc>
                <a:spcPct val="90000"/>
              </a:lnSpc>
              <a:buFontTx/>
              <a:buChar char="-"/>
            </a:pP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Το σήμα φθίνει εκθετικά (επαγωγική απόσβεση,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FID).</a:t>
            </a:r>
            <a:endParaRPr lang="el-G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Εικόνα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2744" y="723046"/>
            <a:ext cx="6076950" cy="5791200"/>
          </a:xfrm>
          <a:prstGeom prst="rect">
            <a:avLst/>
          </a:prstGeom>
        </p:spPr>
      </p:pic>
      <p:sp>
        <p:nvSpPr>
          <p:cNvPr id="8" name="Ορθογώνιο 7"/>
          <p:cNvSpPr/>
          <p:nvPr/>
        </p:nvSpPr>
        <p:spPr>
          <a:xfrm>
            <a:off x="109729" y="2948271"/>
            <a:ext cx="5376671" cy="19205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Ο μετασχηματισμός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Fourier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μαθηματική συνάρτηση η οποία μετασχηματίζει το φάσμα συνάρτησης χρόνου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f(t) 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σε φάσμα συναρτήσει της συχνότητας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f(v).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Ωστόσο, στην αρχική του μορφή, ήταν πάρα πολύ χρονοβόρα διαδικασία.</a:t>
            </a: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2768" y="4993653"/>
            <a:ext cx="1917477" cy="904228"/>
          </a:xfrm>
          <a:prstGeom prst="rect">
            <a:avLst/>
          </a:prstGeom>
        </p:spPr>
      </p:pic>
      <p:sp>
        <p:nvSpPr>
          <p:cNvPr id="12" name="Ορθογώνιο 11"/>
          <p:cNvSpPr/>
          <p:nvPr/>
        </p:nvSpPr>
        <p:spPr>
          <a:xfrm>
            <a:off x="109729" y="5897881"/>
            <a:ext cx="5522976" cy="100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Fast Fourier Transformation: 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αλγόριθμος που πραγματοποιεί τον μετασχηματισμό μέσα σε λίγα δευτερόλεπτα. </a:t>
            </a:r>
          </a:p>
        </p:txBody>
      </p:sp>
    </p:spTree>
    <p:extLst>
      <p:ext uri="{BB962C8B-B14F-4D97-AF65-F5344CB8AC3E}">
        <p14:creationId xmlns:p14="http://schemas.microsoft.com/office/powerpoint/2010/main" val="370959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/>
          <p:cNvSpPr txBox="1">
            <a:spLocks/>
          </p:cNvSpPr>
          <p:nvPr/>
        </p:nvSpPr>
        <p:spPr>
          <a:xfrm>
            <a:off x="1183632" y="0"/>
            <a:ext cx="9144000" cy="80051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Μετασχηματισμός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Fourier</a:t>
            </a:r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FT-NMR</a:t>
            </a:r>
            <a:endParaRPr 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Ορθογώνιο 8"/>
          <p:cNvSpPr/>
          <p:nvPr/>
        </p:nvSpPr>
        <p:spPr>
          <a:xfrm>
            <a:off x="132072" y="1235110"/>
            <a:ext cx="1116991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90000"/>
              </a:lnSpc>
              <a:buFontTx/>
              <a:buChar char="-"/>
            </a:pP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Το πείραμα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FID 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είναι στην κλίμακα των δευτερολέπτων. Στην κλίμακα αυτή η μαγνήτιση μπορεί να μετρηθεί μερικές χιλιάδες φορές.</a:t>
            </a:r>
          </a:p>
          <a:p>
            <a:pPr marL="342900" indent="-342900" algn="just">
              <a:lnSpc>
                <a:spcPct val="90000"/>
              </a:lnSpc>
              <a:buFontTx/>
              <a:buChar char="-"/>
            </a:pPr>
            <a:endParaRPr lang="el-G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Tx/>
              <a:buChar char="-"/>
            </a:pP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Τα δεδομένα συλλέγονται σε ηλεκτρονικό υπολογιστή ο οποίος εκτελεί τον μετασχηματισμό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Fourier.</a:t>
            </a:r>
          </a:p>
          <a:p>
            <a:pPr marL="342900" indent="-342900" algn="just">
              <a:lnSpc>
                <a:spcPct val="90000"/>
              </a:lnSpc>
              <a:buFontTx/>
              <a:buChar char="-"/>
            </a:pP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Tx/>
              <a:buChar char="-"/>
            </a:pP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Ισχυρό πλεονέκτημα είναι η αύξηση της ευαισθησίας ανά μονάδα χρόνου.</a:t>
            </a:r>
          </a:p>
          <a:p>
            <a:pPr marL="342900" indent="-342900" algn="just">
              <a:lnSpc>
                <a:spcPct val="90000"/>
              </a:lnSpc>
              <a:buFontTx/>
              <a:buChar char="-"/>
            </a:pPr>
            <a:endParaRPr lang="el-G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Tx/>
              <a:buChar char="-"/>
            </a:pP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Ωστόσο: η ταχύτητα λήψης πολλών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FID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περιορίζεται από το γεγονός ότι, πριν από κάθε λήψη όλοι οι πυρήνες πρέπει να αποδιεγερθούν.</a:t>
            </a:r>
          </a:p>
        </p:txBody>
      </p:sp>
    </p:spTree>
    <p:extLst>
      <p:ext uri="{BB962C8B-B14F-4D97-AF65-F5344CB8AC3E}">
        <p14:creationId xmlns:p14="http://schemas.microsoft.com/office/powerpoint/2010/main" val="528730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/>
          <p:cNvSpPr txBox="1">
            <a:spLocks/>
          </p:cNvSpPr>
          <p:nvPr/>
        </p:nvSpPr>
        <p:spPr>
          <a:xfrm>
            <a:off x="1183632" y="-248630"/>
            <a:ext cx="9144000" cy="80051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Ανατομία ενός Οργάνου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NMR</a:t>
            </a:r>
            <a:endParaRPr 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Εικόνα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5297" y="941886"/>
            <a:ext cx="8210550" cy="4591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096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7426" y="491013"/>
            <a:ext cx="8129369" cy="6366987"/>
          </a:xfrm>
          <a:prstGeom prst="rect">
            <a:avLst/>
          </a:prstGeom>
        </p:spPr>
      </p:pic>
      <p:sp>
        <p:nvSpPr>
          <p:cNvPr id="9" name="Τίτλος 1"/>
          <p:cNvSpPr txBox="1">
            <a:spLocks/>
          </p:cNvSpPr>
          <p:nvPr/>
        </p:nvSpPr>
        <p:spPr>
          <a:xfrm>
            <a:off x="1113963" y="-222752"/>
            <a:ext cx="9144000" cy="80051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Ανατομία ενός Οργάνου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NMR</a:t>
            </a:r>
            <a:endParaRPr 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0221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/>
          <p:cNvSpPr txBox="1">
            <a:spLocks/>
          </p:cNvSpPr>
          <p:nvPr/>
        </p:nvSpPr>
        <p:spPr>
          <a:xfrm>
            <a:off x="1183632" y="-248630"/>
            <a:ext cx="9144000" cy="80051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Μερικές διαπιστώσεις.</a:t>
            </a:r>
            <a:endParaRPr 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Ορθογώνιο 10"/>
          <p:cNvSpPr/>
          <p:nvPr/>
        </p:nvSpPr>
        <p:spPr>
          <a:xfrm>
            <a:off x="526787" y="1102397"/>
            <a:ext cx="9636115" cy="13111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90000"/>
              </a:lnSpc>
              <a:buFontTx/>
              <a:buChar char="-"/>
            </a:pP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Ευτυχώς τα υδρογόνα περιέχουν ένα πρωτόνιο, δηλαδή έχουν πυρηνικό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spin.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Tx/>
              <a:buChar char="-"/>
            </a:pP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Tx/>
              <a:buChar char="-"/>
            </a:pP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φασματοσκοπία </a:t>
            </a:r>
            <a:r>
              <a:rPr lang="en-US" sz="22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H-NMR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χρησιμοποιείται πλέον ως ρουτίνα (τουλάχιστον στους οργανικούς…)</a:t>
            </a:r>
          </a:p>
        </p:txBody>
      </p:sp>
      <p:sp>
        <p:nvSpPr>
          <p:cNvPr id="6" name="Ορθογώνιο 5"/>
          <p:cNvSpPr/>
          <p:nvPr/>
        </p:nvSpPr>
        <p:spPr>
          <a:xfrm>
            <a:off x="526787" y="2687357"/>
            <a:ext cx="9636115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90000"/>
              </a:lnSpc>
              <a:buFontTx/>
              <a:buChar char="-"/>
            </a:pP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Θα περίμενε κανείς ότι ένα δείγμα αφού εισέλθει σε μαγνητικό πεδίο, όλα τα πυρηνικά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spin 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θα διαχωριστούν σε ίδιου ενεργειακού επιπέδου καταστάσεις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spin (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ΔΕ ίδια για όλα τα πρωτόνια ή πυρηνικά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spin).</a:t>
            </a:r>
          </a:p>
          <a:p>
            <a:pPr marL="342900" indent="-342900" algn="just">
              <a:lnSpc>
                <a:spcPct val="90000"/>
              </a:lnSpc>
              <a:buFontTx/>
              <a:buChar char="-"/>
            </a:pP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Tx/>
              <a:buChar char="-"/>
            </a:pP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Ευτυχώς το στερεοηλεκτρονιακό περιβάλλον έχει πολύ μεγάλη σημασία!!!</a:t>
            </a:r>
          </a:p>
        </p:txBody>
      </p:sp>
      <p:graphicFrame>
        <p:nvGraphicFramePr>
          <p:cNvPr id="2" name="Αντικείμενο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92807262"/>
              </p:ext>
            </p:extLst>
          </p:nvPr>
        </p:nvGraphicFramePr>
        <p:xfrm>
          <a:off x="9841661" y="4752023"/>
          <a:ext cx="1993015" cy="16487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18" name="CS ChemDraw Drawing" r:id="rId3" imgW="2839318" imgH="2349913" progId="ChemDraw.Document.6.0">
                  <p:embed/>
                </p:oleObj>
              </mc:Choice>
              <mc:Fallback>
                <p:oleObj name="CS ChemDraw Drawing" r:id="rId3" imgW="2839318" imgH="2349913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841661" y="4752023"/>
                        <a:ext cx="1993015" cy="164877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42722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/>
          <p:cNvSpPr txBox="1">
            <a:spLocks/>
          </p:cNvSpPr>
          <p:nvPr/>
        </p:nvSpPr>
        <p:spPr>
          <a:xfrm>
            <a:off x="1183632" y="-248630"/>
            <a:ext cx="9144000" cy="80051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Κορυφές περιστροφής: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Spinning Side-Bands SSB</a:t>
            </a:r>
            <a:endParaRPr 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Ορθογώνιο 8"/>
          <p:cNvSpPr/>
          <p:nvPr/>
        </p:nvSpPr>
        <p:spPr>
          <a:xfrm>
            <a:off x="209441" y="4646839"/>
            <a:ext cx="11503587" cy="19205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Κορυφές οι οποίες συντονίζονται συμμετρικά γύρω από την κύρια κορυφή.</a:t>
            </a:r>
          </a:p>
          <a:p>
            <a:pPr algn="just">
              <a:lnSpc>
                <a:spcPct val="90000"/>
              </a:lnSpc>
            </a:pP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Μπορεί να οφείλονται:</a:t>
            </a:r>
          </a:p>
          <a:p>
            <a:pPr algn="just">
              <a:lnSpc>
                <a:spcPct val="90000"/>
              </a:lnSpc>
            </a:pP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α) </a:t>
            </a:r>
            <a:r>
              <a:rPr lang="el-GR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στην περιστροφή του δείγματος 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SSB)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Απέχουν μεταξύ τους όσο η συχνότητα περιστροφής. Ένας τρόπος να εξαλειφθούν είναι να μην περιστρέφεται το δείγμα. Τότε όμως έχω ανομοιογένεια και άρα </a:t>
            </a:r>
            <a:r>
              <a:rPr lang="el-GR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διαπλάτυνση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κορυφών.</a:t>
            </a:r>
            <a:endParaRPr lang="en-US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β) </a:t>
            </a:r>
            <a:r>
              <a:rPr lang="el-GR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να είναι δορυφορικές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satelites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δηλαδή οφείλονται σε </a:t>
            </a:r>
            <a:r>
              <a:rPr lang="el-GR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ετεροπυρηνικές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συζεύξεις.</a:t>
            </a:r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6079" y="474216"/>
            <a:ext cx="5351689" cy="4172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715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/>
          <p:cNvSpPr txBox="1">
            <a:spLocks/>
          </p:cNvSpPr>
          <p:nvPr/>
        </p:nvSpPr>
        <p:spPr>
          <a:xfrm>
            <a:off x="1183632" y="-248630"/>
            <a:ext cx="9144000" cy="80051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Αναλογία σήματος προς θόρυβο (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Signal to Noise, S/N)</a:t>
            </a:r>
            <a:endParaRPr 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Ορθογώνιο 9"/>
              <p:cNvSpPr/>
              <p:nvPr/>
            </p:nvSpPr>
            <p:spPr>
              <a:xfrm>
                <a:off x="383750" y="1607599"/>
                <a:ext cx="6977170" cy="377750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90000"/>
                  </a:lnSpc>
                </a:pPr>
                <a:r>
                  <a:rPr lang="el-GR" sz="2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Όλα τα φάσματα </a:t>
                </a:r>
                <a:r>
                  <a:rPr lang="en-US" sz="2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NMR </a:t>
                </a:r>
                <a:r>
                  <a:rPr lang="el-GR" sz="2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συνοδεύονται από θόρυβο. Ειδικά σε είδη πυρήνων με μικρή αφθονία και ευαισθησία (π.χ.</a:t>
                </a:r>
                <a:r>
                  <a:rPr lang="en-US" sz="2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l-GR" sz="2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αφθονία </a:t>
                </a:r>
                <a:r>
                  <a:rPr lang="en-US" sz="2200" baseline="30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13</a:t>
                </a:r>
                <a:r>
                  <a:rPr lang="en-US" sz="2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</a:t>
                </a:r>
                <a:r>
                  <a:rPr lang="el-GR" sz="2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1,1%</a:t>
                </a:r>
                <a:r>
                  <a:rPr lang="en-US" sz="2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).</a:t>
                </a:r>
                <a:endParaRPr lang="el-GR" sz="22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90000"/>
                  </a:lnSpc>
                </a:pPr>
                <a:endParaRPr lang="el-GR" sz="2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90000"/>
                  </a:lnSpc>
                </a:pPr>
                <a:r>
                  <a:rPr lang="el-GR" sz="2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Το πρόβλημα συνήθως αντιμετωπίζεται με πολλές σαρώσεις (πολλά </a:t>
                </a:r>
                <a:r>
                  <a:rPr lang="en-US" sz="2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scans)</a:t>
                </a:r>
                <a:r>
                  <a:rPr lang="el-GR" sz="2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  <a:p>
                <a:pPr algn="just">
                  <a:lnSpc>
                    <a:spcPct val="90000"/>
                  </a:lnSpc>
                </a:pPr>
                <a:endParaRPr lang="el-GR" sz="2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90000"/>
                  </a:lnSpc>
                </a:pPr>
                <a:r>
                  <a:rPr lang="el-GR" sz="2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Για </a:t>
                </a:r>
                <a:r>
                  <a:rPr lang="en-US" sz="2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NS = 16 </a:t>
                </a:r>
                <a:r>
                  <a:rPr lang="el-GR" sz="2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σαρώσεις η βελτίωση </a:t>
                </a:r>
                <a:r>
                  <a:rPr lang="en-US" sz="2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S/N</a:t>
                </a:r>
                <a:r>
                  <a:rPr lang="el-GR" sz="2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είναι,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l-GR" sz="22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𝑁𝑆</m:t>
                        </m:r>
                      </m:e>
                    </m:rad>
                  </m:oMath>
                </a14:m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l-GR" sz="22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16</m:t>
                        </m:r>
                      </m:e>
                    </m:rad>
                    <m:r>
                      <a:rPr lang="en-US" sz="220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2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4.</a:t>
                </a:r>
              </a:p>
              <a:p>
                <a:pPr algn="just">
                  <a:lnSpc>
                    <a:spcPct val="90000"/>
                  </a:lnSpc>
                </a:pPr>
                <a:endParaRPr lang="en-US" sz="2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90000"/>
                  </a:lnSpc>
                </a:pPr>
                <a:r>
                  <a:rPr lang="el-GR" sz="2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Άρα, περισσότερα </a:t>
                </a:r>
                <a:r>
                  <a:rPr lang="en-US" sz="2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scans </a:t>
                </a:r>
                <a:r>
                  <a:rPr lang="el-GR" sz="2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λιγότερος θόρυβος, κομψότερο φάσμα!</a:t>
                </a:r>
              </a:p>
            </p:txBody>
          </p:sp>
        </mc:Choice>
        <mc:Fallback xmlns="">
          <p:sp>
            <p:nvSpPr>
              <p:cNvPr id="10" name="Ορθογώνιο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750" y="1607599"/>
                <a:ext cx="6977170" cy="3777509"/>
              </a:xfrm>
              <a:prstGeom prst="rect">
                <a:avLst/>
              </a:prstGeom>
              <a:blipFill>
                <a:blip r:embed="rId2"/>
                <a:stretch>
                  <a:fillRect l="-1135" t="-1939" r="-1048" b="-2423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91846" y="630555"/>
            <a:ext cx="3810000" cy="596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6324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/>
          <p:cNvSpPr txBox="1">
            <a:spLocks/>
          </p:cNvSpPr>
          <p:nvPr/>
        </p:nvSpPr>
        <p:spPr>
          <a:xfrm>
            <a:off x="1183632" y="-248630"/>
            <a:ext cx="9144000" cy="80051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Άλλοι πυρήνες στο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NMR</a:t>
            </a:r>
            <a:endParaRPr 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Ορθογώνιο 6"/>
          <p:cNvSpPr/>
          <p:nvPr/>
        </p:nvSpPr>
        <p:spPr>
          <a:xfrm>
            <a:off x="256531" y="752216"/>
            <a:ext cx="11616445" cy="4662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Φασματοσκοπία </a:t>
            </a:r>
            <a:r>
              <a:rPr lang="en-US" sz="2200" b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C-NMR</a:t>
            </a:r>
          </a:p>
          <a:p>
            <a:pPr algn="just">
              <a:lnSpc>
                <a:spcPct val="90000"/>
              </a:lnSpc>
            </a:pPr>
            <a:endParaRPr lang="en-US" sz="2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Tx/>
              <a:buChar char="-"/>
            </a:pPr>
            <a:r>
              <a:rPr lang="en-US" sz="22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το πιο συνηθισμένο ισότοπο του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δεν διαθέτει πυρηνικό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spin 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και επομένως δεν ανιχνεύεται στο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NMR.</a:t>
            </a:r>
          </a:p>
          <a:p>
            <a:pPr marL="342900" indent="-342900" algn="just">
              <a:lnSpc>
                <a:spcPct val="90000"/>
              </a:lnSpc>
              <a:buFontTx/>
              <a:buChar char="-"/>
            </a:pP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Tx/>
              <a:buChar char="-"/>
            </a:pPr>
            <a:r>
              <a:rPr lang="en-US" sz="22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C: 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το μοναδικό ισότοπου του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που διαθέτει πυρηνικό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spin. 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Ωστόσο, λόγο χαμηλής αφθονίας (1.06%) απαιτείται περισσότερος χρόνος για την καταγραφή του φάσματος. Αυτός είναι και ο λόγος που στα φάσματα δεν παρατηρείται σχάση μεταξύ των πυρηνικών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spin 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ανθράκων. </a:t>
            </a:r>
          </a:p>
          <a:p>
            <a:pPr marL="342900" indent="-342900" algn="just">
              <a:lnSpc>
                <a:spcPct val="90000"/>
              </a:lnSpc>
              <a:buFontTx/>
              <a:buChar char="-"/>
            </a:pPr>
            <a:endParaRPr lang="el-G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Tx/>
              <a:buChar char="-"/>
            </a:pP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 συντονισμός του πυρήνα </a:t>
            </a:r>
            <a:r>
              <a:rPr lang="en-US" sz="22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 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είναι ασθενέστερος από του </a:t>
            </a:r>
            <a:r>
              <a:rPr lang="el-GR" sz="22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λόγω των μαγνητικών ιδιοτήτων του πυρήνα </a:t>
            </a:r>
            <a:r>
              <a:rPr lang="en-US" sz="22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lnSpc>
                <a:spcPct val="90000"/>
              </a:lnSpc>
              <a:buFontTx/>
              <a:buChar char="-"/>
            </a:pPr>
            <a:endParaRPr lang="el-G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Tx/>
              <a:buChar char="-"/>
            </a:pP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ένταση του σήματος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NMR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είναι ανάλογη του </a:t>
            </a:r>
            <a:r>
              <a:rPr lang="el-G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γ</a:t>
            </a:r>
            <a:r>
              <a:rPr lang="el-GR" sz="22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Αφού, (</a:t>
            </a:r>
            <a:r>
              <a:rPr lang="el-GR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γ</a:t>
            </a:r>
            <a:r>
              <a:rPr lang="el-GR" sz="2200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/γ</a:t>
            </a:r>
            <a:r>
              <a:rPr lang="en-US" sz="22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2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(26.753/6.728)</a:t>
            </a:r>
            <a:r>
              <a:rPr lang="en-US" sz="22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62.9</a:t>
            </a:r>
            <a:endParaRPr lang="el-G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Tx/>
              <a:buChar char="-"/>
            </a:pPr>
            <a:endParaRPr lang="en-US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Δηλαδή, ο συντονισμός </a:t>
            </a:r>
            <a:r>
              <a:rPr lang="en-US" sz="22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είναι περίπου 1/62.9 = 0,0159 ισχυρότερος από το </a:t>
            </a:r>
            <a:r>
              <a:rPr lang="el-GR" sz="22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Η. </a:t>
            </a:r>
            <a:endParaRPr lang="en-US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0416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/>
          <p:cNvSpPr txBox="1">
            <a:spLocks/>
          </p:cNvSpPr>
          <p:nvPr/>
        </p:nvSpPr>
        <p:spPr>
          <a:xfrm>
            <a:off x="1183632" y="-248630"/>
            <a:ext cx="9144000" cy="80051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Άλλοι πυρήνες στο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NMR</a:t>
            </a:r>
            <a:endParaRPr 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Ορθογώνιο 7"/>
          <p:cNvSpPr/>
          <p:nvPr/>
        </p:nvSpPr>
        <p:spPr>
          <a:xfrm>
            <a:off x="117436" y="815923"/>
            <a:ext cx="11616445" cy="3444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Φασματοσκοπία </a:t>
            </a:r>
            <a:r>
              <a:rPr lang="en-US" sz="2200" b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F-NMR</a:t>
            </a:r>
            <a:endParaRPr lang="el-GR" sz="2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l-G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Tx/>
              <a:buChar char="-"/>
            </a:pP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φυσική αφθονία του είναι 100% δίνοντας ισχυρές φασματικές γραμμές στο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NMR.</a:t>
            </a:r>
            <a:endParaRPr lang="el-G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Tx/>
              <a:buChar char="-"/>
            </a:pPr>
            <a:endParaRPr lang="el-G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Tx/>
              <a:buChar char="-"/>
            </a:pP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Το </a:t>
            </a:r>
            <a:r>
              <a:rPr lang="en-US" sz="22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έχει πυρηνικό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spin 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½.</a:t>
            </a:r>
          </a:p>
          <a:p>
            <a:pPr marL="342900" indent="-342900" algn="just">
              <a:lnSpc>
                <a:spcPct val="90000"/>
              </a:lnSpc>
              <a:buFontTx/>
              <a:buChar char="-"/>
            </a:pPr>
            <a:endParaRPr lang="en-US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Tx/>
              <a:buChar char="-"/>
            </a:pP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F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είναι ισχυρά ηλεκτραρνητικό στοιχείο και μπορεί να ενωθεί σχεδόν με όλα τα άλλα στοιχεία ή να αντικαταστήσει τα υδρογόνα στις οργανικές ενώσεις.</a:t>
            </a:r>
          </a:p>
          <a:p>
            <a:pPr marL="342900" indent="-342900" algn="just">
              <a:lnSpc>
                <a:spcPct val="90000"/>
              </a:lnSpc>
              <a:buFontTx/>
              <a:buChar char="-"/>
            </a:pPr>
            <a:endParaRPr lang="el-G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Tx/>
              <a:buChar char="-"/>
            </a:pP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Συγκριτικά με το </a:t>
            </a:r>
            <a:r>
              <a:rPr lang="el-GR" sz="22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δίνει μεγαλύτερες χημικές μετατοπίσεις.</a:t>
            </a:r>
            <a:endParaRPr lang="en-US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Tx/>
              <a:buChar char="-"/>
            </a:pP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3456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/>
          <p:cNvSpPr txBox="1">
            <a:spLocks/>
          </p:cNvSpPr>
          <p:nvPr/>
        </p:nvSpPr>
        <p:spPr>
          <a:xfrm>
            <a:off x="868680" y="375810"/>
            <a:ext cx="3251208" cy="80051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NMR,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Uv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IR</a:t>
            </a:r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Ms</a:t>
            </a:r>
            <a:endParaRPr 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Ορθογώνιο 7"/>
          <p:cNvSpPr/>
          <p:nvPr/>
        </p:nvSpPr>
        <p:spPr>
          <a:xfrm>
            <a:off x="127984" y="1556211"/>
            <a:ext cx="1055307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IR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Όταν ένα μόριο δέχεται ηλεκτρομαγνητική ακτινοβολία απορροφά ενέργεια όταν η συχνότητα της ακτινοβολίας είναι ίδια με την συχνότητα της δόνησης, αυξάνοντας τις μοριακές δονήσεις. Αντιστοιχεί σε περιοχές 10</a:t>
            </a:r>
            <a:r>
              <a:rPr lang="el-GR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-4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έως 10</a:t>
            </a:r>
            <a:r>
              <a:rPr lang="el-GR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-3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Λαμβάνουμε πληροφορίες για τι είδους λειτουργικές ομάδες υπάρχουν σε ένα μόριο.</a:t>
            </a:r>
          </a:p>
        </p:txBody>
      </p:sp>
      <p:sp>
        <p:nvSpPr>
          <p:cNvPr id="6" name="Ορθογώνιο 5"/>
          <p:cNvSpPr/>
          <p:nvPr/>
        </p:nvSpPr>
        <p:spPr>
          <a:xfrm>
            <a:off x="127984" y="2880754"/>
            <a:ext cx="1055307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Uv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Βρίσκει εφαρμογή μόνο σε </a:t>
            </a:r>
            <a:r>
              <a:rPr lang="el-G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συζυγιακά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συστήματα. Η ενέργεια που </a:t>
            </a:r>
            <a:r>
              <a:rPr lang="el-G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απορροφάται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αντιστοιχεί στην ποσότητα που απαιτείται για να μεταβεί ένα ηλεκτρόνιο από ένα τροχιακό χαμηλότερης ενέργειας σε ένα τροχιακό υψηλότερης ενέργειας. 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Αντιστοιχεί σε περιοχές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l-GR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-7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έως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l-GR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-8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Παρέχει πληροφορίες για την φύση του </a:t>
            </a:r>
            <a:r>
              <a:rPr lang="el-G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συζυγιακού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π </a:t>
            </a:r>
            <a:r>
              <a:rPr lang="el-G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ηλεκτρονιακού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συστήματος.</a:t>
            </a:r>
          </a:p>
        </p:txBody>
      </p:sp>
      <p:sp>
        <p:nvSpPr>
          <p:cNvPr id="7" name="Ορθογώνιο 6"/>
          <p:cNvSpPr/>
          <p:nvPr/>
        </p:nvSpPr>
        <p:spPr>
          <a:xfrm>
            <a:off x="127984" y="4262517"/>
            <a:ext cx="105530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NMR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Μεταπτώσεις σε πυρηνικό μαγνητικό ενεργειακό επίπεδο.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Χρησιμοποιείται για τον προσδιορισμό της δομής μιας ένωσης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Ορθογώνιο 8"/>
          <p:cNvSpPr/>
          <p:nvPr/>
        </p:nvSpPr>
        <p:spPr>
          <a:xfrm>
            <a:off x="127984" y="4939450"/>
            <a:ext cx="1055307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Mass spectrometry: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πληροφορία για την μάζα μιας ένωσης.</a:t>
            </a:r>
          </a:p>
          <a:p>
            <a:pPr algn="just">
              <a:lnSpc>
                <a:spcPct val="90000"/>
              </a:lnSpc>
            </a:pP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IR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πληροφορίες για την ύπαρξη και το είδος λειτουργικών ομάδων.</a:t>
            </a:r>
          </a:p>
          <a:p>
            <a:pPr algn="just">
              <a:lnSpc>
                <a:spcPct val="90000"/>
              </a:lnSpc>
            </a:pP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Uv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πληροφορίες για την ύπαρξη π συστημάτων (χρωμοφόρα).</a:t>
            </a:r>
          </a:p>
          <a:p>
            <a:pPr algn="just">
              <a:lnSpc>
                <a:spcPct val="90000"/>
              </a:lnSpc>
            </a:pP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NMR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πληροφορίες σχετικά με την </a:t>
            </a:r>
            <a:r>
              <a:rPr lang="el-G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συνδετικότητα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δηλαδή την δομή μιας ένωσης. Μπορούμε να εξάγουμε πληροφορία ακόμα και για την απόλυτη στερεοχημεία.</a:t>
            </a:r>
          </a:p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1980: εμπορική χρήση του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NMR.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Επανάσταση στην Οργανική Χημεία. </a:t>
            </a:r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7064" y="173668"/>
            <a:ext cx="5547360" cy="1382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954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8874" y="-28052"/>
            <a:ext cx="9427038" cy="3142346"/>
          </a:xfrm>
          <a:prstGeom prst="rect">
            <a:avLst/>
          </a:prstGeom>
        </p:spPr>
      </p:pic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93643" y="4837176"/>
            <a:ext cx="2298357" cy="1851582"/>
          </a:xfrm>
          <a:prstGeom prst="rect">
            <a:avLst/>
          </a:prstGeom>
        </p:spPr>
      </p:pic>
      <p:sp>
        <p:nvSpPr>
          <p:cNvPr id="9" name="Ορθογώνιο 8"/>
          <p:cNvSpPr/>
          <p:nvPr/>
        </p:nvSpPr>
        <p:spPr>
          <a:xfrm>
            <a:off x="71717" y="3114294"/>
            <a:ext cx="9620923" cy="3444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απεικόνιση είναι ένας χάρτης των χρόνων αποδιέγερσης στα διάφορα τμήματα του σώματος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l-G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Tx/>
              <a:buChar char="-"/>
            </a:pP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Οι χρόνοι Τ</a:t>
            </a:r>
            <a:r>
              <a:rPr lang="el-GR" sz="22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και Τ</a:t>
            </a:r>
            <a:r>
              <a:rPr lang="el-GR" sz="22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εξαρτώνται από το φυσιολογικό περιβάλλον του νερού.</a:t>
            </a:r>
          </a:p>
          <a:p>
            <a:pPr marL="342900" indent="-342900" algn="just">
              <a:lnSpc>
                <a:spcPct val="90000"/>
              </a:lnSpc>
              <a:buFontTx/>
              <a:buChar char="-"/>
            </a:pP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Στους ιστούς Τ</a:t>
            </a:r>
            <a:r>
              <a:rPr lang="el-GR" sz="22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1.5-2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sec 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ενώ, στα λίπη Τ</a:t>
            </a:r>
            <a:r>
              <a:rPr lang="el-GR" sz="22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0.1-0.5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sec. 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Στο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MRI 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δεν βλέπουμε απεικόνιση των τμημάτων, αλλά μάλλον έναν χάρτη του ρυθμού αποδιέγερσης του νερού.</a:t>
            </a:r>
          </a:p>
          <a:p>
            <a:pPr marL="342900" indent="-342900" algn="just">
              <a:lnSpc>
                <a:spcPct val="90000"/>
              </a:lnSpc>
              <a:buFontTx/>
              <a:buChar char="-"/>
            </a:pP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αποδιέγερση εμπλέκει απώλεια ενέργειας από τα πυρηνικά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spin 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προς τα περιβάλλοντα αυτά.</a:t>
            </a:r>
          </a:p>
          <a:p>
            <a:pPr marL="342900" indent="-342900" algn="just">
              <a:lnSpc>
                <a:spcPct val="90000"/>
              </a:lnSpc>
              <a:buFontTx/>
              <a:buChar char="-"/>
            </a:pP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διαμήκης αποδιέγερση επιταχύνεται με προσθήκη παραμαγνητικών ουσιών (σκιαγραφικά).</a:t>
            </a:r>
          </a:p>
          <a:p>
            <a:pPr algn="just">
              <a:lnSpc>
                <a:spcPct val="90000"/>
              </a:lnSpc>
            </a:pPr>
            <a:endParaRPr lang="en-US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8525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/>
          <p:cNvSpPr txBox="1">
            <a:spLocks/>
          </p:cNvSpPr>
          <p:nvPr/>
        </p:nvSpPr>
        <p:spPr>
          <a:xfrm>
            <a:off x="1183632" y="-290964"/>
            <a:ext cx="9144000" cy="80051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Συμπερασματικά </a:t>
            </a:r>
            <a:endParaRPr 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Ορθογώνιο 9"/>
          <p:cNvSpPr/>
          <p:nvPr/>
        </p:nvSpPr>
        <p:spPr>
          <a:xfrm>
            <a:off x="0" y="865149"/>
            <a:ext cx="10023816" cy="55769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90000"/>
              </a:lnSpc>
              <a:buFontTx/>
              <a:buChar char="-"/>
            </a:pP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φασματοσκοπία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NMR 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αποτελεί ένα είδος φασματοσκοπίας απορρόφησης.</a:t>
            </a:r>
          </a:p>
          <a:p>
            <a:pPr marL="342900" indent="-342900" algn="just">
              <a:lnSpc>
                <a:spcPct val="90000"/>
              </a:lnSpc>
              <a:buFontTx/>
              <a:buChar char="-"/>
            </a:pPr>
            <a:endParaRPr lang="el-G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Tx/>
              <a:buChar char="-"/>
            </a:pP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Με την επίδραση ισχυρού μαγνητικού πεδίου, υπό προϋποθέσεις, ένα δείγμα μπορεί να απορροφήσει ηλεκτρομαγνητική ακτινοβολία της περιοχής των ραδιοσυχνοτήτων. Οι συχνότητες απορρόφησης εξαρτώνται από τα χαρακτηριστικά του δείγματος.</a:t>
            </a:r>
          </a:p>
          <a:p>
            <a:pPr marL="342900" indent="-342900" algn="just">
              <a:lnSpc>
                <a:spcPct val="90000"/>
              </a:lnSpc>
              <a:buFontTx/>
              <a:buChar char="-"/>
            </a:pPr>
            <a:endParaRPr lang="el-G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Tx/>
              <a:buChar char="-"/>
            </a:pP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Κεντρικό ρόλο στην φασματοσκοπία έχουν οι πυρήνες και οι μαγνητικές τους ιδιότητες.</a:t>
            </a:r>
          </a:p>
          <a:p>
            <a:pPr marL="342900" indent="-342900" algn="just">
              <a:lnSpc>
                <a:spcPct val="90000"/>
              </a:lnSpc>
              <a:buFontTx/>
              <a:buChar char="-"/>
            </a:pPr>
            <a:endParaRPr lang="el-G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Tx/>
              <a:buChar char="-"/>
            </a:pP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 πυρήνας είναι ένα φορτισμένο σωματίδιο, το οποία μέσα σε μαγνητικό πεδίο, συμπεριφέρεται ως μαγνητικό δίπολο.</a:t>
            </a:r>
          </a:p>
          <a:p>
            <a:pPr marL="342900" indent="-342900" algn="just">
              <a:lnSpc>
                <a:spcPct val="90000"/>
              </a:lnSpc>
              <a:buFontTx/>
              <a:buChar char="-"/>
            </a:pPr>
            <a:endParaRPr lang="el-G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Tx/>
              <a:buChar char="-"/>
            </a:pP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Κάθε πυρήνας χαρακτηρίζεται από τον κβαντικό αριθμό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spin (I)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Αυτός καθορίζεται από την ατομική μάζα και τον ατομικό αριθμό κάθε στοιχείου.</a:t>
            </a:r>
          </a:p>
          <a:p>
            <a:pPr marL="342900" indent="-342900" algn="just">
              <a:lnSpc>
                <a:spcPct val="90000"/>
              </a:lnSpc>
              <a:buFontTx/>
              <a:buChar char="-"/>
            </a:pPr>
            <a:endParaRPr lang="el-G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Tx/>
              <a:buChar char="-"/>
            </a:pP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Πυρήνες με Ι: ½ έχουν ομοιόμορφη κατανομή του φορτίου τους (</a:t>
            </a:r>
            <a:r>
              <a:rPr lang="el-GR" sz="22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Η, </a:t>
            </a:r>
            <a:r>
              <a:rPr lang="el-GR" sz="22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C, </a:t>
            </a:r>
            <a:r>
              <a:rPr lang="en-US" sz="22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N, </a:t>
            </a:r>
            <a:r>
              <a:rPr lang="en-US" sz="22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31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P, </a:t>
            </a:r>
            <a:r>
              <a:rPr lang="en-US" sz="22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l-G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603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/>
          <p:cNvSpPr txBox="1">
            <a:spLocks/>
          </p:cNvSpPr>
          <p:nvPr/>
        </p:nvSpPr>
        <p:spPr>
          <a:xfrm>
            <a:off x="1183632" y="-290964"/>
            <a:ext cx="9144000" cy="80051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Συμπερασματικά </a:t>
            </a:r>
            <a:endParaRPr 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Ορθογώνιο 9"/>
          <p:cNvSpPr/>
          <p:nvPr/>
        </p:nvSpPr>
        <p:spPr>
          <a:xfrm>
            <a:off x="254719" y="712748"/>
            <a:ext cx="9227948" cy="588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90000"/>
              </a:lnSpc>
              <a:buFontTx/>
              <a:buChar char="-"/>
            </a:pP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Πυρήνες με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I&gt;1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χαρακτηρίζονται από μη σφαιρική κατανομή του φορτίου τους.</a:t>
            </a:r>
          </a:p>
          <a:p>
            <a:pPr marL="342900" indent="-342900" algn="just">
              <a:lnSpc>
                <a:spcPct val="90000"/>
              </a:lnSpc>
              <a:buFontTx/>
              <a:buChar char="-"/>
            </a:pPr>
            <a:endParaRPr lang="el-G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Tx/>
              <a:buChar char="-"/>
            </a:pP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 Ι καθορίζει των προσανατολισμό της μαγνητικής ροπής σε σχέση ε το εξωτερικό πεδίο.</a:t>
            </a:r>
          </a:p>
          <a:p>
            <a:pPr marL="342900" indent="-342900" algn="just">
              <a:lnSpc>
                <a:spcPct val="90000"/>
              </a:lnSpc>
              <a:buFontTx/>
              <a:buChar char="-"/>
            </a:pPr>
            <a:endParaRPr lang="el-G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Tx/>
              <a:buChar char="-"/>
            </a:pP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 αριθμός των προσανατολισμών που μπορεί να βρεθεί ένα πυρήνας δίδεται από την σχέση 2Ι+1.</a:t>
            </a:r>
          </a:p>
          <a:p>
            <a:pPr marL="342900" indent="-342900" algn="just">
              <a:lnSpc>
                <a:spcPct val="90000"/>
              </a:lnSpc>
              <a:buFontTx/>
              <a:buChar char="-"/>
            </a:pPr>
            <a:endParaRPr lang="el-G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Tx/>
              <a:buChar char="-"/>
            </a:pP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Για το </a:t>
            </a:r>
            <a:r>
              <a:rPr lang="el-GR" sz="22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(Ι:1/2) έχουμε δύο προσανατολισμούς: +1/2 (χαμηλής ενέργειας) και -1/2 (υψηλής ενέργειας).</a:t>
            </a:r>
          </a:p>
          <a:p>
            <a:pPr marL="342900" indent="-342900" algn="just">
              <a:lnSpc>
                <a:spcPct val="90000"/>
              </a:lnSpc>
              <a:buFontTx/>
              <a:buChar char="-"/>
            </a:pPr>
            <a:endParaRPr lang="el-G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Tx/>
              <a:buChar char="-"/>
            </a:pP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διαφορά ενέργειας μεταξύ των περιστρεφόμενων προσανατολισμών είναι σχετικά μικρή, επομένως εφαρμόζεται ακτινοβολία στην περιοχή των ραδιοσυχνοτήτων.</a:t>
            </a:r>
          </a:p>
          <a:p>
            <a:pPr marL="342900" indent="-342900" algn="just">
              <a:lnSpc>
                <a:spcPct val="90000"/>
              </a:lnSpc>
              <a:buFontTx/>
              <a:buChar char="-"/>
            </a:pPr>
            <a:endParaRPr lang="el-G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Tx/>
              <a:buChar char="-"/>
            </a:pP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Οι πυρήνες παρουσία μαγνητικού πεδίου προσανατολίζονται και κατανέμονται στις δύο καταστάσεις </a:t>
            </a:r>
            <a:r>
              <a:rPr lang="el-GR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σχεδόν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ισόποσα.</a:t>
            </a:r>
            <a:endParaRPr lang="el-G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Tx/>
              <a:buChar char="-"/>
            </a:pPr>
            <a:endParaRPr lang="el-G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6247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/>
          <p:cNvSpPr txBox="1">
            <a:spLocks/>
          </p:cNvSpPr>
          <p:nvPr/>
        </p:nvSpPr>
        <p:spPr>
          <a:xfrm>
            <a:off x="1156200" y="-135202"/>
            <a:ext cx="9144000" cy="80051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Γιατί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NMR</a:t>
            </a:r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Ορθογώνιο 6"/>
          <p:cNvSpPr/>
          <p:nvPr/>
        </p:nvSpPr>
        <p:spPr>
          <a:xfrm>
            <a:off x="182848" y="5417199"/>
            <a:ext cx="9336056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NMR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Φαινόμενο</a:t>
            </a:r>
            <a:r>
              <a:rPr lang="el-G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κατά το οποίο οι πυρήνες με ιδιοστροφορμή (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spin) </a:t>
            </a:r>
            <a:r>
              <a:rPr lang="el-G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εντός ενός ομογενούς στατικού μαγνητικού πεδίου διεγείρονται κατά την ακτινοβολία και ακολούθως, κατά την αποδιέγερση δίνουν σήμα.</a:t>
            </a:r>
          </a:p>
        </p:txBody>
      </p:sp>
      <p:sp>
        <p:nvSpPr>
          <p:cNvPr id="9" name="Ορθογώνιο 8"/>
          <p:cNvSpPr/>
          <p:nvPr/>
        </p:nvSpPr>
        <p:spPr>
          <a:xfrm>
            <a:off x="77693" y="2750558"/>
            <a:ext cx="9546367" cy="2529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Ιδιοστροφορμή (</a:t>
            </a:r>
            <a:r>
              <a:rPr lang="el-GR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σπιν</a:t>
            </a:r>
            <a:r>
              <a:rPr lang="el-G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θεμελιώδης ιδιότητα, όπως είναι η μάζα και το ηλεκτρικό φορτίο. Χαρακτηρίζεται από τον </a:t>
            </a:r>
            <a:r>
              <a:rPr lang="el-G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μαγνητικό κβαντικό αριθμό Ι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ή πολλαπλάσια του.</a:t>
            </a:r>
            <a:endParaRPr lang="en-US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συμμετρία του φορτίου κατανομής σε ένα πυρήνα είναι συνάρτηση της εσωτερικής του δομής και αν είναι σφαιρική (π.χ. στο Η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1s)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τότε Ι = ½ (όμοια </a:t>
            </a:r>
            <a:r>
              <a:rPr lang="en-US" sz="22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C, </a:t>
            </a:r>
            <a:r>
              <a:rPr lang="en-US" sz="22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F).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90000"/>
              </a:lnSpc>
            </a:pP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φυσική του σημασία είναι ότι ο </a:t>
            </a:r>
            <a:r>
              <a:rPr lang="el-G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πυρήνας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συμπεριφέρεται ως περιστρεφόμενο φορτίο (</a:t>
            </a:r>
            <a:r>
              <a:rPr lang="el-G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μικροσκοπικός μαγνήτης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με </a:t>
            </a:r>
            <a:r>
              <a:rPr lang="el-G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μέγεθος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και </a:t>
            </a:r>
            <a:r>
              <a:rPr lang="el-G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κατεύθυνση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00200" y="3211647"/>
            <a:ext cx="1353502" cy="1455929"/>
          </a:xfrm>
          <a:prstGeom prst="rect">
            <a:avLst/>
          </a:prstGeom>
        </p:spPr>
      </p:pic>
      <p:sp>
        <p:nvSpPr>
          <p:cNvPr id="10" name="Ορθογώνιο 9"/>
          <p:cNvSpPr/>
          <p:nvPr/>
        </p:nvSpPr>
        <p:spPr>
          <a:xfrm>
            <a:off x="182848" y="702253"/>
            <a:ext cx="9336056" cy="19205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Πυρηνικός: Ανίχνευση πυρήνων με ιδιοστροφορμή (πυρηνικό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spin).</a:t>
            </a:r>
          </a:p>
          <a:p>
            <a:pPr algn="just">
              <a:lnSpc>
                <a:spcPct val="90000"/>
              </a:lnSpc>
            </a:pP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Μαγνητικός: Λήψη φασμάτων σε μαγνητικό πεδίο.</a:t>
            </a:r>
          </a:p>
          <a:p>
            <a:pPr algn="just">
              <a:lnSpc>
                <a:spcPct val="90000"/>
              </a:lnSpc>
            </a:pPr>
            <a:endParaRPr lang="el-G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Συντονισμός: Με την εκπομπή παλμών υψηλής συχνότητας σε κάποιο δείγμα, διεγείρονται οι πυρήνες. Κατά την αποδιέγερση τους λαμβάνεται σήμα.</a:t>
            </a:r>
            <a:endParaRPr lang="el-G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3162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/>
          <p:cNvSpPr txBox="1">
            <a:spLocks/>
          </p:cNvSpPr>
          <p:nvPr/>
        </p:nvSpPr>
        <p:spPr>
          <a:xfrm>
            <a:off x="1156200" y="-135202"/>
            <a:ext cx="9144000" cy="80051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Πεδία εφαρμογής</a:t>
            </a:r>
            <a:endParaRPr 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Ορθογώνιο 9"/>
          <p:cNvSpPr/>
          <p:nvPr/>
        </p:nvSpPr>
        <p:spPr>
          <a:xfrm>
            <a:off x="171962" y="930853"/>
            <a:ext cx="9336056" cy="56046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Χημεία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ταυτοποίηση της δομής χημικών ενώσεων.</a:t>
            </a:r>
          </a:p>
          <a:p>
            <a:pPr algn="just">
              <a:lnSpc>
                <a:spcPct val="90000"/>
              </a:lnSpc>
            </a:pPr>
            <a:endParaRPr lang="el-G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Φυσική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προσδιορισμός φυσικών ιδιοτήτων της ύλης σε πολλές μορφές της.</a:t>
            </a:r>
          </a:p>
          <a:p>
            <a:pPr algn="just">
              <a:lnSpc>
                <a:spcPct val="90000"/>
              </a:lnSpc>
            </a:pPr>
            <a:endParaRPr lang="el-G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Ιατρική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κλινική μαγνητική τομογραφία (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MRI)</a:t>
            </a:r>
            <a:endParaRPr lang="el-G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l-G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Μοριακή Βιολογία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Βιοχημεία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αποκωδικοποίηση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DNA, 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προσδιορισμός αλληλουχίας και δομής πρωτεϊνών).</a:t>
            </a:r>
          </a:p>
          <a:p>
            <a:pPr algn="just">
              <a:lnSpc>
                <a:spcPct val="90000"/>
              </a:lnSpc>
            </a:pPr>
            <a:endParaRPr lang="el-G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Αστροφυσική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π.χ. ανίχνευση νερού στον Άρη.</a:t>
            </a:r>
          </a:p>
          <a:p>
            <a:pPr algn="just">
              <a:lnSpc>
                <a:spcPct val="90000"/>
              </a:lnSpc>
            </a:pPr>
            <a:endParaRPr lang="el-G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Κβαντικοί υπολογιστές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κατασκευή αλγορίθμων.</a:t>
            </a:r>
          </a:p>
          <a:p>
            <a:pPr algn="just">
              <a:lnSpc>
                <a:spcPct val="90000"/>
              </a:lnSpc>
            </a:pPr>
            <a:endParaRPr lang="el-G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Φαρμακευτική Χημεία</a:t>
            </a:r>
          </a:p>
          <a:p>
            <a:pPr algn="just">
              <a:lnSpc>
                <a:spcPct val="90000"/>
              </a:lnSpc>
            </a:pPr>
            <a:endParaRPr lang="el-G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Χημεία Τροφίμων</a:t>
            </a:r>
          </a:p>
          <a:p>
            <a:pPr algn="just">
              <a:lnSpc>
                <a:spcPct val="90000"/>
              </a:lnSpc>
            </a:pPr>
            <a:endParaRPr lang="el-G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l-G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0518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/>
          <p:cNvSpPr txBox="1">
            <a:spLocks/>
          </p:cNvSpPr>
          <p:nvPr/>
        </p:nvSpPr>
        <p:spPr>
          <a:xfrm>
            <a:off x="1156200" y="-135202"/>
            <a:ext cx="9144000" cy="80051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Πότε έχω απορρόφηση στο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NMR?</a:t>
            </a:r>
            <a:endParaRPr 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Ορθογώνιο 6"/>
          <p:cNvSpPr/>
          <p:nvPr/>
        </p:nvSpPr>
        <p:spPr>
          <a:xfrm>
            <a:off x="0" y="1021297"/>
            <a:ext cx="6601999" cy="3970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Για να απορροφάει ένας πυρήνας στο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NMR 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πρέπει Ι ≠ 0.</a:t>
            </a:r>
          </a:p>
        </p:txBody>
      </p:sp>
      <p:sp>
        <p:nvSpPr>
          <p:cNvPr id="9" name="Ορθογώνιο 8"/>
          <p:cNvSpPr/>
          <p:nvPr/>
        </p:nvSpPr>
        <p:spPr>
          <a:xfrm>
            <a:off x="4847188" y="2073691"/>
            <a:ext cx="6117336" cy="7017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Μαζικός αριθμός: αριθμός πρωτονίων + νετρονίων.</a:t>
            </a:r>
          </a:p>
          <a:p>
            <a:pPr algn="just">
              <a:lnSpc>
                <a:spcPct val="90000"/>
              </a:lnSpc>
            </a:pP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Ατομικός αριθμός: αριθμός πρωτονίων.</a:t>
            </a:r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2499" y="490611"/>
            <a:ext cx="1924050" cy="157162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Ορθογώνιο 7"/>
              <p:cNvSpPr/>
              <p:nvPr/>
            </p:nvSpPr>
            <p:spPr>
              <a:xfrm>
                <a:off x="-1" y="1671805"/>
                <a:ext cx="6601999" cy="162397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90000"/>
                  </a:lnSpc>
                </a:pPr>
                <a:r>
                  <a:rPr lang="el-GR" sz="2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Άρτιος </a:t>
                </a:r>
                <a:r>
                  <a:rPr lang="el-GR" sz="22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μαζικός</a:t>
                </a:r>
                <a:r>
                  <a:rPr lang="el-GR" sz="2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αριθμός	</a:t>
                </a:r>
              </a:p>
              <a:p>
                <a:pPr algn="just">
                  <a:lnSpc>
                    <a:spcPct val="90000"/>
                  </a:lnSpc>
                </a:pPr>
                <a:r>
                  <a:rPr lang="el-GR" sz="2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Ι </a:t>
                </a:r>
                <a:r>
                  <a:rPr lang="el-GR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</a:t>
                </a:r>
                <a:r>
                  <a:rPr lang="el-GR" sz="2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0</a:t>
                </a:r>
              </a:p>
              <a:p>
                <a:pPr algn="just">
                  <a:lnSpc>
                    <a:spcPct val="90000"/>
                  </a:lnSpc>
                </a:pPr>
                <a:r>
                  <a:rPr lang="el-GR" sz="2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Άρτιος </a:t>
                </a:r>
                <a:r>
                  <a:rPr lang="el-GR" sz="22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ατομικός</a:t>
                </a:r>
                <a:r>
                  <a:rPr lang="el-GR" sz="2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αριθμός</a:t>
                </a:r>
                <a:endParaRPr lang="en-US" sz="22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90000"/>
                  </a:lnSpc>
                </a:pPr>
                <a:endParaRPr lang="en-US" sz="2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90000"/>
                  </a:lnSpc>
                </a:pPr>
                <a:r>
                  <a:rPr lang="el-GR" sz="2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Π.χ. 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el-GR" sz="22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PrePr>
                      <m:sub>
                        <m:r>
                          <a:rPr lang="el-GR" sz="2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8</m:t>
                        </m:r>
                      </m:sub>
                      <m:sup>
                        <m:r>
                          <a:rPr lang="el-GR" sz="2200" b="0" i="1" smtClean="0">
                            <a:latin typeface="Cambria Math" panose="02040503050406030204" pitchFamily="18" charset="0"/>
                          </a:rPr>
                          <m:t>16</m:t>
                        </m:r>
                      </m:sup>
                      <m:e>
                        <m:r>
                          <m:rPr>
                            <m:sty m:val="p"/>
                          </m:rPr>
                          <a:rPr lang="el-GR" sz="2200" b="0" i="0" smtClean="0">
                            <a:latin typeface="Cambria Math" panose="02040503050406030204" pitchFamily="18" charset="0"/>
                          </a:rPr>
                          <m:t>Ο</m:t>
                        </m:r>
                      </m:e>
                    </m:sPre>
                  </m:oMath>
                </a14:m>
                <a:r>
                  <a:rPr lang="en-US" sz="2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el-GR" sz="22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PrePr>
                      <m:sub>
                        <m:r>
                          <a:rPr lang="en-US" sz="2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16</m:t>
                        </m:r>
                      </m:sub>
                      <m:sup>
                        <m:r>
                          <a:rPr lang="en-US" sz="2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32</m:t>
                        </m:r>
                      </m:sup>
                      <m:e>
                        <m:r>
                          <m:rPr>
                            <m:sty m:val="p"/>
                          </m:rPr>
                          <a:rPr lang="en-US" sz="2200" b="0" i="0" smtClean="0">
                            <a:latin typeface="Cambria Math" panose="02040503050406030204" pitchFamily="18" charset="0"/>
                          </a:rPr>
                          <m:t>S</m:t>
                        </m:r>
                      </m:e>
                    </m:sPre>
                  </m:oMath>
                </a14:m>
                <a:r>
                  <a:rPr lang="en-US" sz="2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el-GR" sz="22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PrePr>
                      <m:sub>
                        <m:r>
                          <a:rPr lang="en-US" sz="2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6</m:t>
                        </m:r>
                      </m:sub>
                      <m:sup>
                        <m:r>
                          <a:rPr lang="el-GR" sz="2200" i="1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  <m:e>
                        <m:r>
                          <m:rPr>
                            <m:sty m:val="p"/>
                          </m:rPr>
                          <a:rPr lang="en-US" sz="2200" b="0" i="0" smtClean="0">
                            <a:latin typeface="Cambria Math" panose="02040503050406030204" pitchFamily="18" charset="0"/>
                          </a:rPr>
                          <m:t>C</m:t>
                        </m:r>
                      </m:e>
                    </m:sPre>
                  </m:oMath>
                </a14:m>
                <a:endParaRPr lang="el-GR" sz="22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Ορθογώνιο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" y="1671805"/>
                <a:ext cx="6601999" cy="1623971"/>
              </a:xfrm>
              <a:prstGeom prst="rect">
                <a:avLst/>
              </a:prstGeom>
              <a:blipFill>
                <a:blip r:embed="rId3"/>
                <a:stretch>
                  <a:fillRect l="-1200" t="-4494" b="-6742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Αριστερό άγκιστρο 3"/>
          <p:cNvSpPr/>
          <p:nvPr/>
        </p:nvSpPr>
        <p:spPr>
          <a:xfrm>
            <a:off x="722376" y="1780574"/>
            <a:ext cx="228600" cy="781548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Ορθογώνιο 9"/>
          <p:cNvSpPr/>
          <p:nvPr/>
        </p:nvSpPr>
        <p:spPr>
          <a:xfrm>
            <a:off x="178322" y="3644805"/>
            <a:ext cx="10722193" cy="7017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Τα ισότοπα ωστόσο έχουν </a:t>
            </a:r>
            <a:r>
              <a:rPr lang="el-G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Ι ≠ 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0. </a:t>
            </a:r>
            <a:r>
              <a:rPr lang="el-G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Ισότοπο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στον ίδιο </a:t>
            </a:r>
            <a:r>
              <a:rPr lang="el-GR" sz="22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τόπο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αλλά διαφορά στην μάζα αφού έχω παραπάνω νετρόνια.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Ορθογώνιο 10"/>
              <p:cNvSpPr/>
              <p:nvPr/>
            </p:nvSpPr>
            <p:spPr>
              <a:xfrm>
                <a:off x="292607" y="4826485"/>
                <a:ext cx="5513833" cy="162397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90000"/>
                  </a:lnSpc>
                </a:pPr>
                <a:r>
                  <a:rPr lang="el-GR" sz="2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   Περιττός </a:t>
                </a:r>
                <a:r>
                  <a:rPr lang="el-GR" sz="22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μαζικός</a:t>
                </a:r>
                <a:r>
                  <a:rPr lang="el-GR" sz="2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αριθμός	</a:t>
                </a:r>
              </a:p>
              <a:p>
                <a:pPr algn="just">
                  <a:lnSpc>
                    <a:spcPct val="90000"/>
                  </a:lnSpc>
                </a:pPr>
                <a:r>
                  <a:rPr lang="el-GR" sz="2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Ι </a:t>
                </a:r>
                <a:r>
                  <a:rPr lang="el-GR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</a:t>
                </a:r>
                <a:r>
                  <a:rPr lang="el-GR" sz="2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1/2</a:t>
                </a:r>
              </a:p>
              <a:p>
                <a:pPr algn="just">
                  <a:lnSpc>
                    <a:spcPct val="90000"/>
                  </a:lnSpc>
                </a:pPr>
                <a:r>
                  <a:rPr lang="el-GR" sz="2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   Άρτιος ή περιττός </a:t>
                </a:r>
                <a:r>
                  <a:rPr lang="el-GR" sz="22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ατομικός</a:t>
                </a:r>
                <a:r>
                  <a:rPr lang="el-GR" sz="2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αριθμός</a:t>
                </a:r>
                <a:endParaRPr lang="en-US" sz="22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90000"/>
                  </a:lnSpc>
                </a:pPr>
                <a:endParaRPr lang="en-US" sz="2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90000"/>
                  </a:lnSpc>
                </a:pPr>
                <a:r>
                  <a:rPr lang="el-GR" sz="2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Π.χ. 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el-GR" sz="22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PrePr>
                      <m:sub>
                        <m:r>
                          <a:rPr lang="el-GR" sz="2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  <m:sup>
                        <m:r>
                          <a:rPr lang="el-GR" sz="2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  <m:e>
                        <m:r>
                          <m:rPr>
                            <m:sty m:val="p"/>
                          </m:rPr>
                          <a:rPr lang="en-US" sz="2200" b="0" i="0" smtClean="0">
                            <a:latin typeface="Cambria Math" panose="02040503050406030204" pitchFamily="18" charset="0"/>
                          </a:rPr>
                          <m:t>H</m:t>
                        </m:r>
                      </m:e>
                    </m:sPre>
                  </m:oMath>
                </a14:m>
                <a:r>
                  <a:rPr lang="en-US" sz="2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el-GR" sz="22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PrePr>
                      <m:sub>
                        <m:r>
                          <a:rPr lang="en-US" sz="2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16</m:t>
                        </m:r>
                      </m:sub>
                      <m:sup>
                        <m:r>
                          <a:rPr lang="en-US" sz="2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13</m:t>
                        </m:r>
                      </m:sup>
                      <m:e>
                        <m:r>
                          <m:rPr>
                            <m:sty m:val="p"/>
                          </m:rPr>
                          <a:rPr lang="en-US" sz="2200" b="0" i="0" smtClean="0">
                            <a:latin typeface="Cambria Math" panose="02040503050406030204" pitchFamily="18" charset="0"/>
                          </a:rPr>
                          <m:t>C</m:t>
                        </m:r>
                      </m:e>
                    </m:sPre>
                  </m:oMath>
                </a14:m>
                <a:r>
                  <a:rPr lang="en-US" sz="2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el-GR" sz="22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PrePr>
                      <m:sub>
                        <m:r>
                          <a:rPr lang="en-US" sz="2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9</m:t>
                        </m:r>
                      </m:sub>
                      <m:sup>
                        <m:r>
                          <a:rPr lang="en-US" sz="220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9</m:t>
                        </m:r>
                      </m:sup>
                      <m:e>
                        <m:r>
                          <m:rPr>
                            <m:sty m:val="p"/>
                          </m:rPr>
                          <a:rPr lang="en-US" sz="2200" b="0" i="0" smtClean="0">
                            <a:latin typeface="Cambria Math" panose="02040503050406030204" pitchFamily="18" charset="0"/>
                          </a:rPr>
                          <m:t>F</m:t>
                        </m:r>
                      </m:e>
                    </m:sPre>
                  </m:oMath>
                </a14:m>
                <a:endParaRPr lang="el-GR" sz="22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Ορθογώνιο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607" y="4826485"/>
                <a:ext cx="5513833" cy="1623971"/>
              </a:xfrm>
              <a:prstGeom prst="rect">
                <a:avLst/>
              </a:prstGeom>
              <a:blipFill>
                <a:blip r:embed="rId4"/>
                <a:stretch>
                  <a:fillRect l="-1436" t="-4511" b="-676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Αριστερό άγκιστρο 11"/>
          <p:cNvSpPr/>
          <p:nvPr/>
        </p:nvSpPr>
        <p:spPr>
          <a:xfrm>
            <a:off x="1174488" y="4953055"/>
            <a:ext cx="228600" cy="781548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Ορθογώνιο 12"/>
              <p:cNvSpPr/>
              <p:nvPr/>
            </p:nvSpPr>
            <p:spPr>
              <a:xfrm>
                <a:off x="6688321" y="4826485"/>
                <a:ext cx="5513833" cy="164628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90000"/>
                  </a:lnSpc>
                </a:pPr>
                <a:r>
                  <a:rPr lang="el-GR" sz="2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   Άρτιος </a:t>
                </a:r>
                <a:r>
                  <a:rPr lang="el-GR" sz="22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μαζικός</a:t>
                </a:r>
                <a:r>
                  <a:rPr lang="el-GR" sz="2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αριθμός	</a:t>
                </a:r>
              </a:p>
              <a:p>
                <a:pPr algn="just">
                  <a:lnSpc>
                    <a:spcPct val="90000"/>
                  </a:lnSpc>
                </a:pPr>
                <a:r>
                  <a:rPr lang="el-GR" sz="2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Ι </a:t>
                </a:r>
                <a:r>
                  <a:rPr lang="el-GR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</a:t>
                </a:r>
                <a:r>
                  <a:rPr lang="el-GR" sz="2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1</a:t>
                </a:r>
              </a:p>
              <a:p>
                <a:pPr algn="just">
                  <a:lnSpc>
                    <a:spcPct val="90000"/>
                  </a:lnSpc>
                </a:pPr>
                <a:r>
                  <a:rPr lang="el-GR" sz="2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   Περιττός </a:t>
                </a:r>
                <a:r>
                  <a:rPr lang="el-GR" sz="22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ατομικός</a:t>
                </a:r>
                <a:r>
                  <a:rPr lang="el-GR" sz="2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αριθμός</a:t>
                </a:r>
                <a:endParaRPr lang="en-US" sz="22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90000"/>
                  </a:lnSpc>
                </a:pPr>
                <a:endParaRPr lang="en-US" sz="2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90000"/>
                  </a:lnSpc>
                </a:pPr>
                <a:r>
                  <a:rPr lang="el-GR" sz="2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Π.χ. 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el-GR" sz="22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PrePr>
                      <m:sub>
                        <m:r>
                          <a:rPr lang="el-GR" sz="2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  <m:sup>
                        <m:r>
                          <a:rPr lang="el-GR" sz="2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  <m:e>
                        <m:r>
                          <m:rPr>
                            <m:sty m:val="p"/>
                          </m:rPr>
                          <a:rPr lang="en-US" sz="2200" b="0" i="0" smtClean="0">
                            <a:latin typeface="Cambria Math" panose="02040503050406030204" pitchFamily="18" charset="0"/>
                          </a:rPr>
                          <m:t>H</m:t>
                        </m:r>
                      </m:e>
                    </m:sPre>
                  </m:oMath>
                </a14:m>
                <a:r>
                  <a:rPr lang="en-US" sz="2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el-GR" sz="22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PrePr>
                      <m:sub>
                        <m:r>
                          <a:rPr lang="el-GR" sz="2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7</m:t>
                        </m:r>
                      </m:sub>
                      <m:sup>
                        <m:r>
                          <a:rPr lang="el-GR" sz="2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14</m:t>
                        </m:r>
                      </m:sup>
                      <m:e>
                        <m:r>
                          <m:rPr>
                            <m:sty m:val="p"/>
                          </m:rPr>
                          <a:rPr lang="el-GR" sz="2200" b="0" i="0" smtClean="0">
                            <a:latin typeface="Cambria Math" panose="02040503050406030204" pitchFamily="18" charset="0"/>
                          </a:rPr>
                          <m:t>Ν</m:t>
                        </m:r>
                      </m:e>
                    </m:sPre>
                  </m:oMath>
                </a14:m>
                <a:endParaRPr lang="el-GR" sz="22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Ορθογώνιο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8321" y="4826485"/>
                <a:ext cx="5513833" cy="1646285"/>
              </a:xfrm>
              <a:prstGeom prst="rect">
                <a:avLst/>
              </a:prstGeom>
              <a:blipFill>
                <a:blip r:embed="rId5"/>
                <a:stretch>
                  <a:fillRect l="-1436" t="-4444" b="-4815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Αριστερό άγκιστρο 13"/>
          <p:cNvSpPr/>
          <p:nvPr/>
        </p:nvSpPr>
        <p:spPr>
          <a:xfrm>
            <a:off x="7483848" y="4953055"/>
            <a:ext cx="228600" cy="781548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90518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 animBg="1"/>
      <p:bldP spid="13" grpId="0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/>
          <p:cNvSpPr txBox="1">
            <a:spLocks/>
          </p:cNvSpPr>
          <p:nvPr/>
        </p:nvSpPr>
        <p:spPr>
          <a:xfrm>
            <a:off x="1156200" y="-135202"/>
            <a:ext cx="9144000" cy="80051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Πυρηνική Μαγνητική Ροπή (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Nuclear Magnetic Moment)</a:t>
            </a:r>
            <a:endParaRPr 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Ορθογώνιο 9"/>
          <p:cNvSpPr/>
          <p:nvPr/>
        </p:nvSpPr>
        <p:spPr>
          <a:xfrm>
            <a:off x="133743" y="939356"/>
            <a:ext cx="9664963" cy="28346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ύπαρξη ιδιοστροφορμής</a:t>
            </a:r>
            <a:r>
              <a:rPr lang="el-G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spin)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συνεπάγεται εγγενή μαγνητική ροπή, δηλαδή ο πυρήνας συμπεριφέρεται σαν μικροσκοπικός μαγνήτης (</a:t>
            </a:r>
            <a:r>
              <a:rPr lang="el-G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περιστρεφόμενα φορτία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Όταν οι περιστροφές των πρωτονίων και νετρονίων δεν είναι συζευγμένες, το ολικό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spin 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του πυρήνα δημιουργεί ένα μαγνητικό δίπολο κατά μήκος του άξονα περιστροφής.</a:t>
            </a:r>
            <a:endParaRPr lang="en-US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l-G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Πυρηνική μαγνητική ροπή (μ)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το μέγεθος του διπόλου που δημιουργείται.</a:t>
            </a:r>
          </a:p>
          <a:p>
            <a:pPr algn="just">
              <a:lnSpc>
                <a:spcPct val="90000"/>
              </a:lnSpc>
            </a:pP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90000"/>
              </a:lnSpc>
            </a:pP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Αποτελεί θεμελιώδη πυρηνική ιδιότητα.</a:t>
            </a:r>
            <a:endParaRPr lang="el-G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Αντικείμενο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4743909"/>
              </p:ext>
            </p:extLst>
          </p:nvPr>
        </p:nvGraphicFramePr>
        <p:xfrm>
          <a:off x="4441402" y="3743325"/>
          <a:ext cx="1622425" cy="8250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06" name="CS ChemDraw Drawing" r:id="rId3" imgW="652414" imgH="332169" progId="ChemDraw.Document.6.0">
                  <p:embed/>
                </p:oleObj>
              </mc:Choice>
              <mc:Fallback>
                <p:oleObj name="CS ChemDraw Drawing" r:id="rId3" imgW="652414" imgH="332169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441402" y="3743325"/>
                        <a:ext cx="1622425" cy="82502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Εικόνα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80079" y="2379484"/>
            <a:ext cx="2347638" cy="1917625"/>
          </a:xfrm>
          <a:prstGeom prst="rect">
            <a:avLst/>
          </a:prstGeom>
        </p:spPr>
      </p:pic>
      <p:sp>
        <p:nvSpPr>
          <p:cNvPr id="8" name="Ορθογώνιο 7"/>
          <p:cNvSpPr/>
          <p:nvPr/>
        </p:nvSpPr>
        <p:spPr>
          <a:xfrm>
            <a:off x="233711" y="4607343"/>
            <a:ext cx="9336056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γ: γυρομαγνητικός λόγος (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MHz/T, 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χαρακτηριστική για κάθε πυρήνα).</a:t>
            </a:r>
          </a:p>
          <a:p>
            <a:pPr algn="just">
              <a:lnSpc>
                <a:spcPct val="90000"/>
              </a:lnSpc>
            </a:pPr>
            <a:endParaRPr lang="el-G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</a:t>
            </a:r>
            <a:r>
              <a:rPr lang="el-G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υρηνική μαγνητική ροπή</a:t>
            </a:r>
            <a:r>
              <a:rPr lang="el-G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εξαρτάται από το μαγνητικό κβαντικό αριθμό του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spin (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200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Για το Η όπου Ι = ½ έχουμε δύο προσανατολισμούς για την </a:t>
            </a:r>
            <a:r>
              <a:rPr lang="el-G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σε σχέση με το εφαρμοζόμενο πεδίο Β</a:t>
            </a:r>
            <a:r>
              <a:rPr lang="el-GR" sz="22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l-G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3785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/>
          <p:cNvSpPr txBox="1">
            <a:spLocks/>
          </p:cNvSpPr>
          <p:nvPr/>
        </p:nvSpPr>
        <p:spPr>
          <a:xfrm>
            <a:off x="1183632" y="-248630"/>
            <a:ext cx="9144000" cy="80051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Spin </a:t>
            </a:r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εντός μαγνητικού πεδίου Β</a:t>
            </a:r>
            <a:r>
              <a:rPr lang="el-GR" sz="32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φαινόμενο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Zeeman</a:t>
            </a:r>
            <a:endParaRPr 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Ορθογώνιο 9"/>
          <p:cNvSpPr/>
          <p:nvPr/>
        </p:nvSpPr>
        <p:spPr>
          <a:xfrm>
            <a:off x="0" y="737177"/>
            <a:ext cx="11804904" cy="7017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μαγνητική ροπή μπορεί να προσανατολιστεί σε </a:t>
            </a:r>
            <a:r>
              <a:rPr lang="el-G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2Ι+1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τρόπους, είτε με επαύξηση (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+1/2 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ή α, ενεργειακά προτεινόμενη) είτε με αντίθεση (-1/2 ή β) στο Β</a:t>
            </a:r>
            <a:r>
              <a:rPr lang="el-GR" sz="22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l-G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8135" y="4306031"/>
            <a:ext cx="6191250" cy="2219325"/>
          </a:xfrm>
          <a:prstGeom prst="rect">
            <a:avLst/>
          </a:prstGeom>
        </p:spPr>
      </p:pic>
      <p:pic>
        <p:nvPicPr>
          <p:cNvPr id="7" name="Εικόνα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3823" y="4189147"/>
            <a:ext cx="2505075" cy="1371600"/>
          </a:xfrm>
          <a:prstGeom prst="rect">
            <a:avLst/>
          </a:prstGeom>
        </p:spPr>
      </p:pic>
      <p:pic>
        <p:nvPicPr>
          <p:cNvPr id="8" name="Εικόνα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3823" y="1762807"/>
            <a:ext cx="8048625" cy="2219325"/>
          </a:xfrm>
          <a:prstGeom prst="rect">
            <a:avLst/>
          </a:prstGeom>
        </p:spPr>
      </p:pic>
      <p:sp>
        <p:nvSpPr>
          <p:cNvPr id="12" name="Ορθογώνιο 11"/>
          <p:cNvSpPr/>
          <p:nvPr/>
        </p:nvSpPr>
        <p:spPr>
          <a:xfrm>
            <a:off x="621792" y="5767762"/>
            <a:ext cx="3203448" cy="7017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Εντός πεδίου οι πυρήνες μαγνητίζονται. </a:t>
            </a:r>
            <a:endParaRPr lang="el-G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Εικόνα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49561" y="2278246"/>
            <a:ext cx="1905000" cy="66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297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Εικόνα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625" y="2426402"/>
            <a:ext cx="1893231" cy="2227894"/>
          </a:xfrm>
          <a:prstGeom prst="rect">
            <a:avLst/>
          </a:prstGeom>
        </p:spPr>
      </p:pic>
      <p:pic>
        <p:nvPicPr>
          <p:cNvPr id="7" name="Εικόνα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7815" y="4021418"/>
            <a:ext cx="1922769" cy="2227894"/>
          </a:xfrm>
          <a:prstGeom prst="rect">
            <a:avLst/>
          </a:prstGeom>
        </p:spPr>
      </p:pic>
      <p:sp>
        <p:nvSpPr>
          <p:cNvPr id="9" name="Ορθογώνιο 8"/>
          <p:cNvSpPr/>
          <p:nvPr/>
        </p:nvSpPr>
        <p:spPr>
          <a:xfrm>
            <a:off x="3190197" y="6249312"/>
            <a:ext cx="3045905" cy="7017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Spin. 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Ομόρροπο με Β</a:t>
            </a:r>
            <a:r>
              <a:rPr lang="el-GR" sz="22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χαμηλότερη ενέργεια.</a:t>
            </a:r>
            <a:endParaRPr lang="el-G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14787" y="0"/>
            <a:ext cx="1915797" cy="2227894"/>
          </a:xfrm>
          <a:prstGeom prst="rect">
            <a:avLst/>
          </a:prstGeom>
        </p:spPr>
      </p:pic>
      <p:sp>
        <p:nvSpPr>
          <p:cNvPr id="11" name="Ορθογώνιο 10"/>
          <p:cNvSpPr/>
          <p:nvPr/>
        </p:nvSpPr>
        <p:spPr>
          <a:xfrm>
            <a:off x="584664" y="4947640"/>
            <a:ext cx="2343151" cy="7017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Εισαγωγή σε μαγνητικό πεδίο</a:t>
            </a:r>
            <a:endParaRPr lang="el-G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Ορθογώνιο 12"/>
          <p:cNvSpPr/>
          <p:nvPr/>
        </p:nvSpPr>
        <p:spPr>
          <a:xfrm>
            <a:off x="3190197" y="2304302"/>
            <a:ext cx="3045905" cy="7017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β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Spin. 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Αντίρροπο με Β</a:t>
            </a:r>
            <a:r>
              <a:rPr lang="el-GR" sz="22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υψηλότερη ενέργεια.</a:t>
            </a:r>
            <a:endParaRPr lang="el-G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19201" y="118304"/>
            <a:ext cx="3229447" cy="2185998"/>
          </a:xfrm>
          <a:prstGeom prst="rect">
            <a:avLst/>
          </a:prstGeom>
        </p:spPr>
      </p:pic>
      <p:sp>
        <p:nvSpPr>
          <p:cNvPr id="14" name="Ορθογώνιο 13"/>
          <p:cNvSpPr/>
          <p:nvPr/>
        </p:nvSpPr>
        <p:spPr>
          <a:xfrm>
            <a:off x="359705" y="286128"/>
            <a:ext cx="2343151" cy="7017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Spin 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εντός μαγνητικού πεδίου</a:t>
            </a:r>
            <a:endParaRPr lang="el-G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3890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5867</TotalTime>
  <Words>2479</Words>
  <Application>Microsoft Office PowerPoint</Application>
  <PresentationFormat>Ευρεία οθόνη</PresentationFormat>
  <Paragraphs>241</Paragraphs>
  <Slides>32</Slides>
  <Notes>0</Notes>
  <HiddenSlides>0</HiddenSlides>
  <MMClips>0</MMClips>
  <ScaleCrop>false</ScaleCrop>
  <HeadingPairs>
    <vt:vector size="8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1</vt:i4>
      </vt:variant>
      <vt:variant>
        <vt:lpstr>Τίτλοι διαφανειών</vt:lpstr>
      </vt:variant>
      <vt:variant>
        <vt:i4>32</vt:i4>
      </vt:variant>
    </vt:vector>
  </HeadingPairs>
  <TitlesOfParts>
    <vt:vector size="39" baseType="lpstr">
      <vt:lpstr>Arial</vt:lpstr>
      <vt:lpstr>Calibri</vt:lpstr>
      <vt:lpstr>Calibri Light</vt:lpstr>
      <vt:lpstr>Cambria Math</vt:lpstr>
      <vt:lpstr>Times New Roman</vt:lpstr>
      <vt:lpstr>Θέμα του Office</vt:lpstr>
      <vt:lpstr>CS ChemDraw Drawing</vt:lpstr>
      <vt:lpstr>Πυρηνικός Μαγνητικός Συντονισμός 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ΕΡΓΑΣΤΗΡΙΑΚΗ ΚΑΙ ΧΗΜΙΚΗ ΑΣΦΑΛΕΙΑ</dc:title>
  <dc:creator>marios kidonakis</dc:creator>
  <cp:lastModifiedBy>marios kidonakis</cp:lastModifiedBy>
  <cp:revision>760</cp:revision>
  <dcterms:created xsi:type="dcterms:W3CDTF">2019-11-09T19:19:36Z</dcterms:created>
  <dcterms:modified xsi:type="dcterms:W3CDTF">2020-02-12T10:36:48Z</dcterms:modified>
</cp:coreProperties>
</file>