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49" r:id="rId4"/>
    <p:sldId id="407" r:id="rId5"/>
    <p:sldId id="436" r:id="rId6"/>
    <p:sldId id="408" r:id="rId7"/>
    <p:sldId id="409" r:id="rId8"/>
    <p:sldId id="411" r:id="rId9"/>
    <p:sldId id="451" r:id="rId10"/>
    <p:sldId id="454" r:id="rId11"/>
    <p:sldId id="442" r:id="rId12"/>
    <p:sldId id="448" r:id="rId13"/>
    <p:sldId id="449" r:id="rId14"/>
    <p:sldId id="417" r:id="rId15"/>
    <p:sldId id="443" r:id="rId16"/>
    <p:sldId id="445" r:id="rId17"/>
    <p:sldId id="446" r:id="rId18"/>
    <p:sldId id="447" r:id="rId19"/>
    <p:sldId id="450" r:id="rId20"/>
    <p:sldId id="434" r:id="rId21"/>
    <p:sldId id="435" r:id="rId22"/>
    <p:sldId id="439" r:id="rId23"/>
    <p:sldId id="453" r:id="rId24"/>
    <p:sldId id="430" r:id="rId25"/>
    <p:sldId id="428" r:id="rId26"/>
    <p:sldId id="440" r:id="rId27"/>
    <p:sldId id="441" r:id="rId28"/>
    <p:sldId id="431" r:id="rId29"/>
    <p:sldId id="455" r:id="rId30"/>
    <p:sldId id="456" r:id="rId31"/>
    <p:sldId id="438" r:id="rId32"/>
    <p:sldId id="437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16" autoAdjust="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12/2/2020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emf"/><Relationship Id="rId1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2.e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12520" y="19025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2520" y="5072743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Πυρηνικού Μαγνητικού Συντονισμού</a:t>
            </a: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46" y="962683"/>
            <a:ext cx="3448050" cy="3686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31" y="3235231"/>
            <a:ext cx="3500161" cy="1171106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76200" y="4574519"/>
            <a:ext cx="121158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συχνότητα απορρόφησης κάθε πυρήνα, σε δεδομένο πεδίο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εξαρτάται από τον γυρομαγνητικό λόγο.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ισχύ πεδίου 70.500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gauss (7.05 Tesla)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Η,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300 MHz 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26.753).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13C,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75 MHz 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= 6.728).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6" y="0"/>
            <a:ext cx="11439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Κατανομή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45190" y="676893"/>
            <a:ext cx="1086593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Η: γ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26,75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rg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 Β 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70.500 gauss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(τυπική ισχύς) τότε,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 = 0.00012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Kjmol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ένα δείγμα 1.000.000 πυρήνων Η, η κατάσταση α έχει περίπου 20 περισσότερα πρωτόνια.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15" y="1752683"/>
            <a:ext cx="2406206" cy="575844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100675" y="5801338"/>
            <a:ext cx="115549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Πιθανότητα παρατήρησης πληθυσμού (α) &gt; (β). Όταν Β ↑, ΔΕ ↑. Άρα, (α) &gt;&gt; (β) δηλ. διακριτική ικανότητα αυξάνει.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/>
          </p:nvPr>
        </p:nvGraphicFramePr>
        <p:xfrm>
          <a:off x="244600" y="3185750"/>
          <a:ext cx="1209732" cy="69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" name="CS ChemDraw Drawing" r:id="rId4" imgW="1933850" imgH="1117179" progId="ChemDraw.Document.6.0">
                  <p:embed/>
                </p:oleObj>
              </mc:Choice>
              <mc:Fallback>
                <p:oleObj name="CS ChemDraw Drawing" r:id="rId4" imgW="1933850" imgH="1117179" progId="ChemDraw.Document.6.0">
                  <p:embed/>
                  <p:pic>
                    <p:nvPicPr>
                      <p:cNvPr id="14" name="Αντικείμενο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00" y="3185750"/>
                        <a:ext cx="1209732" cy="699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/>
          <p:cNvGraphicFramePr>
            <a:graphicFrameLocks noChangeAspect="1"/>
          </p:cNvGraphicFramePr>
          <p:nvPr>
            <p:extLst/>
          </p:nvPr>
        </p:nvGraphicFramePr>
        <p:xfrm>
          <a:off x="1733550" y="3097213"/>
          <a:ext cx="96361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" name="CS ChemDraw Drawing" r:id="rId6" imgW="1540870" imgH="1651890" progId="ChemDraw.Document.6.0">
                  <p:embed/>
                </p:oleObj>
              </mc:Choice>
              <mc:Fallback>
                <p:oleObj name="CS ChemDraw Drawing" r:id="rId6" imgW="1540870" imgH="1651890" progId="ChemDraw.Document.6.0">
                  <p:embed/>
                  <p:pic>
                    <p:nvPicPr>
                      <p:cNvPr id="15" name="Αντικείμενο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3550" y="3097213"/>
                        <a:ext cx="96361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/>
          <p:cNvGraphicFramePr>
            <a:graphicFrameLocks noChangeAspect="1"/>
          </p:cNvGraphicFramePr>
          <p:nvPr>
            <p:extLst/>
          </p:nvPr>
        </p:nvGraphicFramePr>
        <p:xfrm>
          <a:off x="2684463" y="3217863"/>
          <a:ext cx="10271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" name="CS ChemDraw Drawing" r:id="rId8" imgW="1642518" imgH="1457023" progId="ChemDraw.Document.6.0">
                  <p:embed/>
                </p:oleObj>
              </mc:Choice>
              <mc:Fallback>
                <p:oleObj name="CS ChemDraw Drawing" r:id="rId8" imgW="1642518" imgH="1457023" progId="ChemDraw.Document.6.0">
                  <p:embed/>
                  <p:pic>
                    <p:nvPicPr>
                      <p:cNvPr id="16" name="Αντικείμενο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4463" y="3217863"/>
                        <a:ext cx="102711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/>
          <p:cNvGraphicFramePr>
            <a:graphicFrameLocks noChangeAspect="1"/>
          </p:cNvGraphicFramePr>
          <p:nvPr>
            <p:extLst/>
          </p:nvPr>
        </p:nvGraphicFramePr>
        <p:xfrm>
          <a:off x="3865563" y="2998788"/>
          <a:ext cx="49847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" name="CS ChemDraw Drawing" r:id="rId10" imgW="795741" imgH="1964444" progId="ChemDraw.Document.6.0">
                  <p:embed/>
                </p:oleObj>
              </mc:Choice>
              <mc:Fallback>
                <p:oleObj name="CS ChemDraw Drawing" r:id="rId10" imgW="795741" imgH="1964444" progId="ChemDraw.Document.6.0">
                  <p:embed/>
                  <p:pic>
                    <p:nvPicPr>
                      <p:cNvPr id="17" name="Αντικείμενο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65563" y="2998788"/>
                        <a:ext cx="498475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/>
          <p:cNvGraphicFramePr>
            <a:graphicFrameLocks noChangeAspect="1"/>
          </p:cNvGraphicFramePr>
          <p:nvPr>
            <p:extLst/>
          </p:nvPr>
        </p:nvGraphicFramePr>
        <p:xfrm>
          <a:off x="6531605" y="4105988"/>
          <a:ext cx="4984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" name="CS ChemDraw Drawing" r:id="rId12" imgW="797017" imgH="1821172" progId="ChemDraw.Document.6.0">
                  <p:embed/>
                </p:oleObj>
              </mc:Choice>
              <mc:Fallback>
                <p:oleObj name="CS ChemDraw Drawing" r:id="rId12" imgW="797017" imgH="1821172" progId="ChemDraw.Document.6.0">
                  <p:embed/>
                  <p:pic>
                    <p:nvPicPr>
                      <p:cNvPr id="18" name="Αντικείμενο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31605" y="4105988"/>
                        <a:ext cx="4984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/>
          <p:cNvGraphicFramePr>
            <a:graphicFrameLocks noChangeAspect="1"/>
          </p:cNvGraphicFramePr>
          <p:nvPr>
            <p:extLst/>
          </p:nvPr>
        </p:nvGraphicFramePr>
        <p:xfrm>
          <a:off x="7212833" y="4091549"/>
          <a:ext cx="4984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" name="CS ChemDraw Drawing" r:id="rId14" imgW="797017" imgH="1821172" progId="ChemDraw.Document.6.0">
                  <p:embed/>
                </p:oleObj>
              </mc:Choice>
              <mc:Fallback>
                <p:oleObj name="CS ChemDraw Drawing" r:id="rId14" imgW="797017" imgH="1821172" progId="ChemDraw.Document.6.0">
                  <p:embed/>
                  <p:pic>
                    <p:nvPicPr>
                      <p:cNvPr id="19" name="Αντικείμενο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2833" y="4091549"/>
                        <a:ext cx="4984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Αντικείμενο 19"/>
          <p:cNvGraphicFramePr>
            <a:graphicFrameLocks noChangeAspect="1"/>
          </p:cNvGraphicFramePr>
          <p:nvPr>
            <p:extLst/>
          </p:nvPr>
        </p:nvGraphicFramePr>
        <p:xfrm>
          <a:off x="7983541" y="4105987"/>
          <a:ext cx="4984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" name="CS ChemDraw Drawing" r:id="rId15" imgW="797017" imgH="1821172" progId="ChemDraw.Document.6.0">
                  <p:embed/>
                </p:oleObj>
              </mc:Choice>
              <mc:Fallback>
                <p:oleObj name="CS ChemDraw Drawing" r:id="rId15" imgW="797017" imgH="1821172" progId="ChemDraw.Document.6.0">
                  <p:embed/>
                  <p:pic>
                    <p:nvPicPr>
                      <p:cNvPr id="20" name="Αντικείμενο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83541" y="4105987"/>
                        <a:ext cx="4984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Αντικείμενο 20"/>
          <p:cNvGraphicFramePr>
            <a:graphicFrameLocks noChangeAspect="1"/>
          </p:cNvGraphicFramePr>
          <p:nvPr>
            <p:extLst/>
          </p:nvPr>
        </p:nvGraphicFramePr>
        <p:xfrm>
          <a:off x="7199313" y="2562225"/>
          <a:ext cx="4984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" name="CS ChemDraw Drawing" r:id="rId16" imgW="797017" imgH="1999409" progId="ChemDraw.Document.6.0">
                  <p:embed/>
                </p:oleObj>
              </mc:Choice>
              <mc:Fallback>
                <p:oleObj name="CS ChemDraw Drawing" r:id="rId16" imgW="797017" imgH="1999409" progId="ChemDraw.Document.6.0">
                  <p:embed/>
                  <p:pic>
                    <p:nvPicPr>
                      <p:cNvPr id="21" name="Αντικείμενο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99313" y="2562225"/>
                        <a:ext cx="498475" cy="12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Εικόνα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4769" y="2339048"/>
            <a:ext cx="3183039" cy="1959862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5904139" y="3255959"/>
          <a:ext cx="4857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" name="CS ChemDraw Drawing" r:id="rId19" imgW="486121" imgH="1304797" progId="ChemDraw.Document.6.0">
                  <p:embed/>
                </p:oleObj>
              </mc:Choice>
              <mc:Fallback>
                <p:oleObj name="CS ChemDraw Drawing" r:id="rId19" imgW="486121" imgH="1304797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04139" y="3255959"/>
                        <a:ext cx="48577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6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Μεταπτωτική κίνηση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29185" y="802771"/>
            <a:ext cx="1036929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άξονας περιστροφής του πυρήνα προσανατολίζεται ακριβώς ομόρροπα ή αντίρροπα με το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μεταπίπτει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όμως γύρω από το πεδίο κατά μια γωνία με γωνιακή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ταχύτητα ω</a:t>
            </a:r>
            <a:r>
              <a:rPr lang="el-G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μοναδική για κάθε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πυρήνα)</a:t>
            </a:r>
          </a:p>
          <a:p>
            <a:pPr algn="ctr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895253" y="3045964"/>
            <a:ext cx="710603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σημείο αυτό αναπτύσσονται δύο δυνάμεις: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α) η μια είναι η ιδιοστροφορμή (δηλαδή η αυτοπεριστροφή του πυρήνα).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β) η άλλη τείνει να ευθυγραμμίσει την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το Β</a:t>
            </a:r>
            <a:r>
              <a:rPr lang="el-G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5004981" y="4887162"/>
            <a:ext cx="710603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 από το χημικό περιβάλλον κάθε πυρήνα.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ανάλογη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 την ένταση του μαγνητικού πεδίου.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4" y="2288070"/>
            <a:ext cx="3508682" cy="41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Μαγνήτιση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496" y="551882"/>
            <a:ext cx="1180490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Μαγνήτιση (Μ</a:t>
            </a:r>
            <a:r>
              <a:rPr lang="el-GR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ο ολικός προσανατολισμός των πυρηνικών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διανυσματικό μέγεθος //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ανάλογη με την διαφορά των πληθυσμών (α-β).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διαμήκης μαγνήτιση. Στην κατάσταση αυτή ισούται με την Μ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άξονες χ και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οι συνιστώσες μαγνήτισης υπάρχουν, αλλά εξουδετερώνουν η μία την άλλη.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διπολική ροπή των πυρήνων, περιστρέφεται γύρω από τον άξονα που ορίζουν οι μαγνητικές γραμμές του εξωτερικού πεδίου. Η συχνότητα περιστροφής είναι ίση με την συχνότητα που θα πρέπει να έχει ένα φωτόνιο για να προκαλέσει την μετάβαση μεταξύ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δύο καταστάσεων του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(συχνότητα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2" y="3732087"/>
            <a:ext cx="3339182" cy="2566996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>
          <a:xfrm>
            <a:off x="833641" y="6446150"/>
            <a:ext cx="221132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πληθυσμό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225" y="3732087"/>
            <a:ext cx="3086100" cy="24669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286" y="3658935"/>
            <a:ext cx="4308729" cy="29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Συντονισμός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8357" y="533298"/>
            <a:ext cx="1180490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διέγερση των πυρήνων επιτυγχάνεται με την εφαρμογή ενός δεύτερου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┴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οπότε 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=γΒ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επιτυγχάνεται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συντονισμός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(πυρήνας και πηγή ακτινοβολίας συντονίζονται). 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φυσικοί ονομάζουν των 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συντονισμού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οι χημικοί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0730674" y="3817185"/>
                <a:ext cx="1461326" cy="531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674" y="3817185"/>
                <a:ext cx="1461326" cy="531236"/>
              </a:xfrm>
              <a:prstGeom prst="rect">
                <a:avLst/>
              </a:prstGeom>
              <a:blipFill>
                <a:blip r:embed="rId3"/>
                <a:stretch>
                  <a:fillRect l="-5417" t="-6897" b="-149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172" y="4930034"/>
            <a:ext cx="1572431" cy="1862298"/>
          </a:xfrm>
          <a:prstGeom prst="rect">
            <a:avLst/>
          </a:prstGeom>
        </p:spPr>
      </p:pic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1999"/>
              </p:ext>
            </p:extLst>
          </p:nvPr>
        </p:nvGraphicFramePr>
        <p:xfrm>
          <a:off x="4638138" y="5859732"/>
          <a:ext cx="406096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" name="CS ChemDraw Drawing" r:id="rId5" imgW="609884" imgH="173973" progId="ChemDraw.Document.6.0">
                  <p:embed/>
                </p:oleObj>
              </mc:Choice>
              <mc:Fallback>
                <p:oleObj name="CS ChemDraw Drawing" r:id="rId5" imgW="609884" imgH="1739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138" y="5859732"/>
                        <a:ext cx="406096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Εικόνα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408" y="4930951"/>
            <a:ext cx="1573936" cy="1861381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>
          <a:xfrm>
            <a:off x="10701305" y="2528021"/>
            <a:ext cx="146132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 =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10671935" y="3096937"/>
                <a:ext cx="1461326" cy="50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935" y="3096937"/>
                <a:ext cx="1461326" cy="500073"/>
              </a:xfrm>
              <a:prstGeom prst="rect">
                <a:avLst/>
              </a:prstGeom>
              <a:blipFill>
                <a:blip r:embed="rId8"/>
                <a:stretch>
                  <a:fillRect l="-5439" t="-13415" b="-158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Εικόνα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170" y="4927132"/>
            <a:ext cx="1574881" cy="1865200"/>
          </a:xfrm>
          <a:prstGeom prst="rect">
            <a:avLst/>
          </a:prstGeom>
        </p:spPr>
      </p:pic>
      <p:graphicFrame>
        <p:nvGraphicFramePr>
          <p:cNvPr id="23" name="Αντικείμενο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71485"/>
              </p:ext>
            </p:extLst>
          </p:nvPr>
        </p:nvGraphicFramePr>
        <p:xfrm>
          <a:off x="9109634" y="5757338"/>
          <a:ext cx="1061542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" name="CS ChemDraw Drawing" r:id="rId9" imgW="719186" imgH="102337" progId="ChemDraw.Document.6.0">
                  <p:embed/>
                </p:oleObj>
              </mc:Choice>
              <mc:Fallback>
                <p:oleObj name="CS ChemDraw Drawing" r:id="rId9" imgW="719186" imgH="1023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09634" y="5757338"/>
                        <a:ext cx="1061542" cy="20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Αντικείμενο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36174"/>
              </p:ext>
            </p:extLst>
          </p:nvPr>
        </p:nvGraphicFramePr>
        <p:xfrm>
          <a:off x="690831" y="5773213"/>
          <a:ext cx="2178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CS ChemDraw Drawing" r:id="rId11" imgW="2177548" imgH="377794" progId="ChemDraw.Document.6.0">
                  <p:embed/>
                </p:oleObj>
              </mc:Choice>
              <mc:Fallback>
                <p:oleObj name="CS ChemDraw Drawing" r:id="rId11" imgW="2177548" imgH="3777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0831" y="5773213"/>
                        <a:ext cx="21780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88009"/>
              </p:ext>
            </p:extLst>
          </p:nvPr>
        </p:nvGraphicFramePr>
        <p:xfrm>
          <a:off x="6704518" y="5859732"/>
          <a:ext cx="406096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CS ChemDraw Drawing" r:id="rId5" imgW="609884" imgH="173973" progId="ChemDraw.Document.6.0">
                  <p:embed/>
                </p:oleObj>
              </mc:Choice>
              <mc:Fallback>
                <p:oleObj name="CS ChemDraw Drawing" r:id="rId5" imgW="609884" imgH="173973" progId="ChemDraw.Document.6.0">
                  <p:embed/>
                  <p:pic>
                    <p:nvPicPr>
                      <p:cNvPr id="14" name="Αντικείμενο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4518" y="5859732"/>
                        <a:ext cx="406096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Εικόνα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4256" y="1911196"/>
            <a:ext cx="7526418" cy="2640848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5" y="1767939"/>
            <a:ext cx="2942167" cy="2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Διέγερση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4827" y="785934"/>
            <a:ext cx="7920039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Κατάσταση θερμικής ισορροπίας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η μαγνήτιση (Μ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βρίσκεται στον άξονα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διέγερση των πυρήνων γίνεται με την εφαρμογή δεύτερου μαγνητικού πεδίου (Β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Το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δημιουργείται από πηνίο που διαρρέεται από εναλλασσόμενο ρεύμα.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ραδιοπομπός τοποθετείται στον άξονα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κάθετο στο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132" y="864567"/>
            <a:ext cx="2942167" cy="2580482"/>
          </a:xfrm>
          <a:prstGeom prst="rect">
            <a:avLst/>
          </a:prstGeom>
        </p:spPr>
      </p:pic>
      <p:sp>
        <p:nvSpPr>
          <p:cNvPr id="20" name="Ορθογώνιο 19"/>
          <p:cNvSpPr/>
          <p:nvPr/>
        </p:nvSpPr>
        <p:spPr>
          <a:xfrm>
            <a:off x="91451" y="3813614"/>
            <a:ext cx="5566306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τον συντονισμό, το εναλλασσόμενο πεδίο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αλληλεπιδρά με την μαγνήτιση Μ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δημιουργώντας μια ροπή στρέψης (απόκλιση από την κατάσταση θερμικής ισορροπίας). Το σύστημα απορροφά ενέργεια.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17" y="4213675"/>
            <a:ext cx="5797550" cy="25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Διέγερση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96539" y="730077"/>
            <a:ext cx="1118715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το σύστημα απορρόφησε ενέργεια, η ισορροπία του έχει μεταβληθεί αφού τροποποιήθηκαν οι πληθυσμοί α και β. 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σύστημα εργαστηρίου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μαγνήτιση Μ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η οριζόντια συνιστώσα Μ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περιστρέφονται γύρω από τον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συχνότητα ω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87" y="2426953"/>
            <a:ext cx="9359545" cy="4185927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6646992" y="2597818"/>
            <a:ext cx="315911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χαρακτηρισμοί «πάνω» και «κάτω» ουσιαστικά αναφέρονται στην κατεύθυνση της συνιστώσας Μ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Αποδιέγερση πυρήνων: επιστροφή στην ισορροπία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4827" y="658934"/>
            <a:ext cx="993510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παύση λειτουργίας του πεδίου, η μαγνήτιση τείνει να επανέλθει στην κατάσταση θερμικής ισορροπίας. Οι πυρήνες αποβάλλουν την ενέργεια που απορρόφησαν μεταπίπτοντας στην βασική κατάσταση.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άνυσμα της μαγνήτισης αρχίζει να επανέρχεται στην βασική του κατάσταση.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04" y="2301835"/>
            <a:ext cx="4691856" cy="169446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17356" y="3996304"/>
            <a:ext cx="1081902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αποδιέγερση δεν είναι αυθόρμητο γεγονός. Γίνεται μέσω: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αποδιέγερσης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πλέγματος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η αποβολή της ενέργειας γίνεται με την αλληλεπίδραση των πυρήνων με ταλαντευόμενα τοπικά μαγνητικά πεδία, τα οποία δημιουργούνται από το ατομικό και ηλεκτρονιακό τους περιβάλλον.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αποδιέγερσης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spin-spin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ανταλλαγή ενέργειας μεταξύ διεγερμένων πυρήνων και πυρήνων στην βασική κατάσταση.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10906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Αποδιέγερση πυρήνων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711457"/>
            <a:ext cx="119420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συνιστώσες Μ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επαναφορά τους στην ισορροπία, μεταβάλλονται με διαφορετικές ταχύτητες δίνοντας διαφορετικές πληροφορίες.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κατάσταση ισορροπίας: Μ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Μ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διαμήκης χρόνος αποδιέγερσης ή χρόνος αποδιέγερσης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πλέγματος. Είναι μέτρο του χρόνου που απαιτείται ώστε τα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επανέλθουν στην βασική (κάτω) κατάσταση, μέσω αναστροφής.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" y="3470719"/>
            <a:ext cx="12051288" cy="27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Αποδιέγερση πυρήνων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711457"/>
            <a:ext cx="1194206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εγκάρσιος χρόνος αποδιέγερσης της συνιστώσας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Υπεύθυνος για την διεύρυνση των κορυφών.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" y="1667827"/>
            <a:ext cx="11937667" cy="38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Magnetic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esonance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665310"/>
            <a:ext cx="10553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Stern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έδειξαν πως μια δέσμη ατόμων εισερχόμενη σε ανομοιογενές πεδίο χωρίζεται σε δύο διακριτές δέσμες λόγω των μαγνητικών επιδράσεων που προκύπτουν από την κβαντισμένη τροχιακή ορμή των ηλεκτρονίων.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Βραβείο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τις μελέτες του σε ομοιογενές πεδίο και την εφαρμογή ηλεκτρομαγνητικής ραδιοσυχνότητας. Παρατήρησε την δημιουργία δύο κβαντισμένων ενεργειακών επιπέδων (διαχωρισμός του προσανατολισμού των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την απορρόφηση ενέργειας από το πυρηνικό σύστημα περιστροφής. Εισαγωγή της έννοιας πυρηνικός μαγνητικός συντονισμός.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Nobel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Φυσικής στους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Broch (Stanford)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νερό.</a:t>
            </a:r>
          </a:p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Purcell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parafin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00" y="3016154"/>
            <a:ext cx="2895600" cy="1897117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150329" y="4446715"/>
            <a:ext cx="1055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 όργανο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εμπόριο με ονομασία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Wave.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0328" y="4953319"/>
            <a:ext cx="10553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Όργανα μετασχηματισμού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Jeener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ανακάλυψε έναν καινούργιο τρόπο εφαρμογής παλμικών ακολουθιών η οποία οδήγησε στην ανάπτυξη της δισδιάστατης φασματοσκοπίας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Wuthrich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κατέστησαν εφικτό τον προσδιορισμό της δομής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πρψτεϊνών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ίδια ακρίβεια με την κρυσταλλογραφία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973320" y="-196954"/>
            <a:ext cx="10200648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ΣΥΝΕΧΟΥΣ ΚΥΜΑΤΟΣ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WAVE, CW)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4878355" y="1075841"/>
                <a:ext cx="1461326" cy="50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55" y="1075841"/>
                <a:ext cx="1461326" cy="500073"/>
              </a:xfrm>
              <a:prstGeom prst="rect">
                <a:avLst/>
              </a:prstGeom>
              <a:blipFill>
                <a:blip r:embed="rId2"/>
                <a:stretch>
                  <a:fillRect l="-5417" t="-13253" b="-14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04364" y="1847029"/>
            <a:ext cx="1133855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 NMR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διατηρείται σταθερό αλλά το δείγμα σαρώνεται σε ένα εύρος συχνοτήτων. Στην περίπτωση αυτή, απαιτείται αρκετός χρόνο (μερικά λεπτά) για την ΄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σαρωση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εύρους συχνοτήτων.</a:t>
            </a:r>
          </a:p>
        </p:txBody>
      </p:sp>
    </p:spTree>
    <p:extLst>
      <p:ext uri="{BB962C8B-B14F-4D97-AF65-F5344CB8AC3E}">
        <p14:creationId xmlns:p14="http://schemas.microsoft.com/office/powerpoint/2010/main" val="2510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Μετασχηματισμός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FT-NMR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0" y="723046"/>
            <a:ext cx="5843015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σύντομος, ισχυρός παλμός ηλεκτρομαγνητικής ακτινοβολίας.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Όλοι οι πυρήνες διεγείρονται ταυτόχρονα.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μαγνήτιση καταγράφεται συναρτήσει του χρόνου, για έναν μόνο συντονισμό.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φθίνει εκθετικά (επαγωγική απόσβεση,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FID).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4" y="723046"/>
            <a:ext cx="6076950" cy="57912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09729" y="2948271"/>
            <a:ext cx="537667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Ο μετασχηματισμός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μαθηματική συνάρτηση η οποία μετασχηματίζει το φάσμα συνάρτησης χρόνου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f(t)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φάσμα συναρτήσει της συχνότητας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f(v).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Ωστόσο, στην αρχική του μορφή, ήταν πάρα πολύ χρονοβόρα διαδικασία.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68" y="4993653"/>
            <a:ext cx="1917477" cy="904228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109729" y="5897881"/>
            <a:ext cx="552297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Fourier Transformation: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αλγόριθμος που πραγματοποιεί τον μετασχηματισμό μέσα σε λίγα δευτερόλεπτα. </a:t>
            </a:r>
          </a:p>
        </p:txBody>
      </p:sp>
    </p:spTree>
    <p:extLst>
      <p:ext uri="{BB962C8B-B14F-4D97-AF65-F5344CB8AC3E}">
        <p14:creationId xmlns:p14="http://schemas.microsoft.com/office/powerpoint/2010/main" val="3709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Μετασχηματισμός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FT-NMR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32072" y="1235110"/>
            <a:ext cx="11169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πείραμα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στην κλίμακα των δευτερολέπτων. Στην κλίμακα αυτή η μαγνήτιση μπορεί να μετρηθεί μερικές χιλιάδες φορές.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συλλέγονται σε ηλεκτρονικό υπολογιστή ο οποίος εκτελεί τον μετασχηματισμό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Ισχυρό πλεονέκτημα είναι η αύξηση της ευαισθησίας ανά μονάδα χρόνου.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Ωστόσο: η ταχύτητα λήψης πολλών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περιορίζεται από το γεγονός ότι, πριν από κάθε λήψη όλοι οι πυρήνες πρέπει να αποδιεγερθούν.</a:t>
            </a:r>
          </a:p>
        </p:txBody>
      </p:sp>
    </p:spTree>
    <p:extLst>
      <p:ext uri="{BB962C8B-B14F-4D97-AF65-F5344CB8AC3E}">
        <p14:creationId xmlns:p14="http://schemas.microsoft.com/office/powerpoint/2010/main" val="5287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Ανατομία ενός Οργάνου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97" y="941886"/>
            <a:ext cx="82105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26" y="491013"/>
            <a:ext cx="8129369" cy="6366987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113963" y="-22275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Ανατομία ενός Οργάνου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Μερικές διαπιστώσεις.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26787" y="1102397"/>
            <a:ext cx="963611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Ευτυχώς τα υδρογόνα περιέχουν ένα πρωτόνιο, δηλαδή έχουν πυρηνικό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φασματοσκοπία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H-NMR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πλέον ως ρουτίνα (τουλάχιστον στους οργανικούς…)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26787" y="2687357"/>
            <a:ext cx="963611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περίμενε κανείς ότι ένα δείγμα αφού εισέλθει σε μαγνητικό πεδίο, όλα τα πυρηνικά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διαχωριστούν σε ίδιου ενεργειακού επιπέδου καταστάσεις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 ίδια για όλα τα πρωτόνια ή πυρηνικά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spin).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Ευτυχώς το στερεοηλεκτρονιακό περιβάλλον έχει πολύ μεγάλη σημασία!!!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07262"/>
              </p:ext>
            </p:extLst>
          </p:nvPr>
        </p:nvGraphicFramePr>
        <p:xfrm>
          <a:off x="9841661" y="4752023"/>
          <a:ext cx="1993015" cy="164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CS ChemDraw Drawing" r:id="rId3" imgW="2839318" imgH="2349913" progId="ChemDraw.Document.6.0">
                  <p:embed/>
                </p:oleObj>
              </mc:Choice>
              <mc:Fallback>
                <p:oleObj name="CS ChemDraw Drawing" r:id="rId3" imgW="2839318" imgH="23499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1661" y="4752023"/>
                        <a:ext cx="1993015" cy="1648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7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Κορυφές περιστροφής: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Spinning Side-Bands SSB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9441" y="4646839"/>
            <a:ext cx="11503587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Κορυφές οι οποίες συντονίζονται συμμετρικά γύρω από την κύρια κορυφή.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οφείλονται: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περιστροφή του δείγματος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SSB)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Απέχουν μεταξύ τους όσο η συχνότητα περιστροφής. Ένας τρόπος να εξαλειφθούν είναι να μην περιστρέφεται το δείγμα. Τότε όμως έχω ανομοιογένεια και άρα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διαπλάτυνση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κορυφών.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είναι δορυφορικές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satelites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δηλαδή οφείλονται σε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ετεροπυρηνικές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συζεύξεις.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474216"/>
            <a:ext cx="5351689" cy="41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Αναλογία σήματος προς θόρυβο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to Noise, S/N)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383750" y="1607599"/>
                <a:ext cx="6977170" cy="3777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Όλα τα φάσματα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NMR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συνοδεύονται από θόρυβο. Ειδικά σε είδη πυρήνων με μικρή αφθονία και ευαισθησία (π.χ.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αφθονία </a:t>
                </a:r>
                <a:r>
                  <a:rPr lang="en-US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1,1%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l-G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πρόβλημα συνήθως αντιμετωπίζεται με πολλές σαρώσεις (πολλά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scans)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90000"/>
                  </a:lnSpc>
                </a:pPr>
                <a:endParaRPr lang="el-G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= 16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σαρώσεις η βελτίωση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S/N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4.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Άρα, περισσότερα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scans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λιγότερος θόρυβος, κομψότερο φάσμα!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0" y="1607599"/>
                <a:ext cx="6977170" cy="3777509"/>
              </a:xfrm>
              <a:prstGeom prst="rect">
                <a:avLst/>
              </a:prstGeom>
              <a:blipFill>
                <a:blip r:embed="rId2"/>
                <a:stretch>
                  <a:fillRect l="-1135" t="-1939" r="-1048" b="-24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846" y="630555"/>
            <a:ext cx="38100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πυρήνες στο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6531" y="752216"/>
            <a:ext cx="116164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Φασματοσκοπία 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C-NMR</a:t>
            </a:r>
          </a:p>
          <a:p>
            <a:pPr algn="just">
              <a:lnSpc>
                <a:spcPct val="90000"/>
              </a:lnSpc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το πιο συνηθισμένο ισότοπο του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διαθέτει πυρηνικό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επομένως δεν ανιχνεύεται στο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μοναδικό ισότοπου του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διαθέτει πυρηνικό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Ωστόσο, λόγο χαμηλής αφθονίας (1.06%) απαιτείται περισσότερος χρόνος για την καταγραφή του φάσματος. Αυτός είναι και ο λόγος που στα φάσματα δεν παρατηρείται σχάση μεταξύ των πυρηνικών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ανθράκων. 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συντονισμός του πυρήνα 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ασθενέστερος από του 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λόγω των μαγνητικών ιδιοτήτων του πυρήνα 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ένταση του σήματος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ανάλογη του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Αφού, (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/γ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(26.753/6.728)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62.9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Δηλαδή, ο συντονισμός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περίπου 1/62.9 = 0,0159 ισχυρότερος από το 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πυρήνες στο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7436" y="815923"/>
            <a:ext cx="11616445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Φασματοσκοπία 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F-NMR</a:t>
            </a:r>
            <a:endParaRPr lang="el-G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φυσική αφθονία του είναι 100% δίνοντας ισχυρές φασματικές γραμμές στο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πυρηνικό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ισχυρά ηλεκτραρνητικό στοιχείο και μπορεί να ενωθεί σχεδόν με όλα τα άλλα στοιχεία ή να αντικαταστήσει τα υδρογόνα στις οργανικές ενώσεις.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Συγκριτικά με το 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δίνει μεγαλύτερες χημικές μετατοπίσεις.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868680" y="375810"/>
            <a:ext cx="3251208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27984" y="1556211"/>
            <a:ext cx="1055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Όταν ένα μόριο δέχεται ηλεκτρομαγνητική ακτινοβολία απορροφά ενέργεια όταν η συχνότητα της ακτινοβολίας είναι ίδια με την συχνότητα της δόνησης, αυξάνοντας τις μοριακές δονήσεις. Αντιστοιχεί σε περιοχές 10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έως 10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Λαμβάνουμε πληροφορίες για τι είδους λειτουργικές ομάδες υπάρχουν σε ένα μόριο.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27984" y="2880754"/>
            <a:ext cx="1055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Βρίσκει εφαρμογή μόνο σε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συζυγιακά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συστήματα. Η ενέργεια που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απορροφάται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στην ποσότητα που απαιτείται για να μεταβεί ένα ηλεκτρόνιο από ένα τροχιακό χαμηλότερης ενέργειας σε ένα τροχιακό υψηλότερης ενέργειας.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σε περιοχές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Παρέχει πληροφορίες για την φύση του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συζυγιακού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ηλεκτρονιακού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συστήματος.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27984" y="4262517"/>
            <a:ext cx="1055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Μεταπτώσεις σε πυρηνικό μαγνητικό ενεργειακό επίπεδο.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για τον προσδιορισμό της δομής μιας ένωσης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27984" y="4939450"/>
            <a:ext cx="10553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spectrometry: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πληροφορία για την μάζα μιας ένωσης.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πληροφορίες για την ύπαρξη και το είδος λειτουργικών ομάδων.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πληροφορίες για την ύπαρξη π συστημάτων (χρωμοφόρα).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πληροφορίες σχετικά με την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συνδετικότητα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δηλαδή την δομή μιας ένωσης. Μπορούμε να εξάγουμε πληροφορία ακόμα και για την απόλυτη στερεοχημεία.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1980: εμπορική χρήση 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Επανάσταση στην Οργανική Χημεία.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4" y="173668"/>
            <a:ext cx="5547360" cy="13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74" y="-28052"/>
            <a:ext cx="9427038" cy="314234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43" y="4837176"/>
            <a:ext cx="2298357" cy="1851582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71717" y="3114294"/>
            <a:ext cx="9620923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απεικόνιση είναι ένας χάρτης των χρόνων αποδιέγερσης στα διάφορα τμήματα του σώματος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χρόνοι 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εξαρτώνται από το φυσιολογικό περιβάλλον του νερού.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ιστούς 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1.5-2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ενώ, στα λίπη Τ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0.1-0.5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βλέπουμε απεικόνιση των τμημάτων, αλλά μάλλον έναν χάρτη του ρυθμού αποδιέγερσης του νερού.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αποδιέγερση εμπλέκει απώλεια ενέργειας από τα πυρηνικά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προς τα περιβάλλοντα αυτά.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διαμήκης αποδιέγερση επιταχύνεται με προσθήκη παραμαγνητικών ουσιών (σκιαγραφικά).</a:t>
            </a:r>
          </a:p>
          <a:p>
            <a:pPr algn="just">
              <a:lnSpc>
                <a:spcPct val="9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90964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Συμπερασματικά 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0" y="865149"/>
            <a:ext cx="10023816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φασματοσκοπία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ένα είδος φασματοσκοπίας απορρόφησης.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επίδραση ισχυρού μαγνητικού πεδίου, υπό προϋποθέσεις, ένα δείγμα μπορεί να απορροφήσει ηλεκτρομαγνητική ακτινοβολία της περιοχής των ραδιοσυχνοτήτων. Οι συχνότητες απορρόφησης εξαρτώνται από τα χαρακτηριστικά του δείγματος.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Κεντρικό ρόλο στην φασματοσκοπία έχουν οι πυρήνες και οι μαγνητικές τους ιδιότητες.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πυρήνας είναι ένα φορτισμένο σωματίδιο, το οποία μέσα σε μαγνητικό πεδίο, συμπεριφέρεται ως μαγνητικό δίπολο.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πυρήνας χαρακτηρίζεται από τον κβαντικό αριθμό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(I)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Αυτός καθορίζεται από την ατομική μάζα και τον ατομικό αριθμό κάθε στοιχείου.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Πυρήνες με Ι: ½ έχουν ομοιόμορφη κατανομή του φορτίου τους (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90964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Συμπερασματικά 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4719" y="712748"/>
            <a:ext cx="9227948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Πυρήνες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I&gt;1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χαρακτηρίζονται από μη σφαιρική κατανομή του φορτίου τους.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Ι καθορίζει των προσανατολισμό της μαγνητικής ροπής σε σχέση ε το εξωτερικό πεδίο.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αριθμός των προσανατολισμών που μπορεί να βρεθεί ένα πυρήνας δίδεται από την σχέση 2Ι+1.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(Ι:1/2) έχουμε δύο προσανατολισμούς: +1/2 (χαμηλής ενέργειας) και -1/2 (υψηλής ενέργειας).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ενέργειας μεταξύ των περιστρεφόμενων προσανατολισμών είναι σχετικά μικρή, επομένως εφαρμόζεται ακτινοβολία στην περιοχή των ραδιοσυχνοτήτων.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πυρήνες παρουσία μαγνητικού πεδίου προσανατολίζονται και κατανέμονται στις δύο καταστάσεις </a:t>
            </a:r>
            <a:r>
              <a:rPr lang="el-G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σχεδόν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ισόποσα.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82848" y="5417199"/>
            <a:ext cx="93360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το οποίο οι πυρήνες με ιδιοστροφορμή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spin)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εντός ενός ομογενούς στατικού μαγνητικού πεδίου διεγείρονται κατά την ακτινοβολία και ακολούθως, κατά την αποδιέγερση δίνουν σήμα.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7693" y="2750558"/>
            <a:ext cx="954636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Ιδιοστροφορμή (</a:t>
            </a:r>
            <a:r>
              <a:rPr lang="el-GR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σπιν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θεμελιώδης ιδιότητα, όπως είναι η μάζα και το ηλεκτρικό φορτίο. Χαρακτηρίζεται από τον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κβαντικό αριθμό Ι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ή πολλαπλάσια του.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συμμετρία του φορτίου κατανομής σε ένα πυρήνα είναι συνάρτηση της εσωτερικής του δομής και αν είναι σφαιρική (π.χ. στο Η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τότε Ι = ½ (όμοια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F).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φυσική του σημασία είναι ότι ο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πυρήνας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συμπεριφέρεται ως περιστρεφόμενο φορτίο (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μικροσκοπικός μαγνήτης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με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μέγεθος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κατεύθυνση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00" y="3211647"/>
            <a:ext cx="1353502" cy="1455929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82848" y="702253"/>
            <a:ext cx="933605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Πυρηνικός: Ανίχνευση πυρήνων με ιδιοστροφορμή (πυρηνικό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spin).</a:t>
            </a:r>
          </a:p>
          <a:p>
            <a:pPr algn="just">
              <a:lnSpc>
                <a:spcPct val="9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Μαγνητικός: Λήψη φασμάτων σε μαγνητικό πεδίο.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Συντονισμός: Με την εκπομπή παλμών υψηλής συχνότητας σε κάποιο δείγμα, διεγείρονται οι πυρήνες. Κατά την αποδιέγερση τους λαμβάνεται σήμα.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Πεδία εφαρμογής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1962" y="930853"/>
            <a:ext cx="9336056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Χημεία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ταυτοποίηση της δομής χημικών ενώσεων.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Φυσική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προσδιορισμός φυσικών ιδιοτήτων της ύλης σε πολλές μορφές της.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Ιατρική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κλινική μαγνητική τομογραφία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MRI)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Μοριακή Βιολογία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Βιοχημεία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αποκωδικοποίηση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προσδιορισμός αλληλουχίας και δομής πρωτεϊνών).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Αστροφυσική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π.χ. ανίχνευση νερού στον Άρη.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Κβαντικοί υπολογιστές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κατασκευή αλγορίθμων.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Φαρμακευτική Χημεία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Χημεία Τροφίμων</a:t>
            </a:r>
          </a:p>
          <a:p>
            <a:pPr algn="just">
              <a:lnSpc>
                <a:spcPct val="90000"/>
              </a:lnSpc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Πότε έχω απορρόφηση στο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1021297"/>
            <a:ext cx="660199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απορροφάει ένας πυρήνας στο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Ι ≠ 0.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847188" y="2073691"/>
            <a:ext cx="61173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Μαζικός αριθμός: αριθμός πρωτονίων + νετρονίων.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Ατομικός αριθμός: αριθμός πρωτονίων.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499" y="490611"/>
            <a:ext cx="1924050" cy="157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-1" y="1671805"/>
                <a:ext cx="6601999" cy="1623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Άρτιος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μαζικός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	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 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Άρτιος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ατομικός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Π.χ.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Ο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endParaRPr lang="el-G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671805"/>
                <a:ext cx="6601999" cy="1623971"/>
              </a:xfrm>
              <a:prstGeom prst="rect">
                <a:avLst/>
              </a:prstGeom>
              <a:blipFill>
                <a:blip r:embed="rId3"/>
                <a:stretch>
                  <a:fillRect l="-1200" t="-4494" b="-6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Αριστερό άγκιστρο 3"/>
          <p:cNvSpPr/>
          <p:nvPr/>
        </p:nvSpPr>
        <p:spPr>
          <a:xfrm>
            <a:off x="722376" y="1780574"/>
            <a:ext cx="228600" cy="7815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8322" y="3644805"/>
            <a:ext cx="107221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ισότοπα ωστόσο έχουν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≠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Ισότοπο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στον ίδιο </a:t>
            </a:r>
            <a:r>
              <a:rPr lang="el-GR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αλλά διαφορά στην μάζα αφού έχω παραπάνω νετρόνια.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292607" y="4826485"/>
                <a:ext cx="5513833" cy="1623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Περιττός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μαζικός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	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 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1/2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Άρτιος ή περιττός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ατομικός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Π.χ.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endParaRPr lang="el-G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" y="4826485"/>
                <a:ext cx="5513833" cy="1623971"/>
              </a:xfrm>
              <a:prstGeom prst="rect">
                <a:avLst/>
              </a:prstGeom>
              <a:blipFill>
                <a:blip r:embed="rId4"/>
                <a:stretch>
                  <a:fillRect l="-1436" t="-4511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Αριστερό άγκιστρο 11"/>
          <p:cNvSpPr/>
          <p:nvPr/>
        </p:nvSpPr>
        <p:spPr>
          <a:xfrm>
            <a:off x="1174488" y="4953055"/>
            <a:ext cx="228600" cy="7815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688321" y="4826485"/>
                <a:ext cx="5513833" cy="1646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Άρτιος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μαζικός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	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 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Περιττός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ατομικός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αριθμός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Π.χ.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  <m:sup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sPre>
                  </m:oMath>
                </a14:m>
                <a:endParaRPr lang="el-G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321" y="4826485"/>
                <a:ext cx="5513833" cy="1646285"/>
              </a:xfrm>
              <a:prstGeom prst="rect">
                <a:avLst/>
              </a:prstGeom>
              <a:blipFill>
                <a:blip r:embed="rId5"/>
                <a:stretch>
                  <a:fillRect l="-1436" t="-4444" b="-4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Αριστερό άγκιστρο 13"/>
          <p:cNvSpPr/>
          <p:nvPr/>
        </p:nvSpPr>
        <p:spPr>
          <a:xfrm>
            <a:off x="7483848" y="4953055"/>
            <a:ext cx="228600" cy="7815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5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135202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Πυρηνική Μαγνητική Ροπή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Magnetic Moment)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3743" y="939356"/>
            <a:ext cx="966496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 ιδιοστροφορμής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συνεπάγεται εγγενή μαγνητική ροπή, δηλαδή ο πυρήνας συμπεριφέρεται σαν μικροσκοπικός μαγνήτης (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περιστρεφόμενα φορτία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οι περιστροφές των πρωτονίων και νετρονίων δεν είναι συζευγμένες, το ολικό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 πυρήνα δημιουργεί ένα μαγνητικό δίπολο κατά μήκος του άξονα περιστροφής.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Πυρηνική μαγνητική ροπή (μ)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το μέγεθος του διπόλου που δημιουργείται.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θεμελιώδη πυρηνική ιδιότητα.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3909"/>
              </p:ext>
            </p:extLst>
          </p:nvPr>
        </p:nvGraphicFramePr>
        <p:xfrm>
          <a:off x="4441402" y="3743325"/>
          <a:ext cx="1622425" cy="82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CS ChemDraw Drawing" r:id="rId3" imgW="652414" imgH="332169" progId="ChemDraw.Document.6.0">
                  <p:embed/>
                </p:oleObj>
              </mc:Choice>
              <mc:Fallback>
                <p:oleObj name="CS ChemDraw Drawing" r:id="rId3" imgW="652414" imgH="3321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402" y="3743325"/>
                        <a:ext cx="1622425" cy="825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079" y="2379484"/>
            <a:ext cx="2347638" cy="1917625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33711" y="4607343"/>
            <a:ext cx="93360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γ: γυρομαγνητικός λόγος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MHz/T,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χαρακτηριστική για κάθε πυρήνα).</a:t>
            </a:r>
          </a:p>
          <a:p>
            <a:pPr algn="just">
              <a:lnSpc>
                <a:spcPct val="90000"/>
              </a:lnSpc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υρηνική μαγνητική ροπή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 από το μαγνητικό κβαντικό αριθμό του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Η όπου Ι = ½ έχουμε δύο προσανατολισμούς για την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σχέση με το εφαρμοζόμενο πεδίο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83632" y="-248630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εντός μαγνητικού πεδίου Β</a:t>
            </a:r>
            <a:r>
              <a:rPr lang="el-GR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φαινόμενο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0" y="737177"/>
            <a:ext cx="118049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ροπή μπορεί να προσανατολιστεί σε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2Ι+1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τρόπους, είτε με επαύξηση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+1/2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 α, ενεργειακά προτεινόμενη) είτε με αντίθεση (-1/2 ή β) στο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35" y="4306031"/>
            <a:ext cx="6191250" cy="22193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3" y="4189147"/>
            <a:ext cx="2505075" cy="13716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23" y="1762807"/>
            <a:ext cx="8048625" cy="2219325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621792" y="5767762"/>
            <a:ext cx="320344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Εντός πεδίου οι πυρήνες μαγνητίζονται.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561" y="2278246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426402"/>
            <a:ext cx="1893231" cy="22278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15" y="4021418"/>
            <a:ext cx="1922769" cy="2227894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3190197" y="6249312"/>
            <a:ext cx="3045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Ομόρροπο με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χαμηλότερη ενέργεια.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87" y="0"/>
            <a:ext cx="1915797" cy="222789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584664" y="4947640"/>
            <a:ext cx="234315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σε μαγνητικό πεδίο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190197" y="2304302"/>
            <a:ext cx="3045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Αντίρροπο με Β</a:t>
            </a:r>
            <a:r>
              <a:rPr lang="el-G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υψηλότερη ενέργεια.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201" y="118304"/>
            <a:ext cx="3229447" cy="2185998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359705" y="286128"/>
            <a:ext cx="234315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εντός μαγνητικού πεδίου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5867</TotalTime>
  <Words>2479</Words>
  <Application>Microsoft Office PowerPoint</Application>
  <PresentationFormat>Ευρεία οθόνη</PresentationFormat>
  <Paragraphs>241</Paragraphs>
  <Slides>32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760</cp:revision>
  <dcterms:created xsi:type="dcterms:W3CDTF">2019-11-09T19:19:36Z</dcterms:created>
  <dcterms:modified xsi:type="dcterms:W3CDTF">2020-02-12T10:36:48Z</dcterms:modified>
</cp:coreProperties>
</file>