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75" r:id="rId3"/>
    <p:sldId id="380" r:id="rId4"/>
    <p:sldId id="377" r:id="rId5"/>
    <p:sldId id="378" r:id="rId6"/>
    <p:sldId id="379" r:id="rId7"/>
    <p:sldId id="381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6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910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546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43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68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857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28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092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765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344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08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060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56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12520" y="190259"/>
            <a:ext cx="9144000" cy="905255"/>
          </a:xfrm>
        </p:spPr>
        <p:txBody>
          <a:bodyPr>
            <a:normAutofit fontScale="90000"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Πυρηνικός Μαγνητικός Συντονισμός</a:t>
            </a:r>
            <a:b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12520" y="5072743"/>
            <a:ext cx="9144000" cy="1328057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Ανάλυση και επεξεργασία φασμάτων: εύρεση δομής</a:t>
            </a:r>
          </a:p>
          <a:p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Δρ. Μάριος Κυδωνάκης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22" y="226628"/>
            <a:ext cx="1905000" cy="1905000"/>
          </a:xfrm>
          <a:prstGeom prst="rect">
            <a:avLst/>
          </a:prstGeom>
        </p:spPr>
      </p:pic>
      <p:pic>
        <p:nvPicPr>
          <p:cNvPr id="4" name="Εικόνα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8208" y="1013218"/>
            <a:ext cx="5114544" cy="383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7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4745736" y="1396019"/>
                <a:ext cx="1536192" cy="780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9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l-GR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  <m:r>
                          <a:rPr lang="el-GR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k</m:t>
                        </m:r>
                        <m:r>
                          <a:rPr lang="el-GR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  <m:r>
                          <a:rPr lang="el-GR" sz="20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5736" y="1396019"/>
                <a:ext cx="1536192" cy="7806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Ορθογώνιο 6"/>
          <p:cNvSpPr/>
          <p:nvPr/>
        </p:nvSpPr>
        <p:spPr>
          <a:xfrm>
            <a:off x="1100328" y="582751"/>
            <a:ext cx="110916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μια ένωση με μοριακό τύπο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(X: F, Cl, Br, I)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βαθμός ακορεστότητας είναι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84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676656" y="5401091"/>
                <a:ext cx="10259568" cy="13346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90000"/>
                  </a:lnSpc>
                </a:pP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Βαθμός ακορεστότητας: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l-GR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𝛼𝜌𝜄𝜃𝜇</m:t>
                            </m:r>
                            <m:r>
                              <m:rPr>
                                <m:sty m:val="p"/>
                              </m:rPr>
                              <a:rPr lang="el-GR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ό</m:t>
                            </m:r>
                            <m:r>
                              <a:rPr lang="el-GR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𝜍</m:t>
                            </m:r>
                            <m:r>
                              <a:rPr lang="el-GR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+2 −(</m:t>
                        </m:r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𝛼𝜌𝜄𝜃𝜇</m:t>
                        </m:r>
                        <m:r>
                          <m:rPr>
                            <m:sty m:val="p"/>
                          </m:rP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ό</m:t>
                        </m:r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𝜍</m:t>
                        </m:r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20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Η</m:t>
                        </m:r>
                        <m:r>
                          <a:rPr lang="el-GR" sz="20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</m:t>
                        </m:r>
                        <m:r>
                          <a:rPr lang="el-GR" sz="20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 </a:t>
                </a:r>
                <a:endParaRPr lang="el-G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απορρόφηση στα 7.260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ppm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αντιστοιχεί στον διαλύτη (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CDCl</a:t>
                </a:r>
                <a:r>
                  <a:rPr lang="en-US" sz="20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r>
                  <a:rPr lang="el-GR" sz="20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–NMR (CDCl</a:t>
                </a:r>
                <a:r>
                  <a:rPr lang="en-US" sz="20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):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86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10 Hz,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H), 7.27 (d, </a:t>
                </a:r>
                <a:r>
                  <a:rPr lang="en-US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10 Hz, 2H), 2.58 (s, 3H), 2.41 (s, 3H)</a:t>
                </a:r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656" y="5401091"/>
                <a:ext cx="10259568" cy="1334661"/>
              </a:xfrm>
              <a:prstGeom prst="rect">
                <a:avLst/>
              </a:prstGeom>
              <a:blipFill>
                <a:blip r:embed="rId2"/>
                <a:stretch>
                  <a:fillRect l="-59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Ορθογώνιο 6"/>
          <p:cNvSpPr/>
          <p:nvPr/>
        </p:nvSpPr>
        <p:spPr>
          <a:xfrm>
            <a:off x="237744" y="1515439"/>
            <a:ext cx="1835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Εικόνα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0120" y="164592"/>
            <a:ext cx="9976104" cy="4979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811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209550" y="214222"/>
            <a:ext cx="116109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Βαθμός ακορεστότητας: 5. Κάθε διπλός δεσμός αντιστοιχεί σε έναν βαθμό ακορεστότητας, ανεξάρτητα αν είναι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C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ή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O.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Όμοια κάθε δακτύλιος.  Το φάσμα δίνει κορυφές στην περιοχή 6.5-8.0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αφού έχει περισσότερους από 6 άνθρακες και υψηλή ακορεστότητα, σίγουρα περιέχει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βενζολικό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δακτύλιο.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μόριο διαθέτει έναν άξονα συμμετρίας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όπως και ένα επίπεδο συμμετρίας.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251823"/>
              </p:ext>
            </p:extLst>
          </p:nvPr>
        </p:nvGraphicFramePr>
        <p:xfrm>
          <a:off x="8715376" y="1414551"/>
          <a:ext cx="2998788" cy="1871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7" name="CS ChemDraw Drawing" r:id="rId3" imgW="2125661" imgH="1327396" progId="ChemDraw.Document.6.0">
                  <p:embed/>
                </p:oleObj>
              </mc:Choice>
              <mc:Fallback>
                <p:oleObj name="CS ChemDraw Drawing" r:id="rId3" imgW="2125661" imgH="132739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715376" y="1414551"/>
                        <a:ext cx="2998788" cy="18719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Ορθογώνιο 4"/>
          <p:cNvSpPr/>
          <p:nvPr/>
        </p:nvSpPr>
        <p:spPr>
          <a:xfrm>
            <a:off x="276225" y="1533665"/>
            <a:ext cx="75247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Αποτέλεσμα των στοιχείων συμμετρίας είναι τα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μπλέ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και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-Η (πράσινο)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την καρβονυλομάδα να είναι ισοδύναμα. Επομένως συντονίζονται σε ίδιες συχνότητες.  Τα 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μπλέ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-Η δεν είναι ισοδύναμα με τα πράσινα, επομένως το ένα σήμα σχάζει το άλλο  σε διπλή κορυφή (ν+1 = 1+1 = 2πλή).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Τέτοιου είδους συστήματα (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καλούνται ΑΒ συστήματα. Όταν δίνουμε τις απορροφήσεις κάθε διπλής κορυφής, γράφουμε την μέση απόσταση. 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276224" y="5179898"/>
            <a:ext cx="11117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απλή κορυφή στα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2.58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αντιστοιχεί στην ομάδα –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3-Η είναι ισοδύναμα και επειδή είναι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α-Η απορροφούν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χαμηλότερο πεδίο συγκριτικά με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βενζυλικά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πρωτόνια (-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 2.41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ppm)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396240" y="3841989"/>
            <a:ext cx="1149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σταθερά σχάσης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J)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συζευγμένων αρωματικών πρωτονίων είναι,</a:t>
            </a:r>
          </a:p>
          <a:p>
            <a:pPr algn="just">
              <a:lnSpc>
                <a:spcPct val="90000"/>
              </a:lnSpc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7.87 -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7.85)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x500 = 10 Hz. (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Σημ. πάρτε κάθε απορρόφηση με ακρίβεια δύο δεκαδικών ώστε να αποφύγετε αποκλίσεις λόγω σφάλματος του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οργάνου).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Αναμένουμε τα 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να απορροφούν σε υψηλότερες συχνότητες λόγω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αποθωράκισης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την καρβονυλομάδα.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276224" y="6105558"/>
            <a:ext cx="11117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αναμένουμε 7 διακριτά σήματα.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54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Ορθογώνιο 5"/>
              <p:cNvSpPr/>
              <p:nvPr/>
            </p:nvSpPr>
            <p:spPr>
              <a:xfrm>
                <a:off x="64008" y="5599740"/>
                <a:ext cx="12127992" cy="16165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90000"/>
                  </a:lnSpc>
                </a:pP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Βαθμός ακορεστότητας: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l-GR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𝛼𝜌𝜄𝜃𝜇</m:t>
                            </m:r>
                            <m:r>
                              <m:rPr>
                                <m:sty m:val="p"/>
                              </m:rPr>
                              <a:rPr lang="el-GR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ό</m:t>
                            </m:r>
                            <m:r>
                              <a:rPr lang="el-GR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𝜍</m:t>
                            </m:r>
                            <m:r>
                              <a:rPr lang="el-GR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+2 −(</m:t>
                        </m:r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𝛼𝜌𝜄𝜃𝜇</m:t>
                        </m:r>
                        <m:r>
                          <m:rPr>
                            <m:sty m:val="p"/>
                          </m:rP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ό</m:t>
                        </m:r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𝜍</m:t>
                        </m:r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Η</m:t>
                        </m:r>
                        <m:r>
                          <a:rPr lang="el-GR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</m:t>
                        </m:r>
                        <m:r>
                          <a:rPr lang="el-GR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4. </a:t>
                </a:r>
              </a:p>
              <a:p>
                <a:pPr algn="just">
                  <a:lnSpc>
                    <a:spcPct val="90000"/>
                  </a:lnSpc>
                </a:pPr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r>
                  <a:rPr lang="el-GR" sz="20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–NMR (CDCl</a:t>
                </a:r>
                <a:r>
                  <a:rPr lang="en-US" sz="20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):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27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10 Hz, 2H), 7.16 (d, </a:t>
                </a:r>
                <a:r>
                  <a:rPr lang="en-US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10 Hz, 2H), 4.70 (m, 1H), 2.35 (s, 3H), 1.48 (d, J =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6.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Hz, 3H).</a:t>
                </a:r>
              </a:p>
              <a:p>
                <a:pPr algn="just">
                  <a:lnSpc>
                    <a:spcPct val="90000"/>
                  </a:lnSpc>
                </a:pPr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" y="5599740"/>
                <a:ext cx="12127992" cy="1616596"/>
              </a:xfrm>
              <a:prstGeom prst="rect">
                <a:avLst/>
              </a:prstGeom>
              <a:blipFill>
                <a:blip r:embed="rId2"/>
                <a:stretch>
                  <a:fillRect l="-553" r="-50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Ορθογώνιο 6"/>
          <p:cNvSpPr/>
          <p:nvPr/>
        </p:nvSpPr>
        <p:spPr>
          <a:xfrm>
            <a:off x="295116" y="358940"/>
            <a:ext cx="1835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Εικόνα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12861" y="225779"/>
            <a:ext cx="8858885" cy="5271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Εικόνα 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2648" y="1517961"/>
            <a:ext cx="2743264" cy="2468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Εικόνα 10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6074" y="1223392"/>
            <a:ext cx="1883093" cy="2763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Εικόνα 11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850757" y="1656970"/>
            <a:ext cx="1677670" cy="2329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Ευθύγραμμο βέλος σύνδεσης 15"/>
          <p:cNvCxnSpPr/>
          <p:nvPr/>
        </p:nvCxnSpPr>
        <p:spPr>
          <a:xfrm flipH="1" flipV="1">
            <a:off x="5404104" y="3831336"/>
            <a:ext cx="285021" cy="4023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/>
          <p:cNvCxnSpPr/>
          <p:nvPr/>
        </p:nvCxnSpPr>
        <p:spPr>
          <a:xfrm flipV="1">
            <a:off x="8850757" y="3831336"/>
            <a:ext cx="229235" cy="2011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57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209550" y="214222"/>
            <a:ext cx="116109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Βαθμός ακορεστότητας: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Το φάσμα δίνει κορυφές στην περιοχή 6.5-8.0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αφού έχει περισσότερους από 6 άνθρακες και υψηλή ακορεστότητα, σίγουρα περιέχει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βενζολικό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δακτύλιο.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517960"/>
              </p:ext>
            </p:extLst>
          </p:nvPr>
        </p:nvGraphicFramePr>
        <p:xfrm>
          <a:off x="8715375" y="1414463"/>
          <a:ext cx="2998788" cy="187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8" name="CS ChemDraw Drawing" r:id="rId3" imgW="2126086" imgH="1327396" progId="ChemDraw.Document.6.0">
                  <p:embed/>
                </p:oleObj>
              </mc:Choice>
              <mc:Fallback>
                <p:oleObj name="CS ChemDraw Drawing" r:id="rId3" imgW="2126086" imgH="1327396" progId="ChemDraw.Document.6.0">
                  <p:embed/>
                  <p:pic>
                    <p:nvPicPr>
                      <p:cNvPr id="2" name="Αντικείμενο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715375" y="1414463"/>
                        <a:ext cx="2998788" cy="1871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Ορθογώνιο 4"/>
          <p:cNvSpPr/>
          <p:nvPr/>
        </p:nvSpPr>
        <p:spPr>
          <a:xfrm>
            <a:off x="129920" y="959592"/>
            <a:ext cx="75247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– NMR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αρκετά όμοιο με το προηγούμενο, αλλά ωστόσο με διακριτές διαφορές.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Tx/>
              <a:buChar char="-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απορροφήσεις στην αρωματική περιοχή είναι κατά τι μετατοπισμένες προς υψηλότερο πεδίο, χαρακτηριστικό του ότι δεν υπάρχει στον δακτύλιο λειτουργική ομάδα που έλκει ηλεκτρονική πυκνότητα (όπως στην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p-Me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acetophenone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 ομάδα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O).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Tx/>
              <a:buChar char="-"/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πάλι υπάρχουν δύο διπλές κορυφές στην περιοχή των αρωματικών, χαρακτηριστικές για ΑΒ σύστημα (η σταθερά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προσέγγιση είναι ίδια βάση του φάσματος λόγω σφάλματος του οργάνου, ωστόσο είναι 10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Hz).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89343" y="4283579"/>
            <a:ext cx="1149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Η απορρόφηση στα 4.70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αντιστοιχεί στο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βενζυλικό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 (μαύρο) το οποίο όμως σχάζεται σε πολλαπλή κορυφή. Στην πραγματικότητα είναι μια διπλή (από το –Ο</a:t>
            </a:r>
            <a:r>
              <a:rPr lang="el-G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της τετραπλής (από τα –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129920" y="6467343"/>
            <a:ext cx="11117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αναμένουμε 7 διακριτά σήματα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όσο και το πλήθος των μη ισοδύναμων ανθράκων.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89343" y="5017715"/>
            <a:ext cx="1149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Η απλή απορρόφηση στα 2.35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αντιστοιχεί στα 3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βενζυλικά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 της ομάδας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89343" y="5571713"/>
            <a:ext cx="1149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Η διπλή απορρόφηση στα 1.48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αντιστοιχεί στα 3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αλειφατικα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 της ομάδας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Το σήμα σχάζεται σε διπλή λόγω σχάσης από το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βενζυλικό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 = (1.49-1.48)x500 =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η τιμή 500 είναι η συχνότητα λειτουργίας του οργάνου)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8290941" y="3428499"/>
            <a:ext cx="3529584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μόριο διαθέτει έναν άξονα συμμετρίας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όπως και ένα επίπεδο συμμετρίας.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99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3821430" y="232510"/>
            <a:ext cx="49842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Ανάλυση διπλής της τετραπλής.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2868" y="3598382"/>
            <a:ext cx="3253931" cy="2214293"/>
          </a:xfrm>
          <a:prstGeom prst="rect">
            <a:avLst/>
          </a:prstGeom>
        </p:spPr>
      </p:pic>
      <p:sp>
        <p:nvSpPr>
          <p:cNvPr id="5" name="Ορθογώνιο 4"/>
          <p:cNvSpPr/>
          <p:nvPr/>
        </p:nvSpPr>
        <p:spPr>
          <a:xfrm>
            <a:off x="6547104" y="925390"/>
            <a:ext cx="48527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τις λίγες περιπτώσεις όπου το –Ο</a:t>
            </a:r>
            <a:r>
              <a:rPr lang="el-G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σχάζει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–C – </a:t>
            </a:r>
            <a:r>
              <a:rPr lang="en-US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σήμα του Η σχάζεται σε διπλή της τετραπλής γιατί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Υπάρχουν περιπτώσεις όπου μιλάμε για τετραπλή της διπλής (όταν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 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Πως τεκμαίρεται ότι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Η σταθερά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προκύπτει από την διπλή κορυφή του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–CH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οποίο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συζεύγνυται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με το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βενζυλικό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 και είναι.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Εναλλακτικά, η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να προκύψει από την διαφορά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την συχν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ότητα του οργάνου) της πρώτης-τρίτης κορυφής, δεύτερης τέταρτης κοκ.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προκύπτει από το ζεύγος πρώτη-δεύτερη, τρίτη-τέταρτη κοκ.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394591"/>
              </p:ext>
            </p:extLst>
          </p:nvPr>
        </p:nvGraphicFramePr>
        <p:xfrm>
          <a:off x="85725" y="231775"/>
          <a:ext cx="1852613" cy="201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2" name="CS ChemDraw Drawing" r:id="rId4" imgW="1152144" imgH="1251496" progId="ChemDraw.Document.6.0">
                  <p:embed/>
                </p:oleObj>
              </mc:Choice>
              <mc:Fallback>
                <p:oleObj name="CS ChemDraw Drawing" r:id="rId4" imgW="1152144" imgH="125149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5725" y="231775"/>
                        <a:ext cx="1852613" cy="2011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Ορθογώνιο 8"/>
          <p:cNvSpPr/>
          <p:nvPr/>
        </p:nvSpPr>
        <p:spPr>
          <a:xfrm>
            <a:off x="3183669" y="419897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l-GR" dirty="0"/>
          </a:p>
        </p:txBody>
      </p:sp>
      <p:graphicFrame>
        <p:nvGraphicFramePr>
          <p:cNvPr id="7" name="Αντικείμενο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75870"/>
              </p:ext>
            </p:extLst>
          </p:nvPr>
        </p:nvGraphicFramePr>
        <p:xfrm>
          <a:off x="1433078" y="1141770"/>
          <a:ext cx="4653509" cy="1916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" name="CS ChemDraw Drawing" r:id="rId6" imgW="3261218" imgH="1342320" progId="ChemDraw.Document.6.0">
                  <p:embed/>
                </p:oleObj>
              </mc:Choice>
              <mc:Fallback>
                <p:oleObj name="CS ChemDraw Drawing" r:id="rId6" imgW="3261218" imgH="13423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33078" y="1141770"/>
                        <a:ext cx="4653509" cy="19166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284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6114</TotalTime>
  <Words>676</Words>
  <Application>Microsoft Office PowerPoint</Application>
  <PresentationFormat>Ευρεία οθόνη</PresentationFormat>
  <Paragraphs>39</Paragraphs>
  <Slides>7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Θέμα του Office</vt:lpstr>
      <vt:lpstr>CS ChemDraw Drawing</vt:lpstr>
      <vt:lpstr>Πυρηνικός Μαγνητικός Συντονισμός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ΕΡΓΑΣΤΗΡΙΑΚΗ ΚΑΙ ΧΗΜΙΚΗ ΑΣΦΑΛΕΙΑ</dc:title>
  <dc:creator>marios kidonakis</dc:creator>
  <cp:lastModifiedBy>marios kidonakis</cp:lastModifiedBy>
  <cp:revision>833</cp:revision>
  <dcterms:created xsi:type="dcterms:W3CDTF">2019-11-09T19:19:36Z</dcterms:created>
  <dcterms:modified xsi:type="dcterms:W3CDTF">2020-03-22T19:17:49Z</dcterms:modified>
</cp:coreProperties>
</file>