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16" r:id="rId2"/>
    <p:sldId id="282" r:id="rId3"/>
    <p:sldId id="311" r:id="rId4"/>
    <p:sldId id="293" r:id="rId5"/>
    <p:sldId id="283" r:id="rId6"/>
    <p:sldId id="296" r:id="rId7"/>
    <p:sldId id="294" r:id="rId8"/>
    <p:sldId id="295" r:id="rId9"/>
    <p:sldId id="284" r:id="rId10"/>
    <p:sldId id="298" r:id="rId11"/>
    <p:sldId id="299" r:id="rId12"/>
    <p:sldId id="300" r:id="rId13"/>
    <p:sldId id="301" r:id="rId14"/>
    <p:sldId id="286" r:id="rId15"/>
    <p:sldId id="302" r:id="rId16"/>
    <p:sldId id="285" r:id="rId17"/>
    <p:sldId id="303" r:id="rId18"/>
    <p:sldId id="275" r:id="rId19"/>
    <p:sldId id="276" r:id="rId20"/>
    <p:sldId id="277" r:id="rId21"/>
    <p:sldId id="278" r:id="rId22"/>
    <p:sldId id="304" r:id="rId23"/>
    <p:sldId id="305" r:id="rId24"/>
    <p:sldId id="279" r:id="rId25"/>
    <p:sldId id="290" r:id="rId26"/>
    <p:sldId id="312" r:id="rId27"/>
    <p:sldId id="307" r:id="rId28"/>
    <p:sldId id="259" r:id="rId29"/>
    <p:sldId id="260" r:id="rId30"/>
    <p:sldId id="313" r:id="rId31"/>
    <p:sldId id="265" r:id="rId32"/>
    <p:sldId id="267" r:id="rId33"/>
    <p:sldId id="274" r:id="rId34"/>
    <p:sldId id="309" r:id="rId35"/>
  </p:sldIdLst>
  <p:sldSz cx="9144000" cy="6858000" type="screen4x3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  <a:srgbClr val="F20000"/>
    <a:srgbClr val="DA0000"/>
    <a:srgbClr val="FBFBF3"/>
    <a:srgbClr val="FEFEFC"/>
    <a:srgbClr val="F8F7F2"/>
    <a:srgbClr val="F9F9F9"/>
    <a:srgbClr val="99CC00"/>
    <a:srgbClr val="808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4" autoAdjust="0"/>
    <p:restoredTop sz="94624" autoAdjust="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8275EFB-F6BD-4347-8C4E-A89D45EDE108}" type="datetimeFigureOut">
              <a:rPr lang="el-GR" smtClean="0"/>
              <a:pPr/>
              <a:t>3/2/2020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6968D92-CC80-450A-8DC3-6A86F0ABC5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5EFB-F6BD-4347-8C4E-A89D45EDE108}" type="datetimeFigureOut">
              <a:rPr lang="el-GR" smtClean="0"/>
              <a:pPr/>
              <a:t>3/2/2020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8D92-CC80-450A-8DC3-6A86F0ABC5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5EFB-F6BD-4347-8C4E-A89D45EDE108}" type="datetimeFigureOut">
              <a:rPr lang="el-GR" smtClean="0"/>
              <a:pPr/>
              <a:t>3/2/2020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8D92-CC80-450A-8DC3-6A86F0ABC5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275EFB-F6BD-4347-8C4E-A89D45EDE108}" type="datetimeFigureOut">
              <a:rPr lang="el-GR" smtClean="0"/>
              <a:pPr/>
              <a:t>3/2/2020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968D92-CC80-450A-8DC3-6A86F0ABC56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8275EFB-F6BD-4347-8C4E-A89D45EDE108}" type="datetimeFigureOut">
              <a:rPr lang="el-GR" smtClean="0"/>
              <a:pPr/>
              <a:t>3/2/2020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6968D92-CC80-450A-8DC3-6A86F0ABC5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5EFB-F6BD-4347-8C4E-A89D45EDE108}" type="datetimeFigureOut">
              <a:rPr lang="el-GR" smtClean="0"/>
              <a:pPr/>
              <a:t>3/2/2020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8D92-CC80-450A-8DC3-6A86F0ABC56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5EFB-F6BD-4347-8C4E-A89D45EDE108}" type="datetimeFigureOut">
              <a:rPr lang="el-GR" smtClean="0"/>
              <a:pPr/>
              <a:t>3/2/2020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8D92-CC80-450A-8DC3-6A86F0ABC56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275EFB-F6BD-4347-8C4E-A89D45EDE108}" type="datetimeFigureOut">
              <a:rPr lang="el-GR" smtClean="0"/>
              <a:pPr/>
              <a:t>3/2/2020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968D92-CC80-450A-8DC3-6A86F0ABC56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5EFB-F6BD-4347-8C4E-A89D45EDE108}" type="datetimeFigureOut">
              <a:rPr lang="el-GR" smtClean="0"/>
              <a:pPr/>
              <a:t>3/2/2020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8D92-CC80-450A-8DC3-6A86F0ABC5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275EFB-F6BD-4347-8C4E-A89D45EDE108}" type="datetimeFigureOut">
              <a:rPr lang="el-GR" smtClean="0"/>
              <a:pPr/>
              <a:t>3/2/2020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968D92-CC80-450A-8DC3-6A86F0ABC56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275EFB-F6BD-4347-8C4E-A89D45EDE108}" type="datetimeFigureOut">
              <a:rPr lang="el-GR" smtClean="0"/>
              <a:pPr/>
              <a:t>3/2/2020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968D92-CC80-450A-8DC3-6A86F0ABC56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275EFB-F6BD-4347-8C4E-A89D45EDE108}" type="datetimeFigureOut">
              <a:rPr lang="el-GR" smtClean="0"/>
              <a:pPr/>
              <a:t>3/2/2020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968D92-CC80-450A-8DC3-6A86F0ABC5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gr/url?sa=i&amp;rct=j&amp;q=&amp;esrc=s&amp;source=images&amp;cd=&amp;cad=rja&amp;uact=8&amp;ved=0ahUKEwjNmNCQ--LKAhVDfxoKHWZZAfwQjRwIBw&amp;url=http://andreachemistryblog.blogspot.com/2013/08/lab-safety.html&amp;psig=AFQjCNEZsINLhcGFiFrAwVtoZv16bGhwSw&amp;ust=1454841910377631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source=images&amp;cd=&amp;cad=rja&amp;uact=8&amp;ved=0ahUKEwizkpmI-uLKAhXKXBoKHcjKDRsQjRwIBw&amp;url=http://www.netanimations.net/Moving_Animated_Question_Marks_And_Exclamation_Point_Gif_Animations.htm&amp;psig=AFQjCNGlhyUswMd8p0w_G1UjSrP4u8Cuxg&amp;ust=1454841587448552" TargetMode="External"/><Relationship Id="rId7" Type="http://schemas.openxmlformats.org/officeDocument/2006/relationships/image" Target="../media/image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gr/url?sa=i&amp;rct=j&amp;q=&amp;esrc=s&amp;source=images&amp;cd=&amp;cad=rja&amp;uact=8&amp;ved=0ahUKEwi0k8CH_-LKAhVH1RoKHQFXDiUQjRwIBw&amp;url=http://www.canstockphoto.com/illustration/contra.html&amp;psig=AFQjCNEUes9fN4tR2zQqfwsf4YTYPJZs-A&amp;ust=1454843086494253" TargetMode="Externa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source=images&amp;cd=&amp;cad=rja&amp;uact=8&amp;ved=0ahUKEwizkpmI-uLKAhXKXBoKHcjKDRsQjRwIBw&amp;url=http://www.netanimations.net/Moving_Animated_Question_Marks_And_Exclamation_Point_Gif_Animations.htm&amp;psig=AFQjCNGlhyUswMd8p0w_G1UjSrP4u8Cuxg&amp;ust=1454841587448552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gr/url?sa=i&amp;rct=j&amp;q=&amp;esrc=s&amp;source=images&amp;cd=&amp;cad=rja&amp;uact=8&amp;ved=0ahUKEwi0k8CH_-LKAhVH1RoKHQFXDiUQjRwIBw&amp;url=http://www.canstockphoto.com/illustration/contra.html&amp;psig=AFQjCNEUes9fN4tR2zQqfwsf4YTYPJZs-A&amp;ust=1454843086494253" TargetMode="Externa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source=images&amp;cd=&amp;cad=rja&amp;uact=8&amp;ved=0ahUKEwizkpmI-uLKAhXKXBoKHcjKDRsQjRwIBw&amp;url=http://www.netanimations.net/Moving_Animated_Question_Marks_And_Exclamation_Point_Gif_Animations.htm&amp;psig=AFQjCNGlhyUswMd8p0w_G1UjSrP4u8Cuxg&amp;ust=1454841587448552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gr/url?sa=i&amp;rct=j&amp;q=&amp;esrc=s&amp;source=images&amp;cd=&amp;cad=rja&amp;uact=8&amp;ved=0ahUKEwi0k8CH_-LKAhVH1RoKHQFXDiUQjRwIBw&amp;url=http://www.canstockphoto.com/illustration/contra.html&amp;psig=AFQjCNEUes9fN4tR2zQqfwsf4YTYPJZs-A&amp;ust=1454843086494253" TargetMode="Externa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source=images&amp;cd=&amp;cad=rja&amp;uact=8&amp;ved=0ahUKEwizkpmI-uLKAhXKXBoKHcjKDRsQjRwIBw&amp;url=http://www.netanimations.net/Moving_Animated_Question_Marks_And_Exclamation_Point_Gif_Animations.htm&amp;psig=AFQjCNGlhyUswMd8p0w_G1UjSrP4u8Cuxg&amp;ust=145484158744855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8.jpeg"/><Relationship Id="rId2" Type="http://schemas.openxmlformats.org/officeDocument/2006/relationships/hyperlink" Target="http://www.google.gr/url?sa=i&amp;rct=j&amp;q=&amp;esrc=s&amp;source=images&amp;cd=&amp;cad=rja&amp;uact=8&amp;ved=0ahUKEwjyq7rfy93KAhWKChoKHTPhD4oQjRwIBw&amp;url=http://www.kefalonitikanea.gr/2013/08/blog-post_7105.html&amp;psig=AFQjCNHK-ovqN9wORRdtWkULuDay992cvw&amp;ust=14546573050055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gr/url?sa=i&amp;rct=j&amp;q=&amp;esrc=s&amp;source=images&amp;cd=&amp;cad=rja&amp;uact=8&amp;ved=0ahUKEwi0k8CH_-LKAhVH1RoKHQFXDiUQjRwIBw&amp;url=http://www.canstockphoto.com/illustration/contra.html&amp;psig=AFQjCNEUes9fN4tR2zQqfwsf4YTYPJZs-A&amp;ust=1454843086494253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google.gr/imgres?imgurl=http://4.bp.blogspot.com/-cL0fz2W_ZO8/VeSm3vszu2I/AAAAAAAAcIY/Ik3HaK8gRBk/s1600/vandi.jpg&amp;imgrefurl=http://www.stroumfaki.org/2015/08/blog-post_356.html&amp;h=350&amp;w=600&amp;tbnid=9YC_XD9yOtVOeM:&amp;docid=Qiv3uI-87TPWHM&amp;ei=mP2yVvLXHcGea4fLv_AL&amp;tbm=isch&amp;ved=0ahUKEwjyg8Dwyt3KAhVBzxoKHYflD74QMwhpKEQwR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source=images&amp;cd=&amp;cad=rja&amp;uact=8&amp;ved=0ahUKEwizkpmI-uLKAhXKXBoKHcjKDRsQjRwIBw&amp;url=http://www.netanimations.net/Moving_Animated_Question_Marks_And_Exclamation_Point_Gif_Animations.htm&amp;psig=AFQjCNGlhyUswMd8p0w_G1UjSrP4u8Cuxg&amp;ust=1454841587448552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source=images&amp;cd=&amp;cad=rja&amp;uact=8&amp;ved=0ahUKEwittrPX_eLKAhXDXhoKHbImD0kQjRwIBw&amp;url=http://www.etsu.edu/pharmacy/&amp;psig=AFQjCNHfPvDt5tahmii_U7t3bUFWiD6lmg&amp;ust=145484267957346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gr/url?sa=i&amp;rct=j&amp;q=&amp;esrc=s&amp;source=images&amp;cd=&amp;cad=rja&amp;uact=8&amp;ved=0ahUKEwiNiYvuhePKAhVCWxoKHekkDJAQjRwIBw&amp;url=http://www.petrosphere.com.ph/why-you-need-first-aid-training/&amp;bvm=bv.113370389,d.bGg&amp;psig=AFQjCNEUV0IAibZEpjiDcPsUiVRyceSxbw&amp;ust=145484491859668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royalty-free-stock-photo-first-aid-box-medical-drugs-pills-eps-vector-illustration-isolated-white-background-image35820885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google.gr/url?sa=i&amp;rct=j&amp;q=&amp;esrc=s&amp;source=images&amp;cd=&amp;cad=rja&amp;uact=8&amp;ved=0ahUKEwittrPX_eLKAhXDXhoKHbImD0kQjRwIBw&amp;url=http://www.etsu.edu/pharmacy/&amp;psig=AFQjCNHfPvDt5tahmii_U7t3bUFWiD6lmg&amp;ust=1454842679573461" TargetMode="Externa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gr/url?sa=i&amp;rct=j&amp;q=&amp;esrc=s&amp;source=images&amp;cd=&amp;cad=rja&amp;uact=8&amp;ved=0ahUKEwiE24G6iuPKAhWFuBoKHTluA_YQjRwIBw&amp;url=http://www.ausliebezumduft.de/duefte/a-lab-on-fire.html&amp;bvm=bv.113370389,d.bGg&amp;psig=AFQjCNFhmCTMCNPrERsNNtaGr5A9WiBP4g&amp;ust=145484614721160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enterprise/sectors/chemicals/documents/classification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Iodine%20SDS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ottecatalog.com/msds.nsf/All?ReadForm" TargetMode="External"/><Relationship Id="rId3" Type="http://schemas.openxmlformats.org/officeDocument/2006/relationships/hyperlink" Target="http://www.cdc.gov/niosh/homepage.html" TargetMode="External"/><Relationship Id="rId7" Type="http://schemas.openxmlformats.org/officeDocument/2006/relationships/hyperlink" Target="http://www.hc-sc.gc.ca/pphb-dgspsp/msds-ftss/index.html" TargetMode="External"/><Relationship Id="rId2" Type="http://schemas.openxmlformats.org/officeDocument/2006/relationships/hyperlink" Target="http://www.ilpi.com/msds/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tp-server.niehs.nih.gov/cgi/iH_Indexes/ALL_SRCH/iH_ALL_SRCH_Frames.html" TargetMode="External"/><Relationship Id="rId5" Type="http://schemas.openxmlformats.org/officeDocument/2006/relationships/hyperlink" Target="http://www.epa.gov/" TargetMode="External"/><Relationship Id="rId4" Type="http://schemas.openxmlformats.org/officeDocument/2006/relationships/hyperlink" Target="http://www.iarc.fr/" TargetMode="External"/><Relationship Id="rId9" Type="http://schemas.openxmlformats.org/officeDocument/2006/relationships/hyperlink" Target="http://www.sigmaaldrich.com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Safety%20in%20the%20lab.mp4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gr/url?sa=i&amp;rct=j&amp;q=&amp;esrc=s&amp;source=images&amp;cd=&amp;cad=rja&amp;uact=8&amp;ved=0ahUKEwizkpmI-uLKAhXKXBoKHcjKDRsQjRwIBw&amp;url=http://www.netanimations.net/Moving_Animated_Question_Marks_And_Exclamation_Point_Gif_Animations.htm&amp;psig=AFQjCNGlhyUswMd8p0w_G1UjSrP4u8Cuxg&amp;ust=145484158744855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hyperlink" Target="http://www.google.gr/url?sa=i&amp;rct=j&amp;q=&amp;esrc=s&amp;source=images&amp;cd=&amp;cad=rja&amp;uact=8&amp;ved=0ahUKEwjNmNCQ--LKAhVDfxoKHWZZAfwQjRwIBw&amp;url=http://andreachemistryblog.blogspot.com/2013/08/lab-safety.html&amp;psig=AFQjCNEZsINLhcGFiFrAwVtoZv16bGhwSw&amp;ust=145484191037763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source=images&amp;cd=&amp;cad=rja&amp;uact=8&amp;ved=0ahUKEwizkpmI-uLKAhXKXBoKHcjKDRsQjRwIBw&amp;url=http://www.netanimations.net/Moving_Animated_Question_Marks_And_Exclamation_Point_Gif_Animations.htm&amp;psig=AFQjCNGlhyUswMd8p0w_G1UjSrP4u8Cuxg&amp;ust=1454841587448552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gr/url?sa=i&amp;rct=j&amp;q=&amp;esrc=s&amp;source=images&amp;cd=&amp;cad=rja&amp;uact=8&amp;ved=0ahUKEwi0k8CH_-LKAhVH1RoKHQFXDiUQjRwIBw&amp;url=http://www.canstockphoto.com/illustration/contra.html&amp;psig=AFQjCNEUes9fN4tR2zQqfwsf4YTYPJZs-A&amp;ust=1454843086494253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source=images&amp;cd=&amp;cad=rja&amp;uact=8&amp;ved=0ahUKEwittrPX_eLKAhXDXhoKHbImD0kQjRwIBw&amp;url=http://www.etsu.edu/pharmacy/&amp;psig=AFQjCNHfPvDt5tahmii_U7t3bUFWiD6lmg&amp;ust=145484267957346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source=images&amp;cd=&amp;cad=rja&amp;uact=8&amp;ved=0ahUKEwizkpmI-uLKAhXKXBoKHcjKDRsQjRwIBw&amp;url=http://www.netanimations.net/Moving_Animated_Question_Marks_And_Exclamation_Point_Gif_Animations.htm&amp;psig=AFQjCNGlhyUswMd8p0w_G1UjSrP4u8Cuxg&amp;ust=1454841587448552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source=images&amp;cd=&amp;cad=rja&amp;uact=8&amp;ved=0ahUKEwittrPX_eLKAhXDXhoKHbImD0kQjRwIBw&amp;url=http://www.etsu.edu/pharmacy/&amp;psig=AFQjCNHfPvDt5tahmii_U7t3bUFWiD6lmg&amp;ust=145484267957346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source=images&amp;cd=&amp;cad=rja&amp;uact=8&amp;ved=0ahUKEwizkpmI-uLKAhXKXBoKHcjKDRsQjRwIBw&amp;url=http://www.netanimations.net/Moving_Animated_Question_Marks_And_Exclamation_Point_Gif_Animations.htm&amp;psig=AFQjCNGlhyUswMd8p0w_G1UjSrP4u8Cuxg&amp;ust=1454841587448552" TargetMode="External"/><Relationship Id="rId7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gr/url?sa=i&amp;rct=j&amp;q=&amp;esrc=s&amp;source=images&amp;cd=&amp;cad=rja&amp;uact=8&amp;ved=0ahUKEwi0k8CH_-LKAhVH1RoKHQFXDiUQjRwIBw&amp;url=http://www.canstockphoto.com/illustration/contra.html&amp;psig=AFQjCNEUes9fN4tR2zQqfwsf4YTYPJZs-A&amp;ust=1454843086494253" TargetMode="Externa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5760" y="-27384"/>
            <a:ext cx="8892480" cy="1143000"/>
          </a:xfrm>
          <a:gradFill>
            <a:gsLst>
              <a:gs pos="55000">
                <a:srgbClr val="00B0F0"/>
              </a:gs>
              <a:gs pos="75000">
                <a:schemeClr val="accent1">
                  <a:shade val="30000"/>
                  <a:satMod val="175000"/>
                </a:schemeClr>
              </a:gs>
              <a:gs pos="100000">
                <a:schemeClr val="accent1">
                  <a:shade val="15000"/>
                  <a:satMod val="1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ΜΕΤΡΑ ΑΣΦΑΛΕΙΑΣ ΚΑΙ ΚΑΝΟΝΕΣ ΣΥΜΠΕΡΙΦΟΡΑΣ ΣΤΟ ΧΗΜΙΚΟ ΕΡΓΑΣΤΗΡΙΟ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8028384" y="5661248"/>
            <a:ext cx="72008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1 - Τίτλος"/>
          <p:cNvSpPr txBox="1">
            <a:spLocks/>
          </p:cNvSpPr>
          <p:nvPr/>
        </p:nvSpPr>
        <p:spPr>
          <a:xfrm>
            <a:off x="157467" y="5661248"/>
            <a:ext cx="8892480" cy="1015663"/>
          </a:xfrm>
          <a:prstGeom prst="rect">
            <a:avLst/>
          </a:prstGeom>
          <a:gradFill>
            <a:gsLst>
              <a:gs pos="30000">
                <a:srgbClr val="00B0F0"/>
              </a:gs>
              <a:gs pos="75000">
                <a:schemeClr val="accent1">
                  <a:shade val="30000"/>
                  <a:satMod val="175000"/>
                </a:schemeClr>
              </a:gs>
              <a:gs pos="100000">
                <a:schemeClr val="accent1">
                  <a:shade val="15000"/>
                  <a:satMod val="175000"/>
                </a:schemeClr>
              </a:gs>
            </a:gsLst>
            <a:path path="circle">
              <a:fillToRect l="5000" t="100000" r="120000" b="10000"/>
            </a:path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l-GR"/>
            </a:defPPr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l-GR" sz="2000" dirty="0" smtClean="0"/>
              <a:t>ΠΡΟΠΤΥΧΙΑΚΟ ΕΡΓΑΣΤΗΡΙΟ ΑΝΟΡΓΑΝΗΣ ΧΗΜΕΙΑΣ</a:t>
            </a:r>
          </a:p>
          <a:p>
            <a:pPr algn="ctr"/>
            <a:r>
              <a:rPr lang="el-GR" sz="2000" dirty="0" smtClean="0"/>
              <a:t>Ε</a:t>
            </a:r>
            <a:r>
              <a:rPr lang="el-GR" sz="2000" dirty="0"/>
              <a:t>. </a:t>
            </a:r>
            <a:r>
              <a:rPr lang="el-GR" sz="2000" dirty="0" smtClean="0"/>
              <a:t>ΒΑΡΔΑΛΑΧΑΚΗ </a:t>
            </a:r>
            <a:endParaRPr lang="el-GR" sz="2000" dirty="0"/>
          </a:p>
          <a:p>
            <a:pPr algn="ctr"/>
            <a:r>
              <a:rPr lang="el-GR" sz="2000" dirty="0" smtClean="0"/>
              <a:t>04-02-2020</a:t>
            </a:r>
            <a:endParaRPr lang="el-GR" sz="2000" dirty="0"/>
          </a:p>
        </p:txBody>
      </p:sp>
      <p:pic>
        <p:nvPicPr>
          <p:cNvPr id="7" name="Picture 5" descr="http://science.lotsoflessons.com/science_labwork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59055"/>
            <a:ext cx="5756450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92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https://photos-2.dropbox.com/t/2/AACTp5Yaai54c7J-UapoBnCXpNfz1xDEDtU8HuJ-FXj66A/12/359697591/jpeg/32x32/1/1454770800/0/2/IMG_6102.CR2.jpg/EJb5uuoCGLwFIAEoAQ/Oj98xrrmc_p5Zxzyqw-L1FkORSYd1C74-hlr61jjfXA%2CzxwnXSZux8nWnF09d3GTXjXLsWZnkeF_bYJfDImLQm0?size_mode=3&amp;size=8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416824" cy="4941459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Μετρα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l-GR" sz="3100" b="1" dirty="0" err="1" smtClean="0">
                <a:solidFill>
                  <a:srgbClr val="C00000"/>
                </a:solidFill>
                <a:latin typeface="Calibri" pitchFamily="34" charset="0"/>
              </a:rPr>
              <a:t>Ασφαλειασ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7" name="Picture 3" descr="http://www.netanimations.net/Animated-gif-spinning-question-mark-picture-moving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7524328" y="5406702"/>
            <a:ext cx="743923" cy="1262658"/>
          </a:xfrm>
          <a:prstGeom prst="rect">
            <a:avLst/>
          </a:prstGeom>
          <a:noFill/>
        </p:spPr>
      </p:pic>
      <p:pic>
        <p:nvPicPr>
          <p:cNvPr id="19460" name="Picture 4" descr="http://cdn.xl.thumbs.canstockphoto.com/canstock2572647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29541"/>
          <a:stretch>
            <a:fillRect/>
          </a:stretch>
        </p:blipFill>
        <p:spPr bwMode="auto">
          <a:xfrm>
            <a:off x="3563888" y="5648782"/>
            <a:ext cx="1584176" cy="1209218"/>
          </a:xfrm>
          <a:prstGeom prst="rect">
            <a:avLst/>
          </a:prstGeom>
          <a:noFill/>
        </p:spPr>
      </p:pic>
      <p:pic>
        <p:nvPicPr>
          <p:cNvPr id="12" name="Picture 4" descr="http://cdn.xl.thumbs.canstockphoto.com/canstock2572647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38488" r="54545" b="29541"/>
          <a:stretch>
            <a:fillRect/>
          </a:stretch>
        </p:blipFill>
        <p:spPr bwMode="auto">
          <a:xfrm>
            <a:off x="3707904" y="3284984"/>
            <a:ext cx="720080" cy="548680"/>
          </a:xfrm>
          <a:prstGeom prst="rect">
            <a:avLst/>
          </a:prstGeom>
          <a:noFill/>
        </p:spPr>
      </p:pic>
      <p:pic>
        <p:nvPicPr>
          <p:cNvPr id="16" name="Picture 4" descr="http://cdn.xl.thumbs.canstockphoto.com/canstock2572647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44925" t="38000" r="14166" b="29541"/>
          <a:stretch>
            <a:fillRect/>
          </a:stretch>
        </p:blipFill>
        <p:spPr bwMode="auto">
          <a:xfrm>
            <a:off x="6372200" y="1916832"/>
            <a:ext cx="648072" cy="557064"/>
          </a:xfrm>
          <a:prstGeom prst="rect">
            <a:avLst/>
          </a:prstGeom>
          <a:noFill/>
        </p:spPr>
      </p:pic>
      <p:pic>
        <p:nvPicPr>
          <p:cNvPr id="17" name="Picture 3" descr="http://www.netanimations.net/Animated-gif-spinning-question-mark-picture-moving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3419872" y="692696"/>
            <a:ext cx="429191" cy="728464"/>
          </a:xfrm>
          <a:prstGeom prst="rect">
            <a:avLst/>
          </a:prstGeom>
          <a:noFill/>
        </p:spPr>
      </p:pic>
      <p:pic>
        <p:nvPicPr>
          <p:cNvPr id="18" name="Picture 3" descr="http://www.netanimations.net/Animated-gif-spinning-question-mark-picture-moving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4427984" y="1484784"/>
            <a:ext cx="429191" cy="728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https://photos-4.dropbox.com/t/2/AAAgicu6xegrFDytRyoRPBKLeFXNId5wBtj8heo0bMRcRA/12/359697591/jpeg/32x32/1/1454770800/0/2/IMG_6103.CR2.jpg/EJb5uuoCGLwFIAEoAQ/TiBcct884WZ2-BS7uwTKtd5hzY9X1aDX_zBiBHCSWRU%2CCvqtJhNV_oHVYbYDepf-N3okKKXi5fn5imtpi7PkEd8?size_mode=3&amp;size=8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344816" cy="489348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Μετρα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Ασφαλειασ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8" name="Picture 3" descr="http://www.netanimations.net/Animated-gif-spinning-question-mark-picture-moving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7524328" y="5406702"/>
            <a:ext cx="743923" cy="1262658"/>
          </a:xfrm>
          <a:prstGeom prst="rect">
            <a:avLst/>
          </a:prstGeom>
          <a:noFill/>
        </p:spPr>
      </p:pic>
      <p:pic>
        <p:nvPicPr>
          <p:cNvPr id="10" name="Picture 4" descr="http://cdn.xl.thumbs.canstockphoto.com/canstock2572647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29541"/>
          <a:stretch>
            <a:fillRect/>
          </a:stretch>
        </p:blipFill>
        <p:spPr bwMode="auto">
          <a:xfrm>
            <a:off x="3563888" y="5648782"/>
            <a:ext cx="1584176" cy="1209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https://photos-4.dropbox.com/t/2/AAAgicu6xegrFDytRyoRPBKLeFXNId5wBtj8heo0bMRcRA/12/359697591/jpeg/32x32/1/1454770800/0/2/IMG_6103.CR2.jpg/EJb5uuoCGLwFIAEoAQ/TiBcct884WZ2-BS7uwTKtd5hzY9X1aDX_zBiBHCSWRU%2CCvqtJhNV_oHVYbYDepf-N3okKKXi5fn5imtpi7PkEd8?size_mode=3&amp;size=8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344816" cy="489348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Μετρα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Ασφαλειασ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8" name="Picture 3" descr="http://www.netanimations.net/Animated-gif-spinning-question-mark-picture-moving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7524328" y="5406702"/>
            <a:ext cx="743923" cy="1262658"/>
          </a:xfrm>
          <a:prstGeom prst="rect">
            <a:avLst/>
          </a:prstGeom>
          <a:noFill/>
        </p:spPr>
      </p:pic>
      <p:pic>
        <p:nvPicPr>
          <p:cNvPr id="10" name="Picture 4" descr="http://cdn.xl.thumbs.canstockphoto.com/canstock2572647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54545" b="29541"/>
          <a:stretch>
            <a:fillRect/>
          </a:stretch>
        </p:blipFill>
        <p:spPr bwMode="auto">
          <a:xfrm>
            <a:off x="3563888" y="5648782"/>
            <a:ext cx="720080" cy="1209218"/>
          </a:xfrm>
          <a:prstGeom prst="rect">
            <a:avLst/>
          </a:prstGeom>
          <a:noFill/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3563888" y="6093296"/>
            <a:ext cx="4320480" cy="58259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cap="small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+mj-cs"/>
              </a:rPr>
              <a:t>ΠΟΤΕ ΤΣΙΧΛΕΣ ΣΤΟ ΕΡΓΑΣΤΗΡΙΟ</a:t>
            </a:r>
            <a:endParaRPr kumimoji="0" lang="el-GR" b="1" i="0" u="none" strike="noStrike" kern="1200" cap="small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Μετρα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Ασφαλειασ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el-GR" sz="2800" dirty="0">
              <a:latin typeface="Calibri" pitchFamily="34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3635" r="24105"/>
          <a:stretch>
            <a:fillRect/>
          </a:stretch>
        </p:blipFill>
        <p:spPr bwMode="auto">
          <a:xfrm>
            <a:off x="2051720" y="1124744"/>
            <a:ext cx="4868614" cy="431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2195736" y="515719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0099"/>
                </a:solidFill>
                <a:latin typeface="Calibri" pitchFamily="34" charset="0"/>
              </a:rPr>
              <a:t>ΦΟΡΑΜΕ ΦΑΚΟΥΣ ΕΠΑΦΗΣ;</a:t>
            </a:r>
            <a:endParaRPr lang="el-GR" sz="24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8" name="Picture 3" descr="http://www.netanimations.net/Animated-gif-spinning-question-mark-picture-moving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3851920" y="5595342"/>
            <a:ext cx="743923" cy="1262658"/>
          </a:xfrm>
          <a:prstGeom prst="rect">
            <a:avLst/>
          </a:prstGeom>
          <a:noFill/>
        </p:spPr>
      </p:pic>
      <p:sp>
        <p:nvSpPr>
          <p:cNvPr id="9" name="8 - Έλλειψη"/>
          <p:cNvSpPr/>
          <p:nvPr/>
        </p:nvSpPr>
        <p:spPr>
          <a:xfrm>
            <a:off x="8028384" y="5661248"/>
            <a:ext cx="72008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err="1" smtClean="0">
                <a:solidFill>
                  <a:srgbClr val="C00000"/>
                </a:solidFill>
                <a:latin typeface="Calibri" pitchFamily="34" charset="0"/>
              </a:rPr>
              <a:t>Μετρα</a:t>
            </a:r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Ασφαλειασ</a:t>
            </a:r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el-GR" sz="2800" dirty="0">
              <a:latin typeface="Calibri" pitchFamily="34" charset="0"/>
            </a:endParaRPr>
          </a:p>
        </p:txBody>
      </p:sp>
      <p:pic>
        <p:nvPicPr>
          <p:cNvPr id="5" name="irc_mi" descr="http://1.bp.blogspot.com/-TWhpKAWewno/T_Klwgk7lMI/AAAAAAAADhU/u78isiDhZgk/s1600/images-31.jpe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96752"/>
            <a:ext cx="3816424" cy="228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Αποτέλεσμα εικόνας για φακοί επαφής μολύνσεις φωτογραφίες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789040"/>
            <a:ext cx="38884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323528" y="335699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</a:rPr>
              <a:t>Δε φοράμε φακούς επαφής!!!</a:t>
            </a:r>
            <a:endParaRPr lang="el-G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9" name="Picture 4" descr="http://cdn.xl.thumbs.canstockphoto.com/canstock25726476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r="54545" b="29541"/>
          <a:stretch>
            <a:fillRect/>
          </a:stretch>
        </p:blipFill>
        <p:spPr bwMode="auto">
          <a:xfrm>
            <a:off x="1979712" y="3861048"/>
            <a:ext cx="720080" cy="1209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Μετρα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Ασφαλειασ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50179" name="Picture 3" descr="https://photos-6.dropbox.com/t/2/AAAyeXoBBh3T9ILeI8rlWOQA1DoKIwBl1ihbGezQzzNjGA/12/359697591/jpeg/32x32/1/1454770800/0/2/IMG_6166.CR2.jpg/EJb5uuoCGLwFIAEoAQ/b3o5ZlwPZB0pWpXFam8fvADNCGBy1oMjqFo6DKn_Iss%2CHVP1knJh2fZQXqmVcZYXMSR21_VHjlPtbuhHN3EMIIQ?size_mode=3&amp;size=8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620000" cy="5076825"/>
          </a:xfrm>
          <a:prstGeom prst="rect">
            <a:avLst/>
          </a:prstGeom>
          <a:noFill/>
        </p:spPr>
      </p:pic>
      <p:pic>
        <p:nvPicPr>
          <p:cNvPr id="7" name="Picture 3" descr="http://www.netanimations.net/Animated-gif-spinning-question-mark-picture-moving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7524328" y="5406702"/>
            <a:ext cx="743923" cy="1262658"/>
          </a:xfrm>
          <a:prstGeom prst="rect">
            <a:avLst/>
          </a:prstGeom>
          <a:noFill/>
        </p:spPr>
      </p:pic>
      <p:sp>
        <p:nvSpPr>
          <p:cNvPr id="8" name="7 - Αριστερό-δεξιό βέλος"/>
          <p:cNvSpPr/>
          <p:nvPr/>
        </p:nvSpPr>
        <p:spPr>
          <a:xfrm rot="19875150">
            <a:off x="4215466" y="2334064"/>
            <a:ext cx="2143208" cy="504056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Μετρα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Ασφαλειασ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7410" name="Picture 2" descr="https://photos-4.dropbox.com/t/2/AABsLvwrrHD8M7LXgfc7oDBnuodwSJct18SGCbTzxdE5Dg/12/359697591/jpeg/32x32/1/1454770800/0/2/IMG_6169.CR2.jpg/EJb5uuoCGLwFIAEoAQ/Ua0Gw2wW7KveAoCHz_MT8IGZQ7iyS52PDJSAEU3waqk%2CUebA49ck4YcSNG7x4OeDtqXOofsgZmE02-4Cb2Ippdc?size_mode=3&amp;size=8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16" y="836712"/>
            <a:ext cx="7620000" cy="5076825"/>
          </a:xfrm>
          <a:prstGeom prst="rect">
            <a:avLst/>
          </a:prstGeom>
          <a:noFill/>
        </p:spPr>
      </p:pic>
      <p:pic>
        <p:nvPicPr>
          <p:cNvPr id="10" name="Picture 5" descr="http://www.etsu.edu/pharmacy/pictures/symbol_chec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6084168" y="4869160"/>
            <a:ext cx="2520280" cy="2520282"/>
          </a:xfrm>
          <a:prstGeom prst="rect">
            <a:avLst/>
          </a:prstGeom>
          <a:noFill/>
        </p:spPr>
      </p:pic>
      <p:sp>
        <p:nvSpPr>
          <p:cNvPr id="7" name="6 - Καμπύλο αριστερό βέλος"/>
          <p:cNvSpPr/>
          <p:nvPr/>
        </p:nvSpPr>
        <p:spPr>
          <a:xfrm>
            <a:off x="4429124" y="3071810"/>
            <a:ext cx="731520" cy="1216152"/>
          </a:xfrm>
          <a:prstGeom prst="curvedLeftArrow">
            <a:avLst/>
          </a:prstGeom>
          <a:solidFill>
            <a:srgbClr val="92D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http://www.petrosphere.com.ph/wp-content/uploads/2015/01/First-Ai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980728"/>
            <a:ext cx="4536504" cy="4594964"/>
          </a:xfrm>
          <a:prstGeom prst="rect">
            <a:avLst/>
          </a:prstGeom>
          <a:noFill/>
        </p:spPr>
      </p:pic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632792" y="0"/>
            <a:ext cx="7467600" cy="71435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Calibri" pitchFamily="34" charset="0"/>
              </a:rPr>
              <a:t>Atyxhmata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Πρωτεσ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οηθειεσ</a:t>
            </a:r>
            <a:endParaRPr lang="el-GR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8 - Έλλειψη"/>
          <p:cNvSpPr/>
          <p:nvPr/>
        </p:nvSpPr>
        <p:spPr>
          <a:xfrm>
            <a:off x="8028384" y="5661248"/>
            <a:ext cx="72008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5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Calibri" pitchFamily="34" charset="0"/>
              </a:rPr>
              <a:t>Atyxhmata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Πρωτεσ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οηθειεσ</a:t>
            </a:r>
            <a:endParaRPr lang="el-GR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59418" y="1412776"/>
            <a:ext cx="7901014" cy="287617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sz="1800" dirty="0" smtClean="0">
              <a:solidFill>
                <a:srgbClr val="000099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l-GR" sz="1800" dirty="0" smtClean="0">
              <a:solidFill>
                <a:srgbClr val="000099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l-GR" sz="1800" dirty="0" smtClean="0">
              <a:solidFill>
                <a:srgbClr val="000099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l-GR" sz="1800" dirty="0" smtClean="0">
              <a:solidFill>
                <a:srgbClr val="000099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l-GR" sz="1800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67544" y="980728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0099"/>
                </a:solidFill>
                <a:latin typeface="Calibri" pitchFamily="34" charset="0"/>
              </a:rPr>
              <a:t>ΜΙΚΡΟΤΡΑΥΜΑΤΙΣΜΟΙ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r="13841"/>
          <a:stretch>
            <a:fillRect/>
          </a:stretch>
        </p:blipFill>
        <p:spPr bwMode="auto">
          <a:xfrm>
            <a:off x="4067944" y="692696"/>
            <a:ext cx="435771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http://thumbs.dreamstime.com/z/first-aid-box-medical-drugs-pills-eps-vector-illustration-isolated-white-background-3582088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426" t="11542" r="14996" b="11513"/>
          <a:stretch>
            <a:fillRect/>
          </a:stretch>
        </p:blipFill>
        <p:spPr bwMode="auto">
          <a:xfrm>
            <a:off x="5940152" y="620688"/>
            <a:ext cx="1944216" cy="1728192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6084168" y="2924944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 l="32579" t="38583" r="51760" b="34855"/>
          <a:stretch>
            <a:fillRect/>
          </a:stretch>
        </p:blipFill>
        <p:spPr bwMode="auto">
          <a:xfrm>
            <a:off x="5724128" y="2060848"/>
            <a:ext cx="7920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 descr="http://www.etsu.edu/pharmacy/pictures/symbol_check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5724128" y="2420889"/>
            <a:ext cx="1512168" cy="1512169"/>
          </a:xfrm>
          <a:prstGeom prst="rect">
            <a:avLst/>
          </a:prstGeom>
          <a:noFill/>
        </p:spPr>
      </p:pic>
      <p:sp>
        <p:nvSpPr>
          <p:cNvPr id="11" name="10 - Πολλαπλασιασμός"/>
          <p:cNvSpPr/>
          <p:nvPr/>
        </p:nvSpPr>
        <p:spPr>
          <a:xfrm>
            <a:off x="5580112" y="0"/>
            <a:ext cx="2592288" cy="2808312"/>
          </a:xfrm>
          <a:prstGeom prst="mathMultiply">
            <a:avLst>
              <a:gd name="adj1" fmla="val 834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57200" y="4483318"/>
            <a:ext cx="8147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2000" dirty="0">
                <a:solidFill>
                  <a:srgbClr val="000099"/>
                </a:solidFill>
                <a:latin typeface="Calibri" pitchFamily="34" charset="0"/>
              </a:rPr>
              <a:t>Πλύσιμο με άφθονο νερό της περιοχής γύρω από το τραύμα και του ίδιου του τραύματος</a:t>
            </a:r>
          </a:p>
          <a:p>
            <a:pPr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2000" dirty="0">
                <a:solidFill>
                  <a:srgbClr val="000099"/>
                </a:solidFill>
                <a:latin typeface="Calibri" pitchFamily="34" charset="0"/>
              </a:rPr>
              <a:t>Απολύμανση του τραύματος με </a:t>
            </a:r>
            <a:r>
              <a:rPr lang="el-GR" sz="2000" dirty="0" err="1">
                <a:solidFill>
                  <a:srgbClr val="000099"/>
                </a:solidFill>
                <a:latin typeface="Calibri" pitchFamily="34" charset="0"/>
              </a:rPr>
              <a:t>οξυζενέ</a:t>
            </a:r>
            <a:endParaRPr lang="el-GR" sz="2000" dirty="0">
              <a:solidFill>
                <a:srgbClr val="000099"/>
              </a:solidFill>
              <a:latin typeface="Calibri" pitchFamily="34" charset="0"/>
            </a:endParaRPr>
          </a:p>
          <a:p>
            <a:pPr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2000" dirty="0">
                <a:solidFill>
                  <a:srgbClr val="000099"/>
                </a:solidFill>
                <a:latin typeface="Calibri" pitchFamily="34" charset="0"/>
              </a:rPr>
              <a:t>Κάλυψη με αποστειρωμένη γάζα και στερέωση με επίδεσμο ή </a:t>
            </a:r>
            <a:r>
              <a:rPr lang="el-GR" sz="2000" dirty="0" err="1">
                <a:solidFill>
                  <a:srgbClr val="000099"/>
                </a:solidFill>
                <a:latin typeface="Calibri" pitchFamily="34" charset="0"/>
              </a:rPr>
              <a:t>λευκοπλάστ</a:t>
            </a:r>
            <a:endParaRPr lang="el-GR" sz="2000" dirty="0">
              <a:solidFill>
                <a:srgbClr val="000099"/>
              </a:solidFill>
              <a:latin typeface="Calibri" pitchFamily="34" charset="0"/>
            </a:endParaRPr>
          </a:p>
          <a:p>
            <a:pPr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2000" b="1" dirty="0">
                <a:solidFill>
                  <a:srgbClr val="000099"/>
                </a:solidFill>
                <a:latin typeface="Calibri" pitchFamily="34" charset="0"/>
              </a:rPr>
              <a:t>ΠΟΤΕ δεν χρησιμοποιούμε βαμβάκι, ιώδιο ή οινόπνευμα για τον καθαρισμό </a:t>
            </a:r>
            <a:r>
              <a:rPr lang="el-GR" sz="2000" dirty="0">
                <a:solidFill>
                  <a:srgbClr val="000099"/>
                </a:solidFill>
                <a:latin typeface="Calibri" pitchFamily="34" charset="0"/>
              </a:rPr>
              <a:t>του τραύματος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Calibri" pitchFamily="34" charset="0"/>
              </a:rPr>
              <a:t>Atyxhmata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Πρωτεσ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βοηθειεσ</a:t>
            </a:r>
            <a:endParaRPr lang="el-GR" sz="2800" b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11560" y="1556792"/>
            <a:ext cx="3744416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611560" y="1203142"/>
            <a:ext cx="5976664" cy="254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000099"/>
                </a:solidFill>
                <a:latin typeface="Calibri" pitchFamily="34" charset="0"/>
              </a:rPr>
              <a:t>ΣΟΒΑΡΑ ΤΡΑΥΜΑΤΑ (ΜΕΓΑΛΗΣ ΕΚΤΑΣΗΣ,  ΒΑΘΕΙΑ κλπ)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0099"/>
                </a:solidFill>
                <a:latin typeface="Calibri" pitchFamily="34" charset="0"/>
              </a:rPr>
              <a:t>Δεν αφαιρώ τυχόν ξένο σώμα!!!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Εφαρμόζουμε άμεση πίεση στο σημείο της αιμορραγίας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0099"/>
                </a:solidFill>
                <a:latin typeface="Calibri" pitchFamily="34" charset="0"/>
              </a:rPr>
              <a:t>Ασκούμε έμμεση πίεση στην αρτηρία</a:t>
            </a:r>
          </a:p>
          <a:p>
            <a:pPr algn="just">
              <a:buFont typeface="Wingdings" pitchFamily="2" charset="2"/>
              <a:buChar char="Ø"/>
            </a:pPr>
            <a:endParaRPr lang="el-GR" sz="2000" b="1" dirty="0" smtClean="0">
              <a:solidFill>
                <a:srgbClr val="000099"/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l-GR" sz="2000" b="1" dirty="0" smtClean="0">
              <a:solidFill>
                <a:srgbClr val="000099"/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endParaRPr lang="el-GR" sz="20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8" name="4 - Έκρηξη 2"/>
          <p:cNvSpPr/>
          <p:nvPr/>
        </p:nvSpPr>
        <p:spPr>
          <a:xfrm>
            <a:off x="5868144" y="35277"/>
            <a:ext cx="3131840" cy="1412776"/>
          </a:xfrm>
          <a:prstGeom prst="irregularSeal2">
            <a:avLst/>
          </a:prstGeom>
          <a:solidFill>
            <a:srgbClr val="DA0000"/>
          </a:solidFill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6444208" y="4046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libri" pitchFamily="34" charset="0"/>
              </a:rPr>
              <a:t>Διατηρώ την ψυχραιμία μου!!!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" y="2977155"/>
            <a:ext cx="2167839" cy="161200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" y="4921153"/>
            <a:ext cx="2149780" cy="178627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27" y="3917390"/>
            <a:ext cx="2320473" cy="1896902"/>
          </a:xfrm>
          <a:prstGeom prst="rect">
            <a:avLst/>
          </a:prstGeom>
        </p:spPr>
      </p:pic>
      <p:pic>
        <p:nvPicPr>
          <p:cNvPr id="11" name="Θέση περιεχομένου 10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94" y="3573016"/>
            <a:ext cx="1967450" cy="193346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928662" y="1785926"/>
            <a:ext cx="750099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Μέτρα ασφαλείας</a:t>
            </a:r>
          </a:p>
          <a:p>
            <a:pPr>
              <a:buFont typeface="Wingdings" pitchFamily="2" charset="2"/>
              <a:buChar char="Ø"/>
            </a:pPr>
            <a:endParaRPr lang="el-GR" sz="2000" dirty="0" smtClean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Ατυχήματα,  Πρώτες Βοήθειες</a:t>
            </a:r>
            <a:endParaRPr lang="en-US" sz="2000" dirty="0" smtClean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Φωτιά</a:t>
            </a:r>
          </a:p>
          <a:p>
            <a:pPr>
              <a:buFont typeface="Wingdings" pitchFamily="2" charset="2"/>
              <a:buChar char="Ø"/>
            </a:pPr>
            <a:endParaRPr lang="el-GR" sz="2000" dirty="0" smtClean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Κίνδυνοι που συνδέονται με τη χρήση χημικών</a:t>
            </a:r>
          </a:p>
          <a:p>
            <a:r>
              <a:rPr lang="el-GR" sz="20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Κανονισμός </a:t>
            </a:r>
            <a:r>
              <a:rPr lang="en-US" sz="20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REACH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MSDSH</a:t>
            </a:r>
            <a:endParaRPr lang="el-GR" sz="2000" dirty="0" smtClean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00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Παρακολούθηση </a:t>
            </a:r>
            <a:r>
              <a:rPr lang="en-GB" sz="20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</a:t>
            </a:r>
            <a:endParaRPr lang="el-GR" sz="200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 smtClean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- Έλλειψη"/>
          <p:cNvSpPr/>
          <p:nvPr/>
        </p:nvSpPr>
        <p:spPr>
          <a:xfrm>
            <a:off x="8069612" y="5661248"/>
            <a:ext cx="72008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Calibri" pitchFamily="34" charset="0"/>
              </a:rPr>
              <a:t>Atyxhmata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Πρωτεσ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βοηθειεσ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1928826"/>
          </a:xfrm>
        </p:spPr>
        <p:txBody>
          <a:bodyPr/>
          <a:lstStyle/>
          <a:p>
            <a:pPr algn="ctr">
              <a:buNone/>
            </a:pPr>
            <a:r>
              <a:rPr lang="el-GR" sz="2000" b="1" dirty="0" smtClean="0">
                <a:solidFill>
                  <a:srgbClr val="000099"/>
                </a:solidFill>
                <a:latin typeface="Calibri" pitchFamily="34" charset="0"/>
              </a:rPr>
              <a:t>ΟΦΘΑΛΜΙΚΑ ΤΡΑΥΜΑΤΑ</a:t>
            </a:r>
          </a:p>
          <a:p>
            <a:pPr algn="ctr">
              <a:buClr>
                <a:srgbClr val="000099"/>
              </a:buClr>
              <a:buNone/>
            </a:pPr>
            <a:r>
              <a:rPr lang="el-GR" sz="2000" dirty="0" smtClean="0">
                <a:solidFill>
                  <a:srgbClr val="000099"/>
                </a:solidFill>
                <a:latin typeface="Calibri" pitchFamily="34" charset="0"/>
              </a:rPr>
              <a:t>Σε περίπτωση πρόκλησης βλάβης από χημικό παράγοντα, πλύσιμο με άφθονο νερό</a:t>
            </a:r>
          </a:p>
        </p:txBody>
      </p:sp>
      <p:pic>
        <p:nvPicPr>
          <p:cNvPr id="14338" name="Picture 2" descr="https://photos-2.dropbox.com/t/2/AABXSWHrQINkEL5HbecpI1W-0J3l8zop3ziqEDSEwlqKag/12/359697591/jpeg/32x32/1/1454770800/0/2/IMG_6172.CR2.jpg/EJb5uuoCGLwFIAEoAQ/NyaWIGvF_5PZrEssTeKTUHTtF-7e7xIWPWvDWJF3pFk%2Cv5jmCinRIEeeMx7fD4ucoBYVIRH4qjZTrp-03TjcfXY?size_mode=3&amp;size=8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032448" cy="2686618"/>
          </a:xfrm>
          <a:prstGeom prst="rect">
            <a:avLst/>
          </a:prstGeom>
          <a:noFill/>
        </p:spPr>
      </p:pic>
      <p:pic>
        <p:nvPicPr>
          <p:cNvPr id="14340" name="Picture 4" descr="https://photos-5.dropbox.com/t/2/AABs3m4fXD1QiZtJZXqc1N_1YuQk2wYDP-rWAScYJNVouw/12/359697591/jpeg/32x32/1/1454770800/0/2/IMG_6187.CR2.jpg/EJb5uuoCGLwFIAEoAQ/NQvWhBi6WEKKuCzEy3vC1OlO6g9nMwI2BnZevA0GrSY%2CXqMI2cpcwRYk7wG5BeHZPaTrbE7qXh2l8Tvj72Mquc0?size_mode=3&amp;size=800x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3960440" cy="2638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000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libri" pitchFamily="34" charset="0"/>
              </a:rPr>
              <a:t>Atyxhmata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sz="3200" b="1" dirty="0" err="1" smtClean="0">
                <a:solidFill>
                  <a:srgbClr val="C00000"/>
                </a:solidFill>
                <a:latin typeface="Calibri" pitchFamily="34" charset="0"/>
              </a:rPr>
              <a:t>Πρωτεσ</a:t>
            </a:r>
            <a:r>
              <a:rPr lang="el-GR" sz="3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sz="3200" b="1" dirty="0" err="1" smtClean="0">
                <a:solidFill>
                  <a:srgbClr val="C00000"/>
                </a:solidFill>
                <a:latin typeface="Calibri" pitchFamily="34" charset="0"/>
              </a:rPr>
              <a:t>Βοηθειεσ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2634536"/>
            <a:ext cx="7972452" cy="5330968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2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>
              <a:buNone/>
            </a:pPr>
            <a:endParaRPr lang="el-GR" sz="2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>
              <a:buNone/>
            </a:pPr>
            <a:endParaRPr lang="el-GR" sz="2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l-GR" sz="2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0099"/>
                </a:solidFill>
                <a:latin typeface="Calibri" pitchFamily="34" charset="0"/>
              </a:rPr>
              <a:t>Άφθονο τρεχούμενο νερό επάνω στο έγκαυμα, μέχρι ψύξη της περιοχής και υποχώρηση του πόνου</a:t>
            </a:r>
          </a:p>
          <a:p>
            <a:pPr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0099"/>
                </a:solidFill>
                <a:latin typeface="Calibri" pitchFamily="34" charset="0"/>
              </a:rPr>
              <a:t>Κάλυψη με αποστειρωμένη γάζα και στερέωσή της χωρίς</a:t>
            </a:r>
          </a:p>
          <a:p>
            <a:pPr algn="just">
              <a:buClr>
                <a:srgbClr val="000099"/>
              </a:buClr>
              <a:buNone/>
            </a:pPr>
            <a:r>
              <a:rPr lang="el-GR" sz="2000" b="1" dirty="0" smtClean="0">
                <a:solidFill>
                  <a:srgbClr val="000099"/>
                </a:solidFill>
                <a:latin typeface="Calibri" pitchFamily="34" charset="0"/>
              </a:rPr>
              <a:t>εφαρμογή πίεσης</a:t>
            </a:r>
          </a:p>
          <a:p>
            <a:pPr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0099"/>
                </a:solidFill>
                <a:latin typeface="Calibri" pitchFamily="34" charset="0"/>
              </a:rPr>
              <a:t>Μεταφορά σε νοσοκομείο (εκτός των πολύ ελαφρών εγκαυμάτων)</a:t>
            </a:r>
          </a:p>
          <a:p>
            <a:pPr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l-GR" sz="2000" b="1" dirty="0" smtClean="0">
                <a:solidFill>
                  <a:srgbClr val="000099"/>
                </a:solidFill>
                <a:latin typeface="Calibri" pitchFamily="34" charset="0"/>
              </a:rPr>
              <a:t>ΔΕΝ σπάμε τις φυσαλίδες</a:t>
            </a:r>
          </a:p>
          <a:p>
            <a:pPr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0099"/>
                </a:solidFill>
                <a:latin typeface="Calibri" pitchFamily="34" charset="0"/>
              </a:rPr>
              <a:t>ΔΕΝ αλείφουμε με κρέμες, λάδι κλπ</a:t>
            </a:r>
            <a:endParaRPr lang="el-GR" sz="20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4" name="3 - Έκρηξη 2"/>
          <p:cNvSpPr/>
          <p:nvPr/>
        </p:nvSpPr>
        <p:spPr>
          <a:xfrm>
            <a:off x="571472" y="928670"/>
            <a:ext cx="4357718" cy="1571636"/>
          </a:xfrm>
          <a:prstGeom prst="irregularSeal2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428728" y="157161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ΑΦΘΟΝΟ ΝΕΡΟ!!!!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57158" y="500042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</a:rPr>
              <a:t>ΑΝΤΙΜΕΤΩΠΙΣΗ ΕΓΚΑΥΜΑΤΩΝ1ου ΚΑΙ 2ου ΒΑΘΜΟΥ</a:t>
            </a:r>
          </a:p>
        </p:txBody>
      </p:sp>
      <p:pic>
        <p:nvPicPr>
          <p:cNvPr id="13314" name="Picture 2" descr="https://photos-6.dropbox.com/t/2/AAA8IScnmGNqOwKkZW6eGHPQG4tKYBfz23I26fvHvPts4Q/12/359697591/jpeg/32x32/1/1454770800/0/2/IMG_6185.CR2.jpg/EJb5uuoCGLwFIAEoAQ/TVlwC5ZCy8dlcAww4Fh5h3_bGzyslqSYfd_uh5Cgfyk%2CUCAlMHOxMsHh1VQ6aitg35ZkTeekgqEhbz3LpcOZnMs?size_mode=3&amp;size=800x600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</a:blip>
          <a:srcRect l="21735" t="8346" r="34796" b="6552"/>
          <a:stretch>
            <a:fillRect/>
          </a:stretch>
        </p:blipFill>
        <p:spPr bwMode="auto">
          <a:xfrm>
            <a:off x="5652120" y="836712"/>
            <a:ext cx="2555776" cy="3333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4437112"/>
            <a:ext cx="74676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l-GR" sz="32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l-GR" sz="3200" b="1" dirty="0" smtClean="0">
                <a:solidFill>
                  <a:srgbClr val="C00000"/>
                </a:solidFill>
                <a:latin typeface="Calibri" pitchFamily="34" charset="0"/>
              </a:rPr>
              <a:t>Ο ΤΡΟΜΟΣ ΤΟΥ ΧΗΜΙΚΟΥ !!!</a:t>
            </a:r>
            <a:endParaRPr lang="el-GR" sz="2700" dirty="0"/>
          </a:p>
        </p:txBody>
      </p:sp>
      <p:sp>
        <p:nvSpPr>
          <p:cNvPr id="8" name="7 - TextBox"/>
          <p:cNvSpPr txBox="1"/>
          <p:nvPr/>
        </p:nvSpPr>
        <p:spPr>
          <a:xfrm>
            <a:off x="2500298" y="271462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55298" name="Picture 2" descr="http://media.ausliebezumduft.de/media/catalog/category/ALOF_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979712" y="620686"/>
            <a:ext cx="5040560" cy="4032450"/>
          </a:xfrm>
          <a:prstGeom prst="rect">
            <a:avLst/>
          </a:prstGeom>
          <a:noFill/>
        </p:spPr>
      </p:pic>
      <p:sp>
        <p:nvSpPr>
          <p:cNvPr id="10" name="9 - Έλλειψη"/>
          <p:cNvSpPr/>
          <p:nvPr/>
        </p:nvSpPr>
        <p:spPr>
          <a:xfrm>
            <a:off x="8028384" y="5661248"/>
            <a:ext cx="72008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l-GR" sz="32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l-GR" sz="3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sz="2700" b="1" dirty="0" smtClean="0">
                <a:solidFill>
                  <a:srgbClr val="C00000"/>
                </a:solidFill>
                <a:latin typeface="Calibri" pitchFamily="34" charset="0"/>
              </a:rPr>
              <a:t>ΦΩΤΙΑ</a:t>
            </a:r>
            <a:endParaRPr lang="el-GR" sz="2700" dirty="0"/>
          </a:p>
        </p:txBody>
      </p:sp>
      <p:sp>
        <p:nvSpPr>
          <p:cNvPr id="4" name="3 - Ορθογώνιο"/>
          <p:cNvSpPr/>
          <p:nvPr/>
        </p:nvSpPr>
        <p:spPr>
          <a:xfrm>
            <a:off x="457200" y="650810"/>
            <a:ext cx="84296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>
                <a:solidFill>
                  <a:srgbClr val="00B050"/>
                </a:solidFill>
                <a:latin typeface="Calibri" pitchFamily="34" charset="0"/>
              </a:rPr>
              <a:t>Κατηγορία Α</a:t>
            </a:r>
          </a:p>
          <a:p>
            <a:pPr algn="just"/>
            <a:r>
              <a:rPr lang="el-GR" sz="2000" dirty="0" smtClean="0">
                <a:solidFill>
                  <a:srgbClr val="000099"/>
                </a:solidFill>
                <a:latin typeface="Calibri" pitchFamily="34" charset="0"/>
              </a:rPr>
              <a:t>Προέρχονται από την καύση στερεών υλικών, οργανικής συνήθως συνθέσεως (χαρτί, υφάσματα, διάφορα πλαστικά κ.λπ.)</a:t>
            </a:r>
          </a:p>
          <a:p>
            <a:endParaRPr lang="el-GR" sz="2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endParaRPr lang="el-GR" sz="2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 smtClean="0"/>
          </a:p>
          <a:p>
            <a:pPr algn="just"/>
            <a:r>
              <a:rPr lang="el-GR" sz="200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</a:p>
          <a:p>
            <a:pPr algn="just"/>
            <a:endParaRPr lang="el-GR" sz="2000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241" y="5709449"/>
            <a:ext cx="952381" cy="93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 descr="C:\Documents and Settings\User\Επιφάνεια εργασίας\ασφάλεια\ClassBFi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4312" y="5781684"/>
            <a:ext cx="952500" cy="939800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2500298" y="271462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4509120"/>
            <a:ext cx="84627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0099"/>
                </a:solidFill>
                <a:latin typeface="Calibri" pitchFamily="34" charset="0"/>
              </a:rPr>
              <a:t>Κατηγορία E</a:t>
            </a:r>
            <a:r>
              <a:rPr lang="el-GR" sz="2000" dirty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el-GR" sz="2000" dirty="0">
                <a:solidFill>
                  <a:srgbClr val="000099"/>
                </a:solidFill>
                <a:latin typeface="Calibri" pitchFamily="34" charset="0"/>
              </a:rPr>
            </a:br>
            <a:r>
              <a:rPr lang="el-GR" sz="2000" dirty="0">
                <a:solidFill>
                  <a:srgbClr val="000099"/>
                </a:solidFill>
                <a:latin typeface="Calibri" pitchFamily="34" charset="0"/>
              </a:rPr>
              <a:t>Προέρχονται από </a:t>
            </a:r>
            <a:r>
              <a:rPr lang="el-GR" sz="2000" dirty="0" err="1">
                <a:solidFill>
                  <a:srgbClr val="000099"/>
                </a:solidFill>
                <a:latin typeface="Calibri" pitchFamily="34" charset="0"/>
              </a:rPr>
              <a:t>από</a:t>
            </a:r>
            <a:r>
              <a:rPr lang="el-GR" sz="2000" dirty="0">
                <a:solidFill>
                  <a:srgbClr val="000099"/>
                </a:solidFill>
                <a:latin typeface="Calibri" pitchFamily="34" charset="0"/>
              </a:rPr>
              <a:t> καύσιμα των προηγουμένων κατηγοριών (A,B,C,D) πάνω ή κοντά σε ηλεκτρικές συσκευές ή εγκαταστάσεις, που βρίσκονται υπό τάση </a:t>
            </a:r>
          </a:p>
          <a:p>
            <a:endParaRPr lang="en-GB" dirty="0"/>
          </a:p>
        </p:txBody>
      </p:sp>
      <p:pic>
        <p:nvPicPr>
          <p:cNvPr id="10" name="Picture 4" descr="C:\Documents and Settings\User\Επιφάνεια εργασίας\ασφάλεια\ClassEFir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5884" y="5754330"/>
            <a:ext cx="952500" cy="93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938811"/>
            <a:ext cx="84627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  <a:latin typeface="Calibri" pitchFamily="34" charset="0"/>
              </a:rPr>
              <a:t>Κατηγορία Β</a:t>
            </a:r>
            <a:r>
              <a:rPr lang="el-GR" sz="2000" dirty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el-GR" sz="2000" dirty="0">
                <a:solidFill>
                  <a:srgbClr val="000099"/>
                </a:solidFill>
                <a:latin typeface="Calibri" pitchFamily="34" charset="0"/>
              </a:rPr>
            </a:br>
            <a:r>
              <a:rPr lang="el-GR" sz="2000" dirty="0">
                <a:solidFill>
                  <a:srgbClr val="000099"/>
                </a:solidFill>
                <a:latin typeface="Calibri" pitchFamily="34" charset="0"/>
              </a:rPr>
              <a:t>Προέρχονται από υγρά καύσιμα ή υγροποιημένα αέρια (αιθέρας, οινόπνευμα, βενζίνη, κ.α.) </a:t>
            </a:r>
          </a:p>
          <a:p>
            <a:r>
              <a:rPr lang="el-GR" sz="2000" b="1" dirty="0">
                <a:solidFill>
                  <a:srgbClr val="C00000"/>
                </a:solidFill>
                <a:latin typeface="Calibri" pitchFamily="34" charset="0"/>
              </a:rPr>
              <a:t>Κατηγορία C</a:t>
            </a:r>
            <a:r>
              <a:rPr lang="el-GR" sz="2000" dirty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el-GR" sz="2000" dirty="0">
                <a:solidFill>
                  <a:srgbClr val="000099"/>
                </a:solidFill>
                <a:latin typeface="Calibri" pitchFamily="34" charset="0"/>
              </a:rPr>
            </a:br>
            <a:r>
              <a:rPr lang="el-GR" sz="2000" dirty="0">
                <a:solidFill>
                  <a:srgbClr val="000099"/>
                </a:solidFill>
                <a:latin typeface="Calibri" pitchFamily="34" charset="0"/>
              </a:rPr>
              <a:t>Προέρχονται από αέρια καύσιμα (μεθάνιο, προπάνιο, υδρογόνο κ.λπ.) </a:t>
            </a:r>
          </a:p>
          <a:p>
            <a:r>
              <a:rPr lang="el-GR" sz="2000" b="1" dirty="0">
                <a:solidFill>
                  <a:srgbClr val="C00000"/>
                </a:solidFill>
                <a:latin typeface="Calibri" pitchFamily="34" charset="0"/>
              </a:rPr>
              <a:t>Κατηγορία D</a:t>
            </a:r>
            <a:r>
              <a:rPr lang="el-GR" sz="2000" dirty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el-GR" sz="2000" dirty="0">
                <a:solidFill>
                  <a:srgbClr val="000099"/>
                </a:solidFill>
                <a:latin typeface="Calibri" pitchFamily="34" charset="0"/>
              </a:rPr>
            </a:br>
            <a:r>
              <a:rPr lang="el-GR" sz="2000" dirty="0">
                <a:solidFill>
                  <a:srgbClr val="000099"/>
                </a:solidFill>
                <a:latin typeface="Calibri" pitchFamily="34" charset="0"/>
              </a:rPr>
              <a:t>Προέρχονται από καύση μετάλλων (νάτριο, κάλλιο, μαγνήσιο, τιτάνιο κ.λπ.)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357290" y="928670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</a:rPr>
              <a:t>ΦΩΤΙΑ</a:t>
            </a:r>
            <a:endParaRPr lang="el-G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4 - Έκρηξη 2"/>
          <p:cNvSpPr/>
          <p:nvPr/>
        </p:nvSpPr>
        <p:spPr>
          <a:xfrm>
            <a:off x="5500694" y="571480"/>
            <a:ext cx="3214710" cy="1714512"/>
          </a:xfrm>
          <a:prstGeom prst="irregularSeal2">
            <a:avLst/>
          </a:prstGeom>
          <a:solidFill>
            <a:srgbClr val="E20000"/>
          </a:solidFill>
          <a:ln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6143636" y="1126485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Διατηρώ την ψυχραιμία μου!!!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827584" y="2564904"/>
            <a:ext cx="4752528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755576" y="4077072"/>
            <a:ext cx="3024336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2143116"/>
            <a:ext cx="7467600" cy="43308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l-GR" sz="2000" dirty="0" smtClean="0">
              <a:solidFill>
                <a:srgbClr val="000099"/>
              </a:solidFill>
              <a:latin typeface="Calibri" pitchFamily="34" charset="0"/>
            </a:endParaRPr>
          </a:p>
          <a:p>
            <a:pPr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0099"/>
                </a:solidFill>
                <a:latin typeface="Calibri" pitchFamily="34" charset="0"/>
              </a:rPr>
              <a:t>Αντιμετώπιση φωτιάς ΣΥΝΕΡΓΑΤΙΚΗ υπόθεση</a:t>
            </a: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</a:rPr>
              <a:t>:</a:t>
            </a:r>
            <a:endParaRPr lang="el-GR" sz="2000" dirty="0" smtClean="0">
              <a:solidFill>
                <a:srgbClr val="000099"/>
              </a:solidFill>
              <a:latin typeface="Calibri" pitchFamily="34" charset="0"/>
            </a:endParaRPr>
          </a:p>
          <a:p>
            <a:pPr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0099"/>
                </a:solidFill>
                <a:latin typeface="Calibri" pitchFamily="34" charset="0"/>
              </a:rPr>
              <a:t>Σκεπάζω με ένα γυάλινο σκεύος τη φωτιά</a:t>
            </a:r>
          </a:p>
          <a:p>
            <a:pPr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0099"/>
                </a:solidFill>
                <a:latin typeface="Calibri" pitchFamily="34" charset="0"/>
              </a:rPr>
              <a:t>Απομονώνω από ηλεκτρικό ρεύμα</a:t>
            </a:r>
          </a:p>
          <a:p>
            <a:pPr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0099"/>
                </a:solidFill>
                <a:latin typeface="Calibri" pitchFamily="34" charset="0"/>
              </a:rPr>
              <a:t>Ενημερώνω τον υπεύθυνο εργαστηρίου</a:t>
            </a:r>
          </a:p>
          <a:p>
            <a:pPr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0099"/>
                </a:solidFill>
                <a:latin typeface="Calibri" pitchFamily="34" charset="0"/>
              </a:rPr>
              <a:t>Δεν χρησιμοποιώ νερό!!!</a:t>
            </a:r>
          </a:p>
          <a:p>
            <a:pPr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0099"/>
                </a:solidFill>
                <a:latin typeface="Calibri" pitchFamily="34" charset="0"/>
              </a:rPr>
              <a:t>Χρησιμοποιώ πυροσβεστήρα</a:t>
            </a:r>
            <a:endParaRPr lang="el-GR" sz="20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8028384" y="5661248"/>
            <a:ext cx="72008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</a:rPr>
              <a:t>ΦΩΤΙΑ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el-GR" dirty="0" smtClean="0">
                <a:solidFill>
                  <a:srgbClr val="000099"/>
                </a:solidFill>
                <a:latin typeface="Calibri" pitchFamily="34" charset="0"/>
              </a:rPr>
              <a:t>1. Βγάλτε την ασφάλεια</a:t>
            </a:r>
          </a:p>
          <a:p>
            <a:pPr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el-GR" dirty="0" smtClean="0">
                <a:solidFill>
                  <a:srgbClr val="000099"/>
                </a:solidFill>
                <a:latin typeface="Calibri" pitchFamily="34" charset="0"/>
              </a:rPr>
              <a:t>2. Στοχεύστε</a:t>
            </a:r>
          </a:p>
          <a:p>
            <a:pPr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el-GR" dirty="0" smtClean="0">
                <a:solidFill>
                  <a:srgbClr val="000099"/>
                </a:solidFill>
                <a:latin typeface="Calibri" pitchFamily="34" charset="0"/>
              </a:rPr>
              <a:t>3. Πιέστε το μοχλό</a:t>
            </a:r>
          </a:p>
          <a:p>
            <a:pPr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el-GR" dirty="0" smtClean="0">
                <a:solidFill>
                  <a:srgbClr val="000099"/>
                </a:solidFill>
                <a:latin typeface="Calibri" pitchFamily="34" charset="0"/>
              </a:rPr>
              <a:t>4. Ψεκάστε </a:t>
            </a:r>
            <a:endParaRPr lang="el-GR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00034" y="1000108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0099"/>
                </a:solidFill>
                <a:latin typeface="Calibri" pitchFamily="34" charset="0"/>
              </a:rPr>
              <a:t>Χρήση πυροσβεστήρα σε 4 βήματα:</a:t>
            </a:r>
            <a:endParaRPr lang="el-GR" sz="2400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2" cstate="print">
            <a:lum bright="10000" contrast="20000"/>
          </a:blip>
          <a:srcRect l="46842" t="16601" r="37744" b="55078"/>
          <a:stretch/>
        </p:blipFill>
        <p:spPr bwMode="auto">
          <a:xfrm>
            <a:off x="6055646" y="3524065"/>
            <a:ext cx="1845988" cy="254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s://photos-4.dropbox.com/t/2/AACz2sWLizbd8iL3Lsl86UJbK07TMz6Hk6ezLwZnkDlaoQ/12/359697591/jpeg/32x32/1/1454770800/0/2/IMG_6161.CR2.jpg/EJb5uuoCGLwFIAEoAQ/UD_9cZAugj_aDDdm9ubuG67RfN7b5OU7DAC8pYja-zM%2CrS7BTQck49QW06Y8GRopb1tclTs5jLRGf38StFCBMbs?size_mode=3&amp;size=800x600"/>
          <p:cNvPicPr>
            <a:picLocks noChangeAspect="1" noChangeArrowheads="1"/>
          </p:cNvPicPr>
          <p:nvPr/>
        </p:nvPicPr>
        <p:blipFill>
          <a:blip r:embed="rId3" cstate="print"/>
          <a:srcRect l="35650" t="7240" r="30797" b="10861"/>
          <a:stretch>
            <a:fillRect/>
          </a:stretch>
        </p:blipFill>
        <p:spPr bwMode="auto">
          <a:xfrm>
            <a:off x="6864070" y="136074"/>
            <a:ext cx="1524354" cy="3096344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 cstate="print">
            <a:lum bright="10000" contrast="20000"/>
          </a:blip>
          <a:srcRect l="31810" t="16601" r="53850" b="55078"/>
          <a:stretch/>
        </p:blipFill>
        <p:spPr bwMode="auto">
          <a:xfrm>
            <a:off x="4211960" y="3571876"/>
            <a:ext cx="1717362" cy="254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2" cstate="print">
            <a:lum bright="10000" contrast="20000"/>
          </a:blip>
          <a:srcRect l="18582" t="16601" r="67570" b="55078"/>
          <a:stretch/>
        </p:blipFill>
        <p:spPr bwMode="auto">
          <a:xfrm>
            <a:off x="2627784" y="3571876"/>
            <a:ext cx="1658464" cy="254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4394" t="16601" r="81290" b="55078"/>
          <a:stretch>
            <a:fillRect/>
          </a:stretch>
        </p:blipFill>
        <p:spPr bwMode="auto">
          <a:xfrm>
            <a:off x="928661" y="3571876"/>
            <a:ext cx="1714513" cy="254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Έλλειψη"/>
          <p:cNvSpPr/>
          <p:nvPr/>
        </p:nvSpPr>
        <p:spPr>
          <a:xfrm>
            <a:off x="8028384" y="5661248"/>
            <a:ext cx="72008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68239" y="95534"/>
            <a:ext cx="8824241" cy="297342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/>
            </a:r>
            <a:b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el-GR" sz="2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/>
            </a:r>
            <a:br>
              <a:rPr lang="el-GR" sz="2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/>
            </a:r>
            <a:b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el-GR" sz="2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/>
            </a:r>
            <a:br>
              <a:rPr lang="el-GR" sz="2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/>
            </a:r>
            <a:b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el-GR" sz="2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/>
            </a:r>
            <a:br>
              <a:rPr lang="el-GR" sz="2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/>
            </a:r>
            <a:b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el-GR" sz="2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/>
            </a:r>
            <a:br>
              <a:rPr lang="el-GR" sz="2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/>
            </a:r>
            <a:b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el-GR" sz="2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/>
            </a:r>
            <a:br>
              <a:rPr lang="el-GR" sz="2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ΚΙΝΔΥΝΟΙ ΠΟΥ ΣΥΝΔΕΟΝΤΑΙ 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ΜΕ ΤΗ ΧΡΗΣΗ ΧΗΜΙΚΩΝ</a:t>
            </a:r>
            <a:b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el-GR" sz="2400" b="1" dirty="0">
                <a:solidFill>
                  <a:srgbClr val="000099"/>
                </a:solidFill>
                <a:latin typeface="Calibri" pitchFamily="34" charset="0"/>
              </a:rPr>
              <a:t>Το βαθμό γνώσης και σωστής εφαρμογής Καλών Εργαστηριακών </a:t>
            </a:r>
            <a:r>
              <a:rPr lang="el-GR" sz="2400" b="1" dirty="0" smtClean="0">
                <a:solidFill>
                  <a:srgbClr val="000099"/>
                </a:solidFill>
                <a:latin typeface="Calibri" pitchFamily="34" charset="0"/>
              </a:rPr>
              <a:t>Πρακτικών</a:t>
            </a:r>
            <a:r>
              <a:rPr lang="en-GB" sz="2400" b="1" dirty="0" smtClean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en-GB" sz="2400" b="1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el-GR" sz="24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l-GR" sz="2400" b="1" dirty="0">
                <a:solidFill>
                  <a:srgbClr val="000099"/>
                </a:solidFill>
                <a:latin typeface="Calibri" pitchFamily="34" charset="0"/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</a:rPr>
              <a:t>GLP G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ood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</a:rPr>
              <a:t> L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aboratory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</a:rPr>
              <a:t> P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ractice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l-GR" sz="2400" b="1" dirty="0" smtClean="0">
                <a:solidFill>
                  <a:srgbClr val="000099"/>
                </a:solidFill>
                <a:latin typeface="Calibri" pitchFamily="34" charset="0"/>
              </a:rPr>
              <a:t>)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en-US" sz="2400" b="1" dirty="0">
                <a:solidFill>
                  <a:srgbClr val="000099"/>
                </a:solidFill>
                <a:latin typeface="Calibri" pitchFamily="34" charset="0"/>
              </a:rPr>
            </a:b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/>
            </a:r>
            <a:b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/>
            </a:r>
            <a:b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251520" y="2348880"/>
            <a:ext cx="8136904" cy="4153672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-13873163" eaLnBrk="0" hangingPunct="0"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000099"/>
                </a:solidFill>
                <a:latin typeface="Calibri" pitchFamily="34" charset="0"/>
              </a:rPr>
              <a:t>Τις φυσικές, χημικές και βιολογικές ιδιότητες των χρησιμοποιούμενων χημικών</a:t>
            </a:r>
          </a:p>
          <a:p>
            <a:pPr algn="just" defTabSz="-13873163" eaLnBrk="0" hangingPunct="0"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000099"/>
                </a:solidFill>
                <a:latin typeface="Calibri" pitchFamily="34" charset="0"/>
              </a:rPr>
              <a:t>Την ποσότητα τους </a:t>
            </a:r>
          </a:p>
          <a:p>
            <a:pPr algn="just" defTabSz="-13873163" eaLnBrk="0" hangingPunct="0"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000099"/>
                </a:solidFill>
                <a:latin typeface="Calibri" pitchFamily="34" charset="0"/>
              </a:rPr>
              <a:t>Τον τρόπο φύλαξης και διακίνησης τους στα εργαστήρια</a:t>
            </a:r>
          </a:p>
          <a:p>
            <a:pPr algn="just" defTabSz="-13873163" eaLnBrk="0" hangingPunct="0"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000099"/>
                </a:solidFill>
                <a:latin typeface="Calibri" pitchFamily="34" charset="0"/>
              </a:rPr>
              <a:t>Τον τρόπο χρήσης τους</a:t>
            </a:r>
          </a:p>
          <a:p>
            <a:pPr algn="just" defTabSz="-13873163" eaLnBrk="0" hangingPunct="0"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000099"/>
                </a:solidFill>
                <a:latin typeface="Calibri" pitchFamily="34" charset="0"/>
              </a:rPr>
              <a:t>Τον τρόπο διάθεσης αυτών και των παραγώγων τους</a:t>
            </a:r>
          </a:p>
          <a:p>
            <a:pPr algn="just" defTabSz="-13873163" eaLnBrk="0" hangingPunct="0"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000099"/>
                </a:solidFill>
                <a:latin typeface="Calibri" pitchFamily="34" charset="0"/>
              </a:rPr>
              <a:t>Το χρόνο που διαρκεί η επαφή με τα χημικά</a:t>
            </a:r>
          </a:p>
          <a:p>
            <a:pPr algn="just" defTabSz="-13873163" eaLnBrk="0" hangingPunct="0"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000099"/>
                </a:solidFill>
                <a:latin typeface="Calibri" pitchFamily="34" charset="0"/>
              </a:rPr>
              <a:t>Τον αριθμό των ανθρώπων που τα χρησιμοποιούν ή βρίσκονται σε έμμεση επαφή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45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1000132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>
                <a:solidFill>
                  <a:srgbClr val="990000"/>
                </a:solidFill>
                <a:latin typeface="Calibri" pitchFamily="34" charset="0"/>
                <a:cs typeface="Arial" charset="0"/>
              </a:rPr>
              <a:t>ΚΙΝΔΥΝΟΙ ΠΟΥ ΣΥΝΔΕΟΝΤΑΙ </a:t>
            </a:r>
            <a:r>
              <a:rPr lang="en-US" sz="2400" b="1" dirty="0" smtClean="0">
                <a:solidFill>
                  <a:srgbClr val="990000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2400" b="1" dirty="0" smtClean="0">
                <a:solidFill>
                  <a:srgbClr val="990000"/>
                </a:solidFill>
                <a:latin typeface="Calibri" pitchFamily="34" charset="0"/>
                <a:cs typeface="Arial" charset="0"/>
              </a:rPr>
            </a:br>
            <a:r>
              <a:rPr lang="el-GR" sz="2400" b="1" dirty="0" smtClean="0">
                <a:solidFill>
                  <a:srgbClr val="990000"/>
                </a:solidFill>
                <a:latin typeface="Calibri" pitchFamily="34" charset="0"/>
                <a:cs typeface="Arial" charset="0"/>
              </a:rPr>
              <a:t>ΜΕ ΤΗ ΧΡΗΣΗ ΧΗΜΙΚΩΝ</a:t>
            </a:r>
            <a:r>
              <a:rPr lang="en-US" sz="2400" b="1" dirty="0" smtClean="0">
                <a:solidFill>
                  <a:srgbClr val="990000"/>
                </a:solidFill>
                <a:latin typeface="Calibri" pitchFamily="34" charset="0"/>
                <a:cs typeface="Arial" charset="0"/>
              </a:rPr>
              <a:t> - </a:t>
            </a:r>
            <a:r>
              <a:rPr lang="el-GR" sz="2400" b="1" dirty="0" smtClean="0">
                <a:solidFill>
                  <a:srgbClr val="990000"/>
                </a:solidFill>
                <a:latin typeface="Calibri" pitchFamily="34" charset="0"/>
                <a:cs typeface="Arial" charset="0"/>
              </a:rPr>
              <a:t>ΟΡΙΣΜΟΙ</a:t>
            </a: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282" y="1214421"/>
            <a:ext cx="7858180" cy="1571637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endParaRPr lang="en-US" sz="1800" b="1" i="1" u="sng" dirty="0" smtClean="0">
              <a:solidFill>
                <a:srgbClr val="990000"/>
              </a:solidFill>
              <a:latin typeface="Calibri" pitchFamily="34" charset="0"/>
            </a:endParaRPr>
          </a:p>
          <a:p>
            <a:pPr algn="just">
              <a:buFontTx/>
              <a:buNone/>
            </a:pPr>
            <a:r>
              <a:rPr lang="el-GR" sz="1800" b="1" i="1" dirty="0" smtClean="0">
                <a:solidFill>
                  <a:srgbClr val="990000"/>
                </a:solidFill>
                <a:latin typeface="Calibri" pitchFamily="34" charset="0"/>
              </a:rPr>
              <a:t>     </a:t>
            </a:r>
            <a:r>
              <a:rPr lang="el-GR" sz="1800" b="1" i="1" u="sng" dirty="0" smtClean="0">
                <a:solidFill>
                  <a:srgbClr val="990000"/>
                </a:solidFill>
                <a:latin typeface="Calibri" pitchFamily="34" charset="0"/>
              </a:rPr>
              <a:t>Επικίνδυνη χημική ουσία</a:t>
            </a:r>
            <a:r>
              <a:rPr lang="el-GR" sz="1800" b="1" i="1" dirty="0" smtClean="0">
                <a:solidFill>
                  <a:srgbClr val="990000"/>
                </a:solidFill>
                <a:latin typeface="Calibri" pitchFamily="34" charset="0"/>
              </a:rPr>
              <a:t> </a:t>
            </a:r>
            <a:r>
              <a:rPr lang="el-GR" sz="1800" b="1" i="1" dirty="0" smtClean="0">
                <a:solidFill>
                  <a:srgbClr val="000099"/>
                </a:solidFill>
                <a:latin typeface="Calibri" pitchFamily="34" charset="0"/>
              </a:rPr>
              <a:t>είναι κάθε ένωση ή μίγμα ενώσεων για την </a:t>
            </a:r>
            <a:r>
              <a:rPr lang="el-GR" sz="1800" b="1" dirty="0" smtClean="0">
                <a:solidFill>
                  <a:srgbClr val="000099"/>
                </a:solidFill>
                <a:latin typeface="Calibri" pitchFamily="34" charset="0"/>
              </a:rPr>
              <a:t>οποία</a:t>
            </a:r>
            <a:r>
              <a:rPr lang="en-US" sz="18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l-GR" sz="1800" b="1" dirty="0" smtClean="0">
                <a:solidFill>
                  <a:srgbClr val="000099"/>
                </a:solidFill>
                <a:latin typeface="Calibri" pitchFamily="34" charset="0"/>
              </a:rPr>
              <a:t>υπάρχει </a:t>
            </a:r>
            <a:r>
              <a:rPr lang="el-GR" sz="1800" b="1" u="sng" dirty="0" smtClean="0">
                <a:solidFill>
                  <a:srgbClr val="000099"/>
                </a:solidFill>
                <a:latin typeface="Calibri" pitchFamily="34" charset="0"/>
              </a:rPr>
              <a:t>επαρκής στατιστική απόδειξη βασισμένη σε τουλάχιστον μία μελέτη που </a:t>
            </a:r>
            <a:r>
              <a:rPr lang="en-US" sz="1800" b="1" u="sng" dirty="0" smtClean="0">
                <a:solidFill>
                  <a:srgbClr val="000099"/>
                </a:solidFill>
                <a:latin typeface="Calibri" pitchFamily="34" charset="0"/>
              </a:rPr>
              <a:t>	</a:t>
            </a:r>
            <a:r>
              <a:rPr lang="el-GR" sz="1800" b="1" u="sng" dirty="0" smtClean="0">
                <a:solidFill>
                  <a:srgbClr val="000099"/>
                </a:solidFill>
                <a:latin typeface="Calibri" pitchFamily="34" charset="0"/>
              </a:rPr>
              <a:t>έχει οργανωθεί επιστημονικά</a:t>
            </a:r>
            <a:r>
              <a:rPr lang="el-GR" sz="1800" b="1" dirty="0" smtClean="0">
                <a:solidFill>
                  <a:srgbClr val="000099"/>
                </a:solidFill>
                <a:latin typeface="Calibri" pitchFamily="34" charset="0"/>
              </a:rPr>
              <a:t>, ότι προκαλεί είτε φυσικό κίνδυνο, είτε οξείες ή χρόνιες δυσμενείς επιπτώσεις στην υγεία των ανθρώπων, που εκτίθενται σε αυτή. </a:t>
            </a:r>
          </a:p>
          <a:p>
            <a:pPr algn="just">
              <a:buFontTx/>
              <a:buNone/>
            </a:pPr>
            <a:endParaRPr lang="el-GR" sz="1800" b="1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00034" y="3232135"/>
            <a:ext cx="77867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endParaRPr lang="en-US" b="1" i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>
              <a:buFontTx/>
              <a:buNone/>
            </a:pPr>
            <a:r>
              <a:rPr lang="el-GR" b="1" i="1" dirty="0" smtClean="0">
                <a:solidFill>
                  <a:srgbClr val="000099"/>
                </a:solidFill>
                <a:latin typeface="Calibri" pitchFamily="34" charset="0"/>
              </a:rPr>
              <a:t>Ένα χημικό προκαλεί</a:t>
            </a:r>
            <a:r>
              <a:rPr lang="el-GR" b="1" i="1" dirty="0" smtClean="0">
                <a:latin typeface="Calibri" pitchFamily="34" charset="0"/>
              </a:rPr>
              <a:t> </a:t>
            </a:r>
            <a:r>
              <a:rPr lang="el-GR" b="1" i="1" u="sng" dirty="0" smtClean="0">
                <a:solidFill>
                  <a:srgbClr val="990000"/>
                </a:solidFill>
                <a:latin typeface="Calibri" pitchFamily="34" charset="0"/>
              </a:rPr>
              <a:t>φυσικό κίνδυνο</a:t>
            </a:r>
            <a:r>
              <a:rPr lang="el-GR" b="1" i="1" dirty="0" smtClean="0">
                <a:solidFill>
                  <a:srgbClr val="990000"/>
                </a:solidFill>
                <a:latin typeface="Calibri" pitchFamily="34" charset="0"/>
              </a:rPr>
              <a:t> </a:t>
            </a:r>
            <a:r>
              <a:rPr lang="el-GR" b="1" i="1" dirty="0" smtClean="0">
                <a:solidFill>
                  <a:srgbClr val="000099"/>
                </a:solidFill>
                <a:latin typeface="Calibri" pitchFamily="34" charset="0"/>
              </a:rPr>
              <a:t>όταν υπάρχει επαρκής επιστημονική απόδειξη ότι είναι :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l-GR" b="1" i="1" dirty="0" smtClean="0">
                <a:solidFill>
                  <a:srgbClr val="000099"/>
                </a:solidFill>
                <a:latin typeface="Calibri" pitchFamily="34" charset="0"/>
              </a:rPr>
              <a:t>Εύφλεκτο ή καύσιμο υγρό</a:t>
            </a:r>
          </a:p>
          <a:p>
            <a:pPr>
              <a:buFont typeface="Wingdings" pitchFamily="2" charset="2"/>
              <a:buChar char="Ø"/>
            </a:pPr>
            <a:r>
              <a:rPr lang="el-GR" b="1" i="1" dirty="0" smtClean="0">
                <a:solidFill>
                  <a:srgbClr val="000099"/>
                </a:solidFill>
                <a:latin typeface="Calibri" pitchFamily="34" charset="0"/>
              </a:rPr>
              <a:t>Εκρηκτικό</a:t>
            </a:r>
            <a:endParaRPr lang="el-GR" b="1" i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b="1" i="1" dirty="0" smtClean="0">
                <a:solidFill>
                  <a:srgbClr val="000099"/>
                </a:solidFill>
                <a:latin typeface="Calibri" pitchFamily="34" charset="0"/>
              </a:rPr>
              <a:t>Οξειδωτικό</a:t>
            </a:r>
          </a:p>
          <a:p>
            <a:pPr>
              <a:buFont typeface="Wingdings" pitchFamily="2" charset="2"/>
              <a:buChar char="Ø"/>
            </a:pPr>
            <a:r>
              <a:rPr lang="el-GR" b="1" i="1" dirty="0" err="1" smtClean="0">
                <a:solidFill>
                  <a:srgbClr val="000099"/>
                </a:solidFill>
                <a:latin typeface="Calibri" pitchFamily="34" charset="0"/>
              </a:rPr>
              <a:t>Πυροφόρο</a:t>
            </a:r>
            <a:r>
              <a:rPr lang="el-GR" b="1" i="1" dirty="0" smtClean="0">
                <a:solidFill>
                  <a:srgbClr val="000099"/>
                </a:solidFill>
                <a:latin typeface="Calibri" pitchFamily="34" charset="0"/>
              </a:rPr>
              <a:t>, αναφλέξιμο </a:t>
            </a:r>
          </a:p>
          <a:p>
            <a:pPr>
              <a:buFont typeface="Wingdings" pitchFamily="2" charset="2"/>
              <a:buChar char="Ø"/>
            </a:pPr>
            <a:r>
              <a:rPr lang="el-GR" b="1" i="1" dirty="0" smtClean="0">
                <a:solidFill>
                  <a:srgbClr val="000099"/>
                </a:solidFill>
                <a:latin typeface="Calibri" pitchFamily="34" charset="0"/>
              </a:rPr>
              <a:t>Ασταθής ένωση ή ένωση που αντιδρά βίαια με το νε</a:t>
            </a:r>
            <a:r>
              <a:rPr lang="el-GR" b="1" dirty="0" smtClean="0">
                <a:solidFill>
                  <a:srgbClr val="000099"/>
                </a:solidFill>
                <a:latin typeface="Calibri" pitchFamily="34" charset="0"/>
              </a:rPr>
              <a:t>ρό	</a:t>
            </a:r>
          </a:p>
          <a:p>
            <a:pPr>
              <a:buFont typeface="Wingdings" pitchFamily="2" charset="2"/>
              <a:buChar char="Ø"/>
            </a:pPr>
            <a:endParaRPr lang="el-GR" b="1" i="1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8028384" y="5661248"/>
            <a:ext cx="72008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1203348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>
                <a:solidFill>
                  <a:srgbClr val="990000"/>
                </a:solidFill>
                <a:latin typeface="Calibri" pitchFamily="34" charset="0"/>
                <a:ea typeface="+mj-ea"/>
                <a:cs typeface="Arial" charset="0"/>
              </a:rPr>
              <a:t>ΧΗΜΙΚΑ ΕΠΙΚΙΝΔΥΝΑ ΓΙΑ ΤΗΝ ΥΓΕΙΑ	</a:t>
            </a:r>
            <a:br>
              <a:rPr lang="el-GR" sz="2400" b="1" dirty="0" smtClean="0">
                <a:solidFill>
                  <a:srgbClr val="990000"/>
                </a:solidFill>
                <a:latin typeface="Calibri" pitchFamily="34" charset="0"/>
                <a:ea typeface="+mj-ea"/>
                <a:cs typeface="Arial" charset="0"/>
              </a:rPr>
            </a:br>
            <a:r>
              <a:rPr lang="el-GR" sz="2400" b="1" dirty="0" smtClean="0">
                <a:solidFill>
                  <a:srgbClr val="990000"/>
                </a:solidFill>
                <a:latin typeface="Calibri" pitchFamily="34" charset="0"/>
                <a:cs typeface="Arial" charset="0"/>
              </a:rPr>
              <a:t>ΟΡΙΣΜΟΙ</a:t>
            </a: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2800" b="1" dirty="0" smtClean="0">
                <a:solidFill>
                  <a:srgbClr val="990000"/>
                </a:solidFill>
                <a:latin typeface="Calibri" pitchFamily="34" charset="0"/>
              </a:rPr>
              <a:t>Τοξικές ουσίες: </a:t>
            </a:r>
            <a:r>
              <a:rPr lang="el-GR" sz="2400" b="1" dirty="0" smtClean="0">
                <a:solidFill>
                  <a:srgbClr val="000099"/>
                </a:solidFill>
                <a:latin typeface="Calibri" pitchFamily="34" charset="0"/>
              </a:rPr>
              <a:t>καταστρέφουν ή επιδρούν στο μεταβολισμό των ζωντανών κυττάρων (πχ.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</a:rPr>
              <a:t>HCN, H2S, HF)</a:t>
            </a:r>
            <a:endParaRPr lang="el-GR" sz="24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Ø"/>
            </a:pPr>
            <a:endParaRPr lang="el-GR" sz="2400" b="1" dirty="0" smtClean="0">
              <a:solidFill>
                <a:srgbClr val="008000"/>
              </a:solidFill>
              <a:latin typeface="Calibri" pitchFamily="34" charset="0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2800" b="1" dirty="0" smtClean="0">
                <a:solidFill>
                  <a:srgbClr val="990000"/>
                </a:solidFill>
                <a:latin typeface="Calibri" pitchFamily="34" charset="0"/>
              </a:rPr>
              <a:t>Διαβρωτικά και δακρυγόνα</a:t>
            </a:r>
            <a:r>
              <a:rPr lang="el-GR" sz="2400" b="1" dirty="0" smtClean="0">
                <a:solidFill>
                  <a:srgbClr val="000099"/>
                </a:solidFill>
                <a:latin typeface="Calibri" pitchFamily="34" charset="0"/>
              </a:rPr>
              <a:t>: ισχυρά οξέα και βάσεις, οξειδωτικά και αναγωγικά, ισχυρά </a:t>
            </a:r>
            <a:r>
              <a:rPr lang="el-GR" sz="2400" b="1" dirty="0" err="1" smtClean="0">
                <a:solidFill>
                  <a:srgbClr val="000099"/>
                </a:solidFill>
                <a:latin typeface="Calibri" pitchFamily="34" charset="0"/>
              </a:rPr>
              <a:t>αφυδατικά</a:t>
            </a:r>
            <a:endParaRPr lang="el-GR" sz="24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Ø"/>
            </a:pPr>
            <a:endParaRPr lang="el-GR" sz="2400" b="1" dirty="0" smtClean="0">
              <a:solidFill>
                <a:srgbClr val="008000"/>
              </a:solidFill>
              <a:latin typeface="Calibri" pitchFamily="34" charset="0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2800" b="1" dirty="0" err="1" smtClean="0">
                <a:solidFill>
                  <a:srgbClr val="990000"/>
                </a:solidFill>
                <a:latin typeface="Calibri" pitchFamily="34" charset="0"/>
              </a:rPr>
              <a:t>Ηπατο</a:t>
            </a:r>
            <a:r>
              <a:rPr lang="el-GR" sz="2800" b="1" dirty="0" smtClean="0">
                <a:solidFill>
                  <a:srgbClr val="990000"/>
                </a:solidFill>
                <a:latin typeface="Calibri" pitchFamily="34" charset="0"/>
              </a:rPr>
              <a:t>- </a:t>
            </a:r>
            <a:r>
              <a:rPr lang="el-GR" sz="2800" b="1" dirty="0" err="1" smtClean="0">
                <a:solidFill>
                  <a:srgbClr val="990000"/>
                </a:solidFill>
                <a:latin typeface="Calibri" pitchFamily="34" charset="0"/>
              </a:rPr>
              <a:t>νευρο</a:t>
            </a:r>
            <a:r>
              <a:rPr lang="el-GR" sz="2800" b="1" dirty="0" smtClean="0">
                <a:solidFill>
                  <a:srgbClr val="990000"/>
                </a:solidFill>
                <a:latin typeface="Calibri" pitchFamily="34" charset="0"/>
              </a:rPr>
              <a:t>- </a:t>
            </a:r>
            <a:r>
              <a:rPr lang="el-GR" sz="2800" b="1" dirty="0" err="1" smtClean="0">
                <a:solidFill>
                  <a:srgbClr val="990000"/>
                </a:solidFill>
                <a:latin typeface="Calibri" pitchFamily="34" charset="0"/>
              </a:rPr>
              <a:t>αιματο</a:t>
            </a:r>
            <a:r>
              <a:rPr lang="el-GR" sz="2800" b="1" dirty="0" smtClean="0">
                <a:solidFill>
                  <a:srgbClr val="990000"/>
                </a:solidFill>
                <a:latin typeface="Calibri" pitchFamily="34" charset="0"/>
              </a:rPr>
              <a:t>- και </a:t>
            </a:r>
            <a:r>
              <a:rPr lang="el-GR" sz="2800" b="1" dirty="0" err="1" smtClean="0">
                <a:solidFill>
                  <a:srgbClr val="990000"/>
                </a:solidFill>
                <a:latin typeface="Calibri" pitchFamily="34" charset="0"/>
              </a:rPr>
              <a:t>νεφρο</a:t>
            </a:r>
            <a:r>
              <a:rPr lang="el-GR" sz="2800" b="1" dirty="0" smtClean="0">
                <a:solidFill>
                  <a:srgbClr val="990000"/>
                </a:solidFill>
                <a:latin typeface="Calibri" pitchFamily="34" charset="0"/>
              </a:rPr>
              <a:t>-τοξίνες</a:t>
            </a:r>
          </a:p>
          <a:p>
            <a:pPr algn="just">
              <a:buClr>
                <a:srgbClr val="000099"/>
              </a:buClr>
              <a:buFont typeface="Wingdings" pitchFamily="2" charset="2"/>
              <a:buChar char="Ø"/>
            </a:pPr>
            <a:endParaRPr lang="el-GR" sz="2400" b="1" dirty="0" smtClean="0">
              <a:solidFill>
                <a:srgbClr val="990000"/>
              </a:solidFill>
              <a:latin typeface="Calibri" pitchFamily="34" charset="0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2800" b="1" dirty="0" smtClean="0">
                <a:solidFill>
                  <a:srgbClr val="990000"/>
                </a:solidFill>
                <a:latin typeface="Calibri" pitchFamily="34" charset="0"/>
              </a:rPr>
              <a:t>Τερατογόνα - </a:t>
            </a:r>
            <a:r>
              <a:rPr lang="el-GR" sz="2800" b="1" dirty="0" err="1" smtClean="0">
                <a:solidFill>
                  <a:srgbClr val="990000"/>
                </a:solidFill>
                <a:latin typeface="Calibri" pitchFamily="34" charset="0"/>
              </a:rPr>
              <a:t>Εμβρυοτοξίνες</a:t>
            </a:r>
            <a:r>
              <a:rPr lang="en-US" sz="2800" b="1" dirty="0" smtClean="0">
                <a:solidFill>
                  <a:srgbClr val="990000"/>
                </a:solidFill>
                <a:latin typeface="Calibri" pitchFamily="34" charset="0"/>
              </a:rPr>
              <a:t>:</a:t>
            </a:r>
            <a:r>
              <a:rPr lang="el-GR" sz="2800" b="1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l-GR" sz="2400" b="1" dirty="0" smtClean="0">
                <a:solidFill>
                  <a:srgbClr val="000099"/>
                </a:solidFill>
                <a:latin typeface="Calibri" pitchFamily="34" charset="0"/>
              </a:rPr>
              <a:t>Καθυστερούν την ανάπτυξη του εμβρύου ή προκαλούν σε αυτό σοβαρές βλάβες. Σε σοβαρές περιπτώσεις προκαλούν θάνατο (πχ ενώσεις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</a:rPr>
              <a:t>Hg, </a:t>
            </a:r>
            <a:r>
              <a:rPr lang="el-GR" sz="2400" b="1" dirty="0" smtClean="0">
                <a:solidFill>
                  <a:srgbClr val="000099"/>
                </a:solidFill>
                <a:latin typeface="Calibri" pitchFamily="34" charset="0"/>
              </a:rPr>
              <a:t>βαριά μέταλλα, </a:t>
            </a:r>
            <a:r>
              <a:rPr lang="el-GR" sz="2400" b="1" dirty="0" err="1" smtClean="0">
                <a:solidFill>
                  <a:srgbClr val="000099"/>
                </a:solidFill>
                <a:latin typeface="Calibri" pitchFamily="34" charset="0"/>
              </a:rPr>
              <a:t>φορμαμίδιο</a:t>
            </a:r>
            <a:r>
              <a:rPr lang="el-GR" sz="2400" b="1" dirty="0" smtClean="0">
                <a:solidFill>
                  <a:srgbClr val="000099"/>
                </a:solidFill>
                <a:latin typeface="Calibri" pitchFamily="34" charset="0"/>
              </a:rPr>
              <a:t>, </a:t>
            </a:r>
            <a:r>
              <a:rPr lang="el-GR" sz="2400" b="1" dirty="0" err="1" smtClean="0">
                <a:solidFill>
                  <a:srgbClr val="000099"/>
                </a:solidFill>
                <a:latin typeface="Calibri" pitchFamily="34" charset="0"/>
              </a:rPr>
              <a:t>αφλατοξίνες</a:t>
            </a:r>
            <a:r>
              <a:rPr lang="el-GR" sz="2400" b="1" dirty="0" smtClean="0">
                <a:solidFill>
                  <a:srgbClr val="000099"/>
                </a:solidFill>
                <a:latin typeface="Calibri" pitchFamily="34" charset="0"/>
              </a:rPr>
              <a:t>, ακτινοβολίες κλπ)</a:t>
            </a:r>
          </a:p>
          <a:p>
            <a:endParaRPr lang="el-GR" sz="2400" dirty="0"/>
          </a:p>
        </p:txBody>
      </p:sp>
      <p:sp>
        <p:nvSpPr>
          <p:cNvPr id="4" name="3 - Έλλειψη"/>
          <p:cNvSpPr/>
          <p:nvPr/>
        </p:nvSpPr>
        <p:spPr>
          <a:xfrm>
            <a:off x="8028384" y="5661248"/>
            <a:ext cx="72008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dirty="0" smtClean="0">
                <a:solidFill>
                  <a:srgbClr val="990000"/>
                </a:solidFill>
                <a:latin typeface="Calibri" pitchFamily="34" charset="0"/>
                <a:ea typeface="+mj-ea"/>
                <a:cs typeface="Arial" charset="0"/>
              </a:rPr>
              <a:t>ΧΗΜΙΚΑ ΕΠΙΚΙΝΔΥΝΑ ΓΙΑ ΤΗΝ ΥΓΕΙΑ	</a:t>
            </a:r>
            <a:br>
              <a:rPr lang="el-GR" sz="2400" b="1" dirty="0" smtClean="0">
                <a:solidFill>
                  <a:srgbClr val="990000"/>
                </a:solidFill>
                <a:latin typeface="Calibri" pitchFamily="34" charset="0"/>
                <a:ea typeface="+mj-ea"/>
                <a:cs typeface="Arial" charset="0"/>
              </a:rPr>
            </a:br>
            <a:r>
              <a:rPr lang="el-GR" sz="2400" b="1" dirty="0" smtClean="0">
                <a:solidFill>
                  <a:srgbClr val="990000"/>
                </a:solidFill>
                <a:latin typeface="Calibri" pitchFamily="34" charset="0"/>
                <a:cs typeface="Arial" charset="0"/>
              </a:rPr>
              <a:t>ΟΡΙΣΜΟΙ</a:t>
            </a: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990000"/>
                </a:solidFill>
                <a:latin typeface="Calibri" pitchFamily="34" charset="0"/>
              </a:rPr>
              <a:t>Αλλεργιογόνα</a:t>
            </a:r>
            <a:r>
              <a:rPr lang="en-US" b="1" dirty="0" smtClean="0">
                <a:solidFill>
                  <a:srgbClr val="990000"/>
                </a:solidFill>
                <a:latin typeface="Calibri" pitchFamily="34" charset="0"/>
              </a:rPr>
              <a:t>:</a:t>
            </a:r>
            <a:r>
              <a:rPr lang="el-GR" sz="3600" b="1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l-GR" b="1" dirty="0" smtClean="0">
                <a:solidFill>
                  <a:srgbClr val="000099"/>
                </a:solidFill>
                <a:latin typeface="Calibri" pitchFamily="34" charset="0"/>
              </a:rPr>
              <a:t>Προκαλούν κυρίως δερματίτιδες</a:t>
            </a:r>
          </a:p>
          <a:p>
            <a:pPr>
              <a:buClr>
                <a:srgbClr val="000099"/>
              </a:buClr>
              <a:buNone/>
            </a:pPr>
            <a:r>
              <a:rPr lang="el-GR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</a:p>
          <a:p>
            <a:pPr>
              <a:buClr>
                <a:srgbClr val="000099"/>
              </a:buClr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990000"/>
                </a:solidFill>
                <a:latin typeface="Calibri" pitchFamily="34" charset="0"/>
              </a:rPr>
              <a:t>Μέσα που καταστρέφουν τους πνεύμονες, το δέρμα και τα μάτια </a:t>
            </a:r>
            <a:r>
              <a:rPr lang="el-GR" b="1" dirty="0" smtClean="0">
                <a:solidFill>
                  <a:srgbClr val="000099"/>
                </a:solidFill>
                <a:latin typeface="Calibri" pitchFamily="34" charset="0"/>
              </a:rPr>
              <a:t>π.χ. 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HF (</a:t>
            </a:r>
            <a:r>
              <a:rPr lang="el-GR" b="1" dirty="0" err="1" smtClean="0">
                <a:solidFill>
                  <a:srgbClr val="000099"/>
                </a:solidFill>
                <a:latin typeface="Calibri" pitchFamily="34" charset="0"/>
              </a:rPr>
              <a:t>σ.ζ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. 19,5 </a:t>
            </a:r>
            <a:r>
              <a:rPr lang="el-GR" b="1" baseline="30000" dirty="0" smtClean="0">
                <a:solidFill>
                  <a:srgbClr val="000099"/>
                </a:solidFill>
                <a:latin typeface="Calibri" pitchFamily="34" charset="0"/>
              </a:rPr>
              <a:t>ο 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C), NH</a:t>
            </a:r>
            <a:r>
              <a:rPr lang="en-US" b="1" baseline="-25000" dirty="0" smtClean="0">
                <a:solidFill>
                  <a:srgbClr val="000099"/>
                </a:solidFill>
                <a:latin typeface="Calibri" pitchFamily="34" charset="0"/>
              </a:rPr>
              <a:t>3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, Cl</a:t>
            </a:r>
            <a:r>
              <a:rPr lang="en-US" b="1" baseline="-25000" dirty="0" smtClean="0">
                <a:solidFill>
                  <a:srgbClr val="000099"/>
                </a:solidFill>
                <a:latin typeface="Calibri" pitchFamily="34" charset="0"/>
              </a:rPr>
              <a:t>2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, F</a:t>
            </a:r>
            <a:r>
              <a:rPr lang="en-US" b="1" baseline="-25000" dirty="0" smtClean="0">
                <a:solidFill>
                  <a:srgbClr val="000099"/>
                </a:solidFill>
                <a:latin typeface="Calibri" pitchFamily="34" charset="0"/>
              </a:rPr>
              <a:t>2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, </a:t>
            </a:r>
            <a:r>
              <a:rPr lang="el-GR" b="1" dirty="0" smtClean="0">
                <a:solidFill>
                  <a:srgbClr val="000099"/>
                </a:solidFill>
                <a:latin typeface="Calibri" pitchFamily="34" charset="0"/>
              </a:rPr>
              <a:t>φαινόλη, 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HCHO </a:t>
            </a:r>
            <a:r>
              <a:rPr lang="el-GR" b="1" dirty="0" smtClean="0">
                <a:solidFill>
                  <a:srgbClr val="000099"/>
                </a:solidFill>
                <a:latin typeface="Calibri" pitchFamily="34" charset="0"/>
              </a:rPr>
              <a:t>κ.α.</a:t>
            </a:r>
          </a:p>
          <a:p>
            <a:pPr>
              <a:buClr>
                <a:srgbClr val="000099"/>
              </a:buClr>
              <a:buFont typeface="Wingdings" pitchFamily="2" charset="2"/>
              <a:buChar char="Ø"/>
            </a:pPr>
            <a:endParaRPr lang="el-GR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>
              <a:buClr>
                <a:srgbClr val="000099"/>
              </a:buClr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990000"/>
                </a:solidFill>
                <a:latin typeface="Calibri" pitchFamily="34" charset="0"/>
              </a:rPr>
              <a:t>Καρκινογόνα:</a:t>
            </a:r>
            <a:r>
              <a:rPr lang="el-GR" sz="3600" b="1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l-GR" b="1" dirty="0" smtClean="0">
                <a:solidFill>
                  <a:srgbClr val="000099"/>
                </a:solidFill>
                <a:latin typeface="Calibri" pitchFamily="34" charset="0"/>
              </a:rPr>
              <a:t>Χημικά που είναι γνωστό ή πιστεύεται ότι προκαλούν καρκίνο. Ο αριθμός τους είναι μικρός, αλλά πολλές ουσίες είναι ύποπτες για πρόκληση καρκίνου.</a:t>
            </a:r>
            <a:endParaRPr lang="en-US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>
              <a:buClr>
                <a:srgbClr val="000099"/>
              </a:buClr>
              <a:buFont typeface="Wingdings" pitchFamily="2" charset="2"/>
              <a:buChar char="Ø"/>
            </a:pPr>
            <a:endParaRPr lang="el-GR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>
              <a:buClr>
                <a:srgbClr val="000099"/>
              </a:buClr>
              <a:buFont typeface="Wingdings" pitchFamily="2" charset="2"/>
              <a:buChar char="Ø"/>
            </a:pPr>
            <a:r>
              <a:rPr lang="el-GR" sz="3600" b="1" dirty="0" smtClean="0">
                <a:solidFill>
                  <a:srgbClr val="990000"/>
                </a:solidFill>
                <a:latin typeface="Calibri" pitchFamily="34" charset="0"/>
              </a:rPr>
              <a:t>	</a:t>
            </a:r>
            <a:r>
              <a:rPr lang="el-GR" sz="2600" b="1" dirty="0" smtClean="0">
                <a:solidFill>
                  <a:srgbClr val="990000"/>
                </a:solidFill>
                <a:latin typeface="Calibri" pitchFamily="34" charset="0"/>
              </a:rPr>
              <a:t>&gt;85% των </a:t>
            </a:r>
            <a:r>
              <a:rPr lang="el-GR" sz="2600" b="1" dirty="0" err="1" smtClean="0">
                <a:solidFill>
                  <a:srgbClr val="990000"/>
                </a:solidFill>
                <a:latin typeface="Calibri" pitchFamily="34" charset="0"/>
              </a:rPr>
              <a:t>μεταλλαξιογόνων</a:t>
            </a:r>
            <a:r>
              <a:rPr lang="el-GR" sz="2600" b="1" dirty="0" smtClean="0">
                <a:solidFill>
                  <a:srgbClr val="990000"/>
                </a:solidFill>
                <a:latin typeface="Calibri" pitchFamily="34" charset="0"/>
              </a:rPr>
              <a:t> είναι καρκινογόνα.</a:t>
            </a:r>
          </a:p>
          <a:p>
            <a:endParaRPr lang="el-GR" dirty="0"/>
          </a:p>
        </p:txBody>
      </p:sp>
      <p:sp>
        <p:nvSpPr>
          <p:cNvPr id="4" name="3 - Έλλειψη"/>
          <p:cNvSpPr/>
          <p:nvPr/>
        </p:nvSpPr>
        <p:spPr>
          <a:xfrm>
            <a:off x="8028384" y="5661248"/>
            <a:ext cx="72008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pt-lt.crystalgraphics.com/lt_puzzle30_iw_04_powerpoint_templates_title_sli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26563" r="4736" b="6111"/>
          <a:stretch/>
        </p:blipFill>
        <p:spPr bwMode="auto">
          <a:xfrm>
            <a:off x="12564888" y="20062848"/>
            <a:ext cx="11199836" cy="645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pt-lt.crystalgraphics.com/lt_puzzle30_iw_04_powerpoint_templates_title_sli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26563" r="4736" b="6111"/>
          <a:stretch/>
        </p:blipFill>
        <p:spPr bwMode="auto">
          <a:xfrm>
            <a:off x="9900592" y="20638912"/>
            <a:ext cx="8574568" cy="494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pt-lt.crystalgraphics.com/lt_puzzle30_iw_04_powerpoint_templates_title_slid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26563" r="4736" b="6111"/>
          <a:stretch/>
        </p:blipFill>
        <p:spPr bwMode="auto">
          <a:xfrm>
            <a:off x="2051720" y="1493495"/>
            <a:ext cx="5276850" cy="3042920"/>
          </a:xfrm>
          <a:prstGeom prst="rect">
            <a:avLst/>
          </a:prstGeom>
          <a:noFill/>
          <a:extLst/>
        </p:spPr>
      </p:pic>
      <p:sp>
        <p:nvSpPr>
          <p:cNvPr id="8" name="TextBox 7"/>
          <p:cNvSpPr txBox="1"/>
          <p:nvPr/>
        </p:nvSpPr>
        <p:spPr>
          <a:xfrm>
            <a:off x="1763688" y="4538153"/>
            <a:ext cx="6048672" cy="1210168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Εργαστηριακή	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Αντιμετώπιση 	</a:t>
            </a:r>
          </a:p>
          <a:p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Συμπεριφορά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	 Έκτακτων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Περιπτώσεων		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666168"/>
            <a:ext cx="6264696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Ασφάλεια στο Εργαστήριο</a:t>
            </a:r>
            <a:endParaRPr lang="en-GB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136904" cy="2736304"/>
          </a:xfrm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  <a:defRPr/>
            </a:pPr>
            <a:r>
              <a:rPr lang="el-GR" b="1" i="1" dirty="0">
                <a:solidFill>
                  <a:srgbClr val="000099"/>
                </a:solidFill>
                <a:latin typeface="Calibri" pitchFamily="34" charset="0"/>
              </a:rPr>
              <a:t>Κανονισμός </a:t>
            </a:r>
            <a:r>
              <a:rPr lang="en-GB" b="1" i="1" dirty="0">
                <a:solidFill>
                  <a:srgbClr val="000099"/>
                </a:solidFill>
                <a:latin typeface="Calibri" pitchFamily="34" charset="0"/>
              </a:rPr>
              <a:t>REACH </a:t>
            </a:r>
            <a:r>
              <a:rPr lang="el-GR" b="1" i="1" dirty="0">
                <a:solidFill>
                  <a:srgbClr val="000099"/>
                </a:solidFill>
                <a:latin typeface="Calibri" pitchFamily="34" charset="0"/>
              </a:rPr>
              <a:t> (από 1-7-2007)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el-GR" b="1" i="1" dirty="0">
                <a:solidFill>
                  <a:srgbClr val="000099"/>
                </a:solidFill>
                <a:latin typeface="Calibri" pitchFamily="34" charset="0"/>
              </a:rPr>
              <a:t>(</a:t>
            </a:r>
            <a:r>
              <a:rPr lang="en-GB" b="1" i="1" dirty="0">
                <a:solidFill>
                  <a:srgbClr val="000099"/>
                </a:solidFill>
                <a:latin typeface="Calibri" pitchFamily="34" charset="0"/>
              </a:rPr>
              <a:t>Registration, Evaluation, Authorisation </a:t>
            </a:r>
            <a:r>
              <a:rPr lang="el-GR" b="1" i="1" dirty="0">
                <a:solidFill>
                  <a:srgbClr val="000099"/>
                </a:solidFill>
                <a:latin typeface="Calibri" pitchFamily="34" charset="0"/>
              </a:rPr>
              <a:t>&amp;</a:t>
            </a:r>
            <a:r>
              <a:rPr lang="en-GB" b="1" i="1" dirty="0">
                <a:solidFill>
                  <a:srgbClr val="000099"/>
                </a:solidFill>
                <a:latin typeface="Calibri" pitchFamily="34" charset="0"/>
              </a:rPr>
              <a:t> Restriction of Chemicals</a:t>
            </a:r>
            <a:r>
              <a:rPr lang="el-GR" b="1" i="1" dirty="0" smtClean="0">
                <a:solidFill>
                  <a:srgbClr val="000099"/>
                </a:solidFill>
                <a:latin typeface="Calibri" pitchFamily="34" charset="0"/>
              </a:rPr>
              <a:t>)</a:t>
            </a:r>
            <a:endParaRPr lang="en-GB" b="1" i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ctr">
              <a:buNone/>
              <a:defRPr/>
            </a:pPr>
            <a:r>
              <a:rPr lang="el-GR" b="1" i="1" u="sng" dirty="0">
                <a:solidFill>
                  <a:srgbClr val="00B050"/>
                </a:solidFill>
                <a:latin typeface="Calibri" pitchFamily="34" charset="0"/>
              </a:rPr>
              <a:t>Κύριος στόχος</a:t>
            </a:r>
            <a:r>
              <a:rPr lang="el-GR" b="1" i="1" dirty="0">
                <a:solidFill>
                  <a:srgbClr val="00B050"/>
                </a:solidFill>
                <a:latin typeface="Calibri" pitchFamily="34" charset="0"/>
              </a:rPr>
              <a:t>: Η εξασφάλιση υψηλού επιπέδου προστασίας της ανθρώπινης υγείας και του περιβάλλοντος από τους κινδύνους χρήσης χημικών</a:t>
            </a:r>
          </a:p>
          <a:p>
            <a:pPr algn="ctr">
              <a:buFont typeface="Wingdings 3" pitchFamily="18" charset="2"/>
              <a:buNone/>
              <a:defRPr/>
            </a:pPr>
            <a:endParaRPr lang="el-GR" b="1" i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4" name="4 - Έλλειψη"/>
          <p:cNvSpPr/>
          <p:nvPr/>
        </p:nvSpPr>
        <p:spPr>
          <a:xfrm>
            <a:off x="8028384" y="5661248"/>
            <a:ext cx="72008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00B050"/>
                </a:solidFill>
                <a:latin typeface="Calibri" pitchFamily="34" charset="0"/>
                <a:cs typeface="Arial" charset="0"/>
              </a:rPr>
              <a:t>ΚΟΙΝΟΤΙΚΗ ΝΟΜΟΘΕΣΙΑ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005064"/>
            <a:ext cx="8152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  <a:defRPr/>
            </a:pPr>
            <a:r>
              <a:rPr lang="el-GR" sz="2400" b="1" i="1" dirty="0">
                <a:solidFill>
                  <a:srgbClr val="000099"/>
                </a:solidFill>
                <a:latin typeface="Calibri" pitchFamily="34" charset="0"/>
              </a:rPr>
              <a:t>Κανονισμός 1272/2008/ΕΚ </a:t>
            </a:r>
            <a:r>
              <a:rPr lang="en-US" sz="2400" b="1" i="1" dirty="0">
                <a:solidFill>
                  <a:srgbClr val="000099"/>
                </a:solidFill>
                <a:latin typeface="Calibri" pitchFamily="34" charset="0"/>
              </a:rPr>
              <a:t>(CLP) </a:t>
            </a:r>
            <a:r>
              <a:rPr lang="el-GR" sz="2400" b="1" i="1" dirty="0">
                <a:solidFill>
                  <a:srgbClr val="000099"/>
                </a:solidFill>
                <a:latin typeface="Calibri" pitchFamily="34" charset="0"/>
              </a:rPr>
              <a:t>για την ταξινόμηση, </a:t>
            </a:r>
          </a:p>
          <a:p>
            <a:pPr marL="85725" indent="-85725" algn="ctr">
              <a:buFontTx/>
              <a:buNone/>
              <a:defRPr/>
            </a:pPr>
            <a:r>
              <a:rPr lang="el-GR" sz="2400" b="1" i="1" dirty="0">
                <a:solidFill>
                  <a:srgbClr val="000099"/>
                </a:solidFill>
                <a:latin typeface="Calibri" pitchFamily="34" charset="0"/>
              </a:rPr>
              <a:t> συσκευασία, επισήμανση ουσιών και μειγμάτων και τροποποιήσεις</a:t>
            </a:r>
          </a:p>
          <a:p>
            <a:pPr indent="-257175" algn="ctr">
              <a:buFontTx/>
              <a:buNone/>
              <a:defRPr/>
            </a:pPr>
            <a:r>
              <a:rPr lang="en-GB" sz="2400" b="1" i="1" dirty="0">
                <a:solidFill>
                  <a:srgbClr val="003366"/>
                </a:solidFill>
                <a:latin typeface="Calibri" pitchFamily="34" charset="0"/>
                <a:hlinkClick r:id="rId2"/>
              </a:rPr>
              <a:t>http://ec.europa.eu/enterprise/sectors/chemicals/documents/classification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3844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i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2400" i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en-US" sz="2400" i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2400" i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el-GR" sz="27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7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27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en-US" sz="27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27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en-US" sz="27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27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el-GR" sz="27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ΕΤΙΚΕΤΤΕΣ ΣΗΜΑΝΣΗΣ</a:t>
            </a:r>
            <a:r>
              <a:rPr lang="en-US" sz="2700" b="1" dirty="0" smtClean="0">
                <a:solidFill>
                  <a:srgbClr val="990000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2700" b="1" dirty="0" smtClean="0">
                <a:solidFill>
                  <a:srgbClr val="990000"/>
                </a:solidFill>
                <a:latin typeface="Calibri" pitchFamily="34" charset="0"/>
                <a:cs typeface="Arial" charset="0"/>
              </a:rPr>
            </a:br>
            <a:r>
              <a:rPr lang="el-GR" sz="2700" b="1" dirty="0" smtClean="0">
                <a:solidFill>
                  <a:srgbClr val="C00000"/>
                </a:solidFill>
                <a:latin typeface="Calibri" pitchFamily="34" charset="0"/>
              </a:rPr>
              <a:t>σύμφωνα με τον Ευρωπαϊκό Κανονισμό CLP </a:t>
            </a:r>
            <a:r>
              <a:rPr lang="el-GR" sz="2700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/>
            </a:r>
            <a:br>
              <a:rPr lang="el-GR" sz="2700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endParaRPr lang="el-GR" sz="27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35743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42886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35743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5004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571876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3571876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4643446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8" y="4786322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4" y="4786322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TextBox"/>
          <p:cNvSpPr txBox="1"/>
          <p:nvPr/>
        </p:nvSpPr>
        <p:spPr>
          <a:xfrm>
            <a:off x="928662" y="114298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(Globally Harmonized System of Classification and Labeling of Chemicals)</a:t>
            </a:r>
            <a:endParaRPr lang="el-GR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5" name="14 - Έλλειψη"/>
          <p:cNvSpPr/>
          <p:nvPr/>
        </p:nvSpPr>
        <p:spPr>
          <a:xfrm>
            <a:off x="8028384" y="5661248"/>
            <a:ext cx="72008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714348" y="6072206"/>
            <a:ext cx="77153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99"/>
                </a:solidFill>
                <a:latin typeface="Calibri" pitchFamily="34" charset="0"/>
              </a:rPr>
              <a:t>Από το </a:t>
            </a:r>
            <a:r>
              <a:rPr lang="el-GR" dirty="0" err="1" smtClean="0">
                <a:solidFill>
                  <a:srgbClr val="000099"/>
                </a:solidFill>
                <a:latin typeface="Calibri" pitchFamily="34" charset="0"/>
              </a:rPr>
              <a:t>εικονογράφημα</a:t>
            </a:r>
            <a:r>
              <a:rPr lang="el-GR" dirty="0" smtClean="0">
                <a:solidFill>
                  <a:srgbClr val="000099"/>
                </a:solidFill>
                <a:latin typeface="Calibri" pitchFamily="34" charset="0"/>
              </a:rPr>
              <a:t> αναγνωρίζω άμεσα την κύρια δράση, επικινδυνότητα του αντιδραστηρίου</a:t>
            </a:r>
            <a:endParaRPr lang="el-GR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>
                <a:solidFill>
                  <a:srgbClr val="990000"/>
                </a:solidFill>
                <a:latin typeface="Calibri" pitchFamily="34" charset="0"/>
                <a:cs typeface="Arial" charset="0"/>
              </a:rPr>
              <a:t>ΔΕΛΤΙΟ ΔΕΔΟΜΕΝΩΝ ΑΣΦΑΛΕΙΑΣ</a:t>
            </a:r>
            <a:br>
              <a:rPr lang="el-GR" sz="2400" b="1" dirty="0" smtClean="0">
                <a:solidFill>
                  <a:srgbClr val="990000"/>
                </a:solidFill>
                <a:latin typeface="Calibri" pitchFamily="34" charset="0"/>
                <a:cs typeface="Arial" charset="0"/>
              </a:rPr>
            </a:br>
            <a:r>
              <a:rPr lang="el-GR" sz="2400" b="1" dirty="0" smtClean="0">
                <a:solidFill>
                  <a:srgbClr val="990000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400" b="1" dirty="0" smtClean="0">
                <a:solidFill>
                  <a:srgbClr val="990000"/>
                </a:solidFill>
                <a:latin typeface="Calibri" pitchFamily="34" charset="0"/>
                <a:cs typeface="Arial" charset="0"/>
              </a:rPr>
              <a:t>MATERIAL SAFETY DATA SHEET, </a:t>
            </a:r>
            <a:r>
              <a:rPr lang="en-US" sz="2400" b="1" dirty="0" smtClean="0">
                <a:solidFill>
                  <a:srgbClr val="990000"/>
                </a:solidFill>
                <a:latin typeface="Calibri" pitchFamily="34" charset="0"/>
                <a:cs typeface="Arial" charset="0"/>
                <a:hlinkClick r:id="rId2" action="ppaction://hlinkfile"/>
              </a:rPr>
              <a:t>MSDSH</a:t>
            </a:r>
            <a:r>
              <a:rPr lang="en-US" sz="2400" b="1" dirty="0" smtClean="0">
                <a:solidFill>
                  <a:srgbClr val="990000"/>
                </a:solidFill>
                <a:latin typeface="Calibri" pitchFamily="34" charset="0"/>
                <a:cs typeface="Arial" charset="0"/>
              </a:rPr>
              <a:t>)</a:t>
            </a: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Tx/>
              <a:buNone/>
              <a:defRPr/>
            </a:pPr>
            <a:r>
              <a:rPr lang="el-GR" sz="2900" b="1" i="1" dirty="0">
                <a:solidFill>
                  <a:srgbClr val="00B050"/>
                </a:solidFill>
                <a:latin typeface="Calibri" pitchFamily="34" charset="0"/>
              </a:rPr>
              <a:t>ΕΝΟΤΗΤΑ 1: </a:t>
            </a:r>
            <a:r>
              <a:rPr lang="el-GR" sz="2900" b="1" i="1" dirty="0">
                <a:solidFill>
                  <a:srgbClr val="000099"/>
                </a:solidFill>
                <a:latin typeface="Calibri" pitchFamily="34" charset="0"/>
              </a:rPr>
              <a:t>Ταυτοποίηση ουσίας &amp; εταιρείας</a:t>
            </a:r>
          </a:p>
          <a:p>
            <a:pPr>
              <a:buFontTx/>
              <a:buNone/>
              <a:defRPr/>
            </a:pPr>
            <a:r>
              <a:rPr lang="el-GR" sz="2900" b="1" i="1" dirty="0">
                <a:solidFill>
                  <a:srgbClr val="00B050"/>
                </a:solidFill>
                <a:latin typeface="Calibri" pitchFamily="34" charset="0"/>
              </a:rPr>
              <a:t>ΕΝΟΤΗΤΑ 2: </a:t>
            </a:r>
            <a:r>
              <a:rPr lang="el-GR" sz="2900" b="1" i="1" dirty="0">
                <a:solidFill>
                  <a:srgbClr val="000099"/>
                </a:solidFill>
                <a:latin typeface="Calibri" pitchFamily="34" charset="0"/>
              </a:rPr>
              <a:t>Προσδιορισμός επικινδυνότητας</a:t>
            </a:r>
          </a:p>
          <a:p>
            <a:pPr>
              <a:buFontTx/>
              <a:buNone/>
              <a:defRPr/>
            </a:pPr>
            <a:r>
              <a:rPr lang="el-GR" sz="2900" b="1" i="1" dirty="0" smtClean="0">
                <a:solidFill>
                  <a:srgbClr val="00B050"/>
                </a:solidFill>
                <a:latin typeface="Calibri" pitchFamily="34" charset="0"/>
              </a:rPr>
              <a:t>ΕΝΟΤΗΤΑ 3: </a:t>
            </a:r>
            <a:r>
              <a:rPr lang="el-GR" sz="2900" b="1" i="1" dirty="0" smtClean="0">
                <a:solidFill>
                  <a:srgbClr val="000099"/>
                </a:solidFill>
                <a:latin typeface="Calibri" pitchFamily="34" charset="0"/>
              </a:rPr>
              <a:t>Σύνθεση, πληροφορίες για τα συστατικά που περιέχει</a:t>
            </a:r>
          </a:p>
          <a:p>
            <a:pPr>
              <a:buFontTx/>
              <a:buNone/>
              <a:defRPr/>
            </a:pPr>
            <a:r>
              <a:rPr lang="el-GR" sz="2900" b="1" i="1" dirty="0" smtClean="0">
                <a:solidFill>
                  <a:srgbClr val="00B050"/>
                </a:solidFill>
                <a:latin typeface="Calibri" pitchFamily="34" charset="0"/>
              </a:rPr>
              <a:t>ΕΝΟΤΗΤΑ </a:t>
            </a:r>
            <a:r>
              <a:rPr lang="el-GR" sz="2900" b="1" i="1" dirty="0">
                <a:solidFill>
                  <a:srgbClr val="00B050"/>
                </a:solidFill>
                <a:latin typeface="Calibri" pitchFamily="34" charset="0"/>
              </a:rPr>
              <a:t>4: </a:t>
            </a:r>
            <a:r>
              <a:rPr lang="el-GR" sz="2900" b="1" i="1" dirty="0">
                <a:solidFill>
                  <a:srgbClr val="000099"/>
                </a:solidFill>
                <a:latin typeface="Calibri" pitchFamily="34" charset="0"/>
              </a:rPr>
              <a:t>Πρώτες βοήθειες</a:t>
            </a:r>
          </a:p>
          <a:p>
            <a:pPr>
              <a:buFontTx/>
              <a:buNone/>
              <a:defRPr/>
            </a:pPr>
            <a:r>
              <a:rPr lang="el-GR" sz="2900" b="1" i="1" dirty="0">
                <a:solidFill>
                  <a:srgbClr val="00B050"/>
                </a:solidFill>
                <a:latin typeface="Calibri" pitchFamily="34" charset="0"/>
              </a:rPr>
              <a:t>ΕΝΟΤΗΤΑ 5: </a:t>
            </a:r>
            <a:r>
              <a:rPr lang="el-GR" sz="2900" b="1" i="1" dirty="0">
                <a:solidFill>
                  <a:srgbClr val="000099"/>
                </a:solidFill>
                <a:latin typeface="Calibri" pitchFamily="34" charset="0"/>
              </a:rPr>
              <a:t>Μέτρα πυρόσβεσης</a:t>
            </a:r>
          </a:p>
          <a:p>
            <a:pPr>
              <a:buFontTx/>
              <a:buNone/>
              <a:defRPr/>
            </a:pPr>
            <a:r>
              <a:rPr lang="el-GR" sz="2900" b="1" i="1" dirty="0">
                <a:solidFill>
                  <a:srgbClr val="00B050"/>
                </a:solidFill>
                <a:latin typeface="Calibri" pitchFamily="34" charset="0"/>
              </a:rPr>
              <a:t>ΕΝΟΤΗΤΑ 6: </a:t>
            </a:r>
            <a:r>
              <a:rPr lang="el-GR" sz="2900" b="1" i="1" dirty="0">
                <a:solidFill>
                  <a:srgbClr val="000099"/>
                </a:solidFill>
                <a:latin typeface="Calibri" pitchFamily="34" charset="0"/>
              </a:rPr>
              <a:t>Μέτρα προστασίας σε περίπτωση ατυχήματος</a:t>
            </a:r>
          </a:p>
          <a:p>
            <a:pPr>
              <a:buFontTx/>
              <a:buNone/>
              <a:defRPr/>
            </a:pPr>
            <a:r>
              <a:rPr lang="el-GR" sz="2900" b="1" i="1" dirty="0">
                <a:solidFill>
                  <a:srgbClr val="00B050"/>
                </a:solidFill>
                <a:latin typeface="Calibri" pitchFamily="34" charset="0"/>
              </a:rPr>
              <a:t>ΕΝΟΤΗΤΑ 7: </a:t>
            </a:r>
            <a:r>
              <a:rPr lang="el-GR" sz="2900" b="1" i="1" dirty="0">
                <a:solidFill>
                  <a:srgbClr val="000099"/>
                </a:solidFill>
                <a:latin typeface="Calibri" pitchFamily="34" charset="0"/>
              </a:rPr>
              <a:t>Χειρισμός και φύλαξη</a:t>
            </a:r>
          </a:p>
          <a:p>
            <a:pPr>
              <a:buFontTx/>
              <a:buNone/>
              <a:defRPr/>
            </a:pPr>
            <a:r>
              <a:rPr lang="el-GR" sz="2900" b="1" i="1" dirty="0">
                <a:solidFill>
                  <a:srgbClr val="00B050"/>
                </a:solidFill>
                <a:latin typeface="Calibri" pitchFamily="34" charset="0"/>
              </a:rPr>
              <a:t>ΕΝΟΤΗΤΑ 8: </a:t>
            </a:r>
            <a:r>
              <a:rPr lang="el-GR" sz="2900" b="1" i="1" dirty="0">
                <a:solidFill>
                  <a:srgbClr val="000099"/>
                </a:solidFill>
                <a:latin typeface="Calibri" pitchFamily="34" charset="0"/>
              </a:rPr>
              <a:t>Έλεγχος έκθεσης στο προϊόν/Ατομική προστασία</a:t>
            </a:r>
          </a:p>
          <a:p>
            <a:pPr>
              <a:buFontTx/>
              <a:buNone/>
              <a:defRPr/>
            </a:pPr>
            <a:r>
              <a:rPr lang="el-GR" sz="2900" b="1" i="1" dirty="0">
                <a:solidFill>
                  <a:srgbClr val="00B050"/>
                </a:solidFill>
                <a:latin typeface="Calibri" pitchFamily="34" charset="0"/>
              </a:rPr>
              <a:t>ΕΝΟΤΗΤΑ 9: </a:t>
            </a:r>
            <a:r>
              <a:rPr lang="el-GR" sz="2900" b="1" i="1" dirty="0">
                <a:solidFill>
                  <a:srgbClr val="000099"/>
                </a:solidFill>
                <a:latin typeface="Calibri" pitchFamily="34" charset="0"/>
              </a:rPr>
              <a:t>Φυσικές και χημικές ιδιότητες</a:t>
            </a:r>
          </a:p>
          <a:p>
            <a:pPr>
              <a:buFontTx/>
              <a:buNone/>
              <a:defRPr/>
            </a:pPr>
            <a:r>
              <a:rPr lang="el-GR" sz="2900" b="1" i="1" dirty="0">
                <a:solidFill>
                  <a:srgbClr val="00B050"/>
                </a:solidFill>
                <a:latin typeface="Calibri" pitchFamily="34" charset="0"/>
              </a:rPr>
              <a:t>ΕΝΟΤΗΤΑ 10: </a:t>
            </a:r>
            <a:r>
              <a:rPr lang="el-GR" sz="2900" b="1" i="1" dirty="0">
                <a:solidFill>
                  <a:srgbClr val="000099"/>
                </a:solidFill>
                <a:latin typeface="Calibri" pitchFamily="34" charset="0"/>
              </a:rPr>
              <a:t>Σταθερότητα και ικανότητα αντίδρασης</a:t>
            </a:r>
          </a:p>
          <a:p>
            <a:pPr>
              <a:buFontTx/>
              <a:buNone/>
              <a:defRPr/>
            </a:pPr>
            <a:r>
              <a:rPr lang="el-GR" sz="2900" b="1" i="1" dirty="0">
                <a:solidFill>
                  <a:srgbClr val="00B050"/>
                </a:solidFill>
                <a:latin typeface="Calibri" pitchFamily="34" charset="0"/>
              </a:rPr>
              <a:t>ΕΝΟΤΗΤΑ 11: </a:t>
            </a:r>
            <a:r>
              <a:rPr lang="el-GR" sz="2900" b="1" i="1" dirty="0">
                <a:solidFill>
                  <a:srgbClr val="000099"/>
                </a:solidFill>
                <a:latin typeface="Calibri" pitchFamily="34" charset="0"/>
              </a:rPr>
              <a:t>Τοξικολογικές πληροφορίες</a:t>
            </a:r>
          </a:p>
          <a:p>
            <a:pPr>
              <a:buFontTx/>
              <a:buNone/>
              <a:defRPr/>
            </a:pPr>
            <a:r>
              <a:rPr lang="el-GR" sz="2900" b="1" i="1" dirty="0">
                <a:solidFill>
                  <a:srgbClr val="00B050"/>
                </a:solidFill>
                <a:latin typeface="Calibri" pitchFamily="34" charset="0"/>
              </a:rPr>
              <a:t>ΕΝΟΤΗΤΑ 12: </a:t>
            </a:r>
            <a:r>
              <a:rPr lang="el-GR" sz="2900" b="1" i="1" dirty="0">
                <a:solidFill>
                  <a:srgbClr val="000099"/>
                </a:solidFill>
                <a:latin typeface="Calibri" pitchFamily="34" charset="0"/>
              </a:rPr>
              <a:t>Οικολογικές πληροφορίες</a:t>
            </a:r>
          </a:p>
          <a:p>
            <a:pPr>
              <a:buFontTx/>
              <a:buNone/>
              <a:defRPr/>
            </a:pPr>
            <a:r>
              <a:rPr lang="el-GR" sz="2900" b="1" i="1" dirty="0">
                <a:solidFill>
                  <a:srgbClr val="00B050"/>
                </a:solidFill>
                <a:latin typeface="Calibri" pitchFamily="34" charset="0"/>
              </a:rPr>
              <a:t>ΕΝΟΤΗΤΑ 13: </a:t>
            </a:r>
            <a:r>
              <a:rPr lang="el-GR" sz="2900" b="1" i="1" dirty="0">
                <a:solidFill>
                  <a:srgbClr val="000099"/>
                </a:solidFill>
                <a:latin typeface="Calibri" pitchFamily="34" charset="0"/>
              </a:rPr>
              <a:t>Θέματα σχετικά με την απόρριψη</a:t>
            </a:r>
          </a:p>
          <a:p>
            <a:pPr>
              <a:buFontTx/>
              <a:buNone/>
              <a:defRPr/>
            </a:pPr>
            <a:r>
              <a:rPr lang="el-GR" sz="2900" b="1" i="1" dirty="0">
                <a:solidFill>
                  <a:srgbClr val="00B050"/>
                </a:solidFill>
                <a:latin typeface="Calibri" pitchFamily="34" charset="0"/>
              </a:rPr>
              <a:t>ΕΝΟΤΗΤΑ 14: </a:t>
            </a:r>
            <a:r>
              <a:rPr lang="el-GR" sz="2900" b="1" i="1" dirty="0">
                <a:solidFill>
                  <a:srgbClr val="000099"/>
                </a:solidFill>
                <a:latin typeface="Calibri" pitchFamily="34" charset="0"/>
              </a:rPr>
              <a:t>Πληροφορίες σχετικά με τη μεταφορά της ουσίας</a:t>
            </a:r>
          </a:p>
          <a:p>
            <a:pPr>
              <a:buFontTx/>
              <a:buNone/>
              <a:defRPr/>
            </a:pPr>
            <a:r>
              <a:rPr lang="el-GR" sz="2900" b="1" i="1" dirty="0">
                <a:solidFill>
                  <a:srgbClr val="00B050"/>
                </a:solidFill>
                <a:latin typeface="Calibri" pitchFamily="34" charset="0"/>
              </a:rPr>
              <a:t>ΕΝΟΤΗΤΑ 15: </a:t>
            </a:r>
            <a:r>
              <a:rPr lang="el-GR" sz="2900" b="1" i="1" dirty="0">
                <a:solidFill>
                  <a:srgbClr val="000099"/>
                </a:solidFill>
                <a:latin typeface="Calibri" pitchFamily="34" charset="0"/>
              </a:rPr>
              <a:t>Πληροφορίες για τη νομοθεσία</a:t>
            </a:r>
          </a:p>
          <a:p>
            <a:pPr>
              <a:buFontTx/>
              <a:buNone/>
              <a:defRPr/>
            </a:pPr>
            <a:r>
              <a:rPr lang="el-GR" sz="2900" b="1" i="1" dirty="0">
                <a:solidFill>
                  <a:srgbClr val="00B050"/>
                </a:solidFill>
                <a:latin typeface="Calibri" pitchFamily="34" charset="0"/>
              </a:rPr>
              <a:t>ΕΝΟΤΗΤΑ 16: </a:t>
            </a:r>
            <a:r>
              <a:rPr lang="el-GR" sz="2900" b="1" i="1" dirty="0">
                <a:solidFill>
                  <a:srgbClr val="000099"/>
                </a:solidFill>
                <a:latin typeface="Calibri" pitchFamily="34" charset="0"/>
              </a:rPr>
              <a:t>Άλλες πληροφορίες</a:t>
            </a:r>
          </a:p>
          <a:p>
            <a:endParaRPr lang="el-GR" sz="2400" dirty="0"/>
          </a:p>
        </p:txBody>
      </p:sp>
      <p:sp>
        <p:nvSpPr>
          <p:cNvPr id="4" name="3 - Έλλειψη"/>
          <p:cNvSpPr/>
          <p:nvPr/>
        </p:nvSpPr>
        <p:spPr>
          <a:xfrm>
            <a:off x="8028384" y="5661248"/>
            <a:ext cx="72008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57158" y="428604"/>
            <a:ext cx="75724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</a:rPr>
              <a:t>Χρήσιμες διευθύνσεις για την αναζήτηση των MSDS</a:t>
            </a:r>
            <a:endParaRPr lang="el-GR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285720" y="5357826"/>
            <a:ext cx="5286412" cy="1023502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2 - TextBox"/>
          <p:cNvSpPr txBox="1"/>
          <p:nvPr/>
        </p:nvSpPr>
        <p:spPr>
          <a:xfrm>
            <a:off x="285720" y="1000108"/>
            <a:ext cx="80010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u="sng" dirty="0" smtClean="0">
                <a:solidFill>
                  <a:srgbClr val="002060"/>
                </a:solidFill>
                <a:latin typeface="Calibri" pitchFamily="34" charset="0"/>
                <a:hlinkClick r:id="rId2"/>
              </a:rPr>
              <a:t>Material Safety Data Sheets and Where to Find Them on the Internet</a:t>
            </a: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 (ILPI)</a:t>
            </a:r>
          </a:p>
          <a:p>
            <a:pPr>
              <a:buFont typeface="Wingdings" pitchFamily="2" charset="2"/>
              <a:buChar char="Ø"/>
            </a:pPr>
            <a:endParaRPr lang="en-GB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NIOSH (National Institute of Occupational Safety and Health): Registry of Toxic Effects of Chemical Substances (</a:t>
            </a:r>
            <a:r>
              <a:rPr lang="en-US" u="sng" dirty="0" smtClean="0">
                <a:solidFill>
                  <a:srgbClr val="002060"/>
                </a:solidFill>
                <a:latin typeface="Calibri" pitchFamily="34" charset="0"/>
                <a:hlinkClick r:id="rId3"/>
              </a:rPr>
              <a:t>http://www.cdc.gov/niosh/homepage.html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) 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IARC (International Agency for Research on Cancer, Lyon, France), Carcinogenic substances (</a:t>
            </a:r>
            <a:r>
              <a:rPr lang="en-US" u="sng" dirty="0" smtClean="0">
                <a:solidFill>
                  <a:srgbClr val="002060"/>
                </a:solidFill>
                <a:latin typeface="Calibri" pitchFamily="34" charset="0"/>
                <a:hlinkClick r:id="rId4"/>
              </a:rPr>
              <a:t>http://ww.iarc.fr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  <a:endParaRPr lang="el-GR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l-GR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EPA. Chemical Hazard Information Profile (CHIP) (</a:t>
            </a:r>
            <a:r>
              <a:rPr lang="en-US" u="sng" dirty="0" smtClean="0">
                <a:solidFill>
                  <a:srgbClr val="002060"/>
                </a:solidFill>
                <a:latin typeface="Calibri" pitchFamily="34" charset="0"/>
                <a:hlinkClick r:id="rId5"/>
              </a:rPr>
              <a:t>http://www.epa.gov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u="sng" dirty="0" smtClean="0">
                <a:solidFill>
                  <a:srgbClr val="002060"/>
                </a:solidFill>
                <a:latin typeface="Calibri" pitchFamily="34" charset="0"/>
                <a:hlinkClick r:id="rId6"/>
              </a:rPr>
              <a:t>National Toxicology Program Chemical Health and Safety Database</a:t>
            </a: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l-GR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u="sng" dirty="0" err="1" smtClean="0">
                <a:solidFill>
                  <a:srgbClr val="002060"/>
                </a:solidFill>
                <a:latin typeface="Calibri" pitchFamily="34" charset="0"/>
                <a:hlinkClick r:id="rId7"/>
              </a:rPr>
              <a:t>Biosafety</a:t>
            </a:r>
            <a:r>
              <a:rPr lang="en-GB" u="sng" dirty="0" smtClean="0">
                <a:solidFill>
                  <a:srgbClr val="002060"/>
                </a:solidFill>
                <a:latin typeface="Calibri" pitchFamily="34" charset="0"/>
                <a:hlinkClick r:id="rId7"/>
              </a:rPr>
              <a:t> Related MSDSs</a:t>
            </a: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 (LCDC Canada) </a:t>
            </a:r>
          </a:p>
          <a:p>
            <a:pPr>
              <a:buFont typeface="Wingdings" pitchFamily="2" charset="2"/>
              <a:buChar char="Ø"/>
            </a:pPr>
            <a:endParaRPr lang="el-GR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u="sng" dirty="0" smtClean="0">
                <a:solidFill>
                  <a:srgbClr val="002060"/>
                </a:solidFill>
                <a:latin typeface="Calibri" pitchFamily="34" charset="0"/>
                <a:hlinkClick r:id="rId8"/>
              </a:rPr>
              <a:t>MSDS Library</a:t>
            </a: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 (Scott Specialty Gases) </a:t>
            </a:r>
          </a:p>
          <a:p>
            <a:pPr>
              <a:buFont typeface="Wingdings" pitchFamily="2" charset="2"/>
              <a:buChar char="Ø"/>
            </a:pPr>
            <a:endParaRPr lang="en-GB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u="sng" dirty="0" smtClean="0">
                <a:solidFill>
                  <a:srgbClr val="002060"/>
                </a:solidFill>
                <a:latin typeface="Calibri" pitchFamily="34" charset="0"/>
                <a:hlinkClick r:id="rId9"/>
              </a:rPr>
              <a:t>Sigma Aldrich</a:t>
            </a: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 (</a:t>
            </a:r>
            <a:r>
              <a:rPr lang="en-US" u="sng" dirty="0" smtClean="0">
                <a:solidFill>
                  <a:srgbClr val="002060"/>
                </a:solidFill>
                <a:latin typeface="Calibri" pitchFamily="34" charset="0"/>
                <a:hlinkClick r:id="rId9"/>
              </a:rPr>
              <a:t>http://www.sigmaaldrich.com/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  <a:endParaRPr lang="el-GR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l-GR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u="sng" dirty="0" smtClean="0">
                <a:solidFill>
                  <a:srgbClr val="000099"/>
                </a:solidFill>
                <a:latin typeface="Calibri" pitchFamily="34" charset="0"/>
              </a:rPr>
              <a:t>Merck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    (</a:t>
            </a:r>
            <a:r>
              <a:rPr lang="en-US" u="sng" dirty="0" smtClean="0">
                <a:solidFill>
                  <a:srgbClr val="000099"/>
                </a:solidFill>
                <a:latin typeface="Calibri" pitchFamily="34" charset="0"/>
              </a:rPr>
              <a:t>http://www.merckmillipore.com/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)</a:t>
            </a:r>
            <a:endParaRPr lang="el-GR" dirty="0" smtClean="0">
              <a:solidFill>
                <a:srgbClr val="000099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l-GR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4 - Έλλειψη"/>
          <p:cNvSpPr/>
          <p:nvPr/>
        </p:nvSpPr>
        <p:spPr>
          <a:xfrm>
            <a:off x="8028384" y="5661248"/>
            <a:ext cx="72008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23528" y="159023"/>
            <a:ext cx="75724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</a:rPr>
              <a:t>ΕΥΧΑΡΙΣΤΙΕΣ !!!</a:t>
            </a:r>
            <a:endParaRPr lang="el-GR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58371" name="Picture 3" descr="https://photos-3.dropbox.com/t/2/AADqr2dHlyhZRwaR6AXU1vL3yPG2txQDYdtvLHdpi3aXQA/12/359697591/jpeg/32x32/1/1454770800/0/2/IMG_6180.CR2.jpg/EJb5uuoCGLwFIAEoAQ/D1GrrmaEzPfTX5mML2Elk5TNGsU6QHSQxanONrj_SCA%2CKk1Y2QXSesPBkElMPUxccNJ83miH9CD1e8HE6BINeNs?size_mode=3&amp;size=8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56" y="567914"/>
            <a:ext cx="7860460" cy="508635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351466" y="5832322"/>
            <a:ext cx="75724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B050"/>
                </a:solidFill>
                <a:latin typeface="Calibri" pitchFamily="34" charset="0"/>
              </a:rPr>
              <a:t>ΦΩΤΟΓΡΑΦΟΣ</a:t>
            </a:r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</a:rPr>
              <a:t>: </a:t>
            </a:r>
            <a:r>
              <a:rPr lang="el-GR" sz="2400" b="1" dirty="0" smtClean="0">
                <a:solidFill>
                  <a:srgbClr val="004A82"/>
                </a:solidFill>
                <a:latin typeface="Calibri" pitchFamily="34" charset="0"/>
              </a:rPr>
              <a:t>ΜΑΝΤΩ ΑΛΕΞΑΚΗ</a:t>
            </a:r>
            <a:endParaRPr lang="el-GR" sz="2400" dirty="0">
              <a:solidFill>
                <a:srgbClr val="004A82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file"/>
              </a:rPr>
              <a:t>video</a:t>
            </a:r>
            <a:endParaRPr lang="en-GB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Μετρα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Ασφαλειασ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539552" y="1733907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4A82"/>
                </a:solidFill>
                <a:latin typeface="Cambria" pitchFamily="18" charset="0"/>
              </a:rPr>
              <a:t>Πόσο καλά γνωρίζουμε τους κανόνες ασφαλείας σε ένα χημικό εργαστήριο;</a:t>
            </a:r>
            <a:endParaRPr lang="el-GR" sz="2400" b="1" dirty="0">
              <a:solidFill>
                <a:srgbClr val="004A82"/>
              </a:solidFill>
              <a:latin typeface="Cambria" pitchFamily="18" charset="0"/>
            </a:endParaRPr>
          </a:p>
        </p:txBody>
      </p:sp>
      <p:pic>
        <p:nvPicPr>
          <p:cNvPr id="43011" name="Picture 3" descr="http://www.netanimations.net/Animated-gif-spinning-question-mark-picture-moving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3457947" y="3284984"/>
            <a:ext cx="1762125" cy="2990850"/>
          </a:xfrm>
          <a:prstGeom prst="rect">
            <a:avLst/>
          </a:prstGeom>
          <a:noFill/>
        </p:spPr>
      </p:pic>
      <p:pic>
        <p:nvPicPr>
          <p:cNvPr id="43013" name="Picture 5" descr="http://science.lotsoflessons.com/science_labwork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876339"/>
            <a:ext cx="3168352" cy="1981661"/>
          </a:xfrm>
          <a:prstGeom prst="rect">
            <a:avLst/>
          </a:prstGeom>
          <a:noFill/>
        </p:spPr>
      </p:pic>
      <p:sp>
        <p:nvSpPr>
          <p:cNvPr id="8" name="7 - Έλλειψη"/>
          <p:cNvSpPr/>
          <p:nvPr/>
        </p:nvSpPr>
        <p:spPr>
          <a:xfrm>
            <a:off x="8028384" y="5661248"/>
            <a:ext cx="72008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Μετρα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Ασφαλειασ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0482" name="Picture 2" descr="https://photos-5.dropbox.com/t/2/AAB7eQwEOslUmSCW1hNUupLVEnPBdp786LdKXXKQw8zeew/12/359697591/jpeg/32x32/1/1454770800/0/2/IMG_6133.CR2.jpg/EJb5uuoCGLwFIAEoAQ/Kl3hAPMFFup68033NUFg4hM_-Qjn7Ph8vh7pPE_icB4%2C85n-Y81GtkMf4jYSX2zBAlRh7rzLlhT_YdE0BkQ0H_s?size_mode=3&amp;size=8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6840760" cy="4557656"/>
          </a:xfrm>
          <a:prstGeom prst="rect">
            <a:avLst/>
          </a:prstGeom>
          <a:noFill/>
        </p:spPr>
      </p:pic>
      <p:pic>
        <p:nvPicPr>
          <p:cNvPr id="15" name="Picture 3" descr="http://www.netanimations.net/Animated-gif-spinning-question-mark-picture-moving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7164288" y="5517232"/>
            <a:ext cx="743923" cy="1262658"/>
          </a:xfrm>
          <a:prstGeom prst="rect">
            <a:avLst/>
          </a:prstGeom>
          <a:noFill/>
        </p:spPr>
      </p:pic>
      <p:sp>
        <p:nvSpPr>
          <p:cNvPr id="16" name="15 - Βέλος προς τα κάτω"/>
          <p:cNvSpPr/>
          <p:nvPr/>
        </p:nvSpPr>
        <p:spPr>
          <a:xfrm rot="4675862">
            <a:off x="4283968" y="1116510"/>
            <a:ext cx="360040" cy="648072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Βέλος προς τα κάτω"/>
          <p:cNvSpPr/>
          <p:nvPr/>
        </p:nvSpPr>
        <p:spPr>
          <a:xfrm rot="18272113">
            <a:off x="2942870" y="988689"/>
            <a:ext cx="360040" cy="648072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3" descr="http://www.netanimations.net/Animated-gif-spinning-question-mark-picture-moving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4643439" y="2571744"/>
            <a:ext cx="357190" cy="642942"/>
          </a:xfrm>
          <a:prstGeom prst="rect">
            <a:avLst/>
          </a:prstGeom>
          <a:noFill/>
        </p:spPr>
      </p:pic>
      <p:pic>
        <p:nvPicPr>
          <p:cNvPr id="9" name="Picture 4" descr="http://cdn.xl.thumbs.canstockphoto.com/canstock25726476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t="38488" r="54545" b="29541"/>
          <a:stretch>
            <a:fillRect/>
          </a:stretch>
        </p:blipFill>
        <p:spPr bwMode="auto">
          <a:xfrm>
            <a:off x="3873218" y="3104472"/>
            <a:ext cx="472511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https://photos-6.dropbox.com/t/2/AAD4DAyj7EISXlX97HpZ3OWxodelDAaaF-pzkzHtpnvNzg/12/359697591/jpeg/32x32/1/1454770800/0/2/IMG_6143.CR2.jpg/EJb5uuoCGLwFIAEoAQ/NtPLmC6HSxpZs_e1taBx561slgETQJa71SHwAnVybvM%2Cs91OX02vB2vg1GDM2P058GW7zk28qS1tg8HwE57MXQA?size_mode=3&amp;size=8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620000" cy="5076825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Μετρα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Ασφαλειασ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6085" name="Picture 5" descr="http://www.etsu.edu/pharmacy/pictures/symbol_chec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6084168" y="4869160"/>
            <a:ext cx="2520280" cy="2520282"/>
          </a:xfrm>
          <a:prstGeom prst="rect">
            <a:avLst/>
          </a:prstGeom>
          <a:noFill/>
        </p:spPr>
      </p:pic>
      <p:sp>
        <p:nvSpPr>
          <p:cNvPr id="6" name="5 - Βέλος προς τα κάτω"/>
          <p:cNvSpPr/>
          <p:nvPr/>
        </p:nvSpPr>
        <p:spPr>
          <a:xfrm rot="18272113">
            <a:off x="2816754" y="4877119"/>
            <a:ext cx="360040" cy="648072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Μετρα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Ασφαλειασ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4035" name="Picture 3" descr="https://photos-3.dropbox.com/t/2/AAAgBldqRNP81CfLVE4fyQPuuQFE0fDzxiCRAXByuHhZqQ/12/359697591/jpeg/32x32/1/1454770800/0/2/IMG_6115.CR2.jpg/EJb5uuoCGLwFIAEoAQ/3fzTp3t6WCqmVHhM6q4TwZrqq88BsCLgli78GdoTa7g%2C1VFr14tPEB8k78C50nVsxHG4WpuIr8Qdo8yK1idtMwg?size_mode=3&amp;size=8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11780"/>
            <a:ext cx="7344816" cy="4893484"/>
          </a:xfrm>
          <a:prstGeom prst="rect">
            <a:avLst/>
          </a:prstGeom>
          <a:noFill/>
        </p:spPr>
      </p:pic>
      <p:pic>
        <p:nvPicPr>
          <p:cNvPr id="14" name="Picture 3" descr="http://www.netanimations.net/Animated-gif-spinning-question-mark-picture-moving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7164288" y="5517232"/>
            <a:ext cx="743923" cy="1262658"/>
          </a:xfrm>
          <a:prstGeom prst="rect">
            <a:avLst/>
          </a:prstGeom>
          <a:noFill/>
        </p:spPr>
      </p:pic>
      <p:sp>
        <p:nvSpPr>
          <p:cNvPr id="15" name="14 - Βέλος προς τα κάτω"/>
          <p:cNvSpPr/>
          <p:nvPr/>
        </p:nvSpPr>
        <p:spPr>
          <a:xfrm rot="4675862">
            <a:off x="4602479" y="1620565"/>
            <a:ext cx="360040" cy="648072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3" descr="http://www.netanimations.net/Animated-gif-spinning-question-mark-picture-moving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4249389" y="4725144"/>
            <a:ext cx="357190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https://photos-4.dropbox.com/t/2/AACIf8u99zpvDubTI3Ui-bQkcej4kgngL2wq8WnCFeVcsQ/12/359697591/jpeg/32x32/1/1454770800/0/2/IMG_6129.CR2.jpg/EJb5uuoCGLwFIAEoAQ/UMYXh1yeJvPrhtyu9iGwWy3Oy48cWJwzZzn0mePcqwo%2CLXaMytcKPETSCXAGyrYc-wdkMsDvYRRoB1JM_K1PdL4?size_mode=3&amp;size=8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128792" cy="4749558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Μετρα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Ασφαλειασ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6" name="Picture 5" descr="http://www.etsu.edu/pharmacy/pictures/symbol_chec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6084168" y="4869160"/>
            <a:ext cx="2520280" cy="2520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 err="1" smtClean="0">
                <a:solidFill>
                  <a:srgbClr val="C00000"/>
                </a:solidFill>
                <a:latin typeface="Calibri" pitchFamily="34" charset="0"/>
              </a:rPr>
              <a:t>Μετρα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l-GR" sz="3100" b="1" dirty="0" err="1" smtClean="0">
                <a:solidFill>
                  <a:srgbClr val="C00000"/>
                </a:solidFill>
                <a:latin typeface="Calibri" pitchFamily="34" charset="0"/>
              </a:rPr>
              <a:t>Ασφαλειασ</a:t>
            </a: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9458" name="Picture 2" descr="https://photos-6.dropbox.com/t/2/AAAdaYFa7vYs739skBm5-C-IPs0lwkkrCFAXD9KPnRXYPg/12/359697591/jpeg/32x32/1/1454770800/0/2/IMG_6082.CR2.jpg/EJb5uuoCGLwFIAEoAQ/oFCSDu4GaL6LC_pWyuHUfzc_jiWvhDTghJhsrZonC4c%2CAa_1rUU1eVoPmrWDLRuhFh7mRqOgdnGJp5659qkv2pI?size_mode=3&amp;size=8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416824" cy="4941459"/>
          </a:xfrm>
          <a:prstGeom prst="rect">
            <a:avLst/>
          </a:prstGeom>
          <a:noFill/>
        </p:spPr>
      </p:pic>
      <p:pic>
        <p:nvPicPr>
          <p:cNvPr id="7" name="Picture 3" descr="http://www.netanimations.net/Animated-gif-spinning-question-mark-picture-moving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7524328" y="5406702"/>
            <a:ext cx="743923" cy="1262658"/>
          </a:xfrm>
          <a:prstGeom prst="rect">
            <a:avLst/>
          </a:prstGeom>
          <a:noFill/>
        </p:spPr>
      </p:pic>
      <p:pic>
        <p:nvPicPr>
          <p:cNvPr id="19460" name="Picture 4" descr="http://cdn.xl.thumbs.canstockphoto.com/canstock2572647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29541"/>
          <a:stretch>
            <a:fillRect/>
          </a:stretch>
        </p:blipFill>
        <p:spPr bwMode="auto">
          <a:xfrm>
            <a:off x="3563888" y="5648782"/>
            <a:ext cx="1584176" cy="1209218"/>
          </a:xfrm>
          <a:prstGeom prst="rect">
            <a:avLst/>
          </a:prstGeom>
          <a:noFill/>
        </p:spPr>
      </p:pic>
      <p:pic>
        <p:nvPicPr>
          <p:cNvPr id="9" name="Picture 4" descr="http://cdn.xl.thumbs.canstockphoto.com/canstock2572647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38488" r="54545" b="29541"/>
          <a:stretch>
            <a:fillRect/>
          </a:stretch>
        </p:blipFill>
        <p:spPr bwMode="auto">
          <a:xfrm>
            <a:off x="2987824" y="836712"/>
            <a:ext cx="720080" cy="548680"/>
          </a:xfrm>
          <a:prstGeom prst="rect">
            <a:avLst/>
          </a:prstGeom>
          <a:noFill/>
        </p:spPr>
      </p:pic>
      <p:pic>
        <p:nvPicPr>
          <p:cNvPr id="10" name="Picture 4" descr="http://cdn.xl.thumbs.canstockphoto.com/canstock2572647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38488" r="54545" b="29541"/>
          <a:stretch>
            <a:fillRect/>
          </a:stretch>
        </p:blipFill>
        <p:spPr bwMode="auto">
          <a:xfrm>
            <a:off x="3059832" y="1700808"/>
            <a:ext cx="720080" cy="548680"/>
          </a:xfrm>
          <a:prstGeom prst="rect">
            <a:avLst/>
          </a:prstGeom>
          <a:noFill/>
        </p:spPr>
      </p:pic>
      <p:pic>
        <p:nvPicPr>
          <p:cNvPr id="11" name="Picture 4" descr="http://cdn.xl.thumbs.canstockphoto.com/canstock2572647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38488" r="54545" b="29541"/>
          <a:stretch>
            <a:fillRect/>
          </a:stretch>
        </p:blipFill>
        <p:spPr bwMode="auto">
          <a:xfrm>
            <a:off x="7020272" y="1268760"/>
            <a:ext cx="720080" cy="548680"/>
          </a:xfrm>
          <a:prstGeom prst="rect">
            <a:avLst/>
          </a:prstGeom>
          <a:noFill/>
        </p:spPr>
      </p:pic>
      <p:pic>
        <p:nvPicPr>
          <p:cNvPr id="12" name="Picture 4" descr="http://cdn.xl.thumbs.canstockphoto.com/canstock2572647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38488" r="54545" b="29541"/>
          <a:stretch>
            <a:fillRect/>
          </a:stretch>
        </p:blipFill>
        <p:spPr bwMode="auto">
          <a:xfrm>
            <a:off x="1331640" y="4869160"/>
            <a:ext cx="720080" cy="548680"/>
          </a:xfrm>
          <a:prstGeom prst="rect">
            <a:avLst/>
          </a:prstGeom>
          <a:noFill/>
        </p:spPr>
      </p:pic>
      <p:pic>
        <p:nvPicPr>
          <p:cNvPr id="13" name="Picture 4" descr="http://cdn.xl.thumbs.canstockphoto.com/canstock2572647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38488" r="54545" b="29541"/>
          <a:stretch>
            <a:fillRect/>
          </a:stretch>
        </p:blipFill>
        <p:spPr bwMode="auto">
          <a:xfrm>
            <a:off x="2195736" y="2852936"/>
            <a:ext cx="720080" cy="548680"/>
          </a:xfrm>
          <a:prstGeom prst="rect">
            <a:avLst/>
          </a:prstGeom>
          <a:noFill/>
        </p:spPr>
      </p:pic>
      <p:pic>
        <p:nvPicPr>
          <p:cNvPr id="14" name="Picture 4" descr="http://cdn.xl.thumbs.canstockphoto.com/canstock2572647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38488" r="54545" b="29541"/>
          <a:stretch>
            <a:fillRect/>
          </a:stretch>
        </p:blipFill>
        <p:spPr bwMode="auto">
          <a:xfrm>
            <a:off x="6300192" y="2924944"/>
            <a:ext cx="720080" cy="548680"/>
          </a:xfrm>
          <a:prstGeom prst="rect">
            <a:avLst/>
          </a:prstGeom>
          <a:noFill/>
        </p:spPr>
      </p:pic>
      <p:pic>
        <p:nvPicPr>
          <p:cNvPr id="15" name="Picture 4" descr="http://cdn.xl.thumbs.canstockphoto.com/canstock2572647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44925" t="38000" r="14166" b="29541"/>
          <a:stretch>
            <a:fillRect/>
          </a:stretch>
        </p:blipFill>
        <p:spPr bwMode="auto">
          <a:xfrm>
            <a:off x="4788024" y="2924944"/>
            <a:ext cx="648072" cy="557064"/>
          </a:xfrm>
          <a:prstGeom prst="rect">
            <a:avLst/>
          </a:prstGeom>
          <a:noFill/>
        </p:spPr>
      </p:pic>
      <p:pic>
        <p:nvPicPr>
          <p:cNvPr id="16" name="Picture 4" descr="http://cdn.xl.thumbs.canstockphoto.com/canstock2572647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44925" t="38000" r="14166" b="29541"/>
          <a:stretch>
            <a:fillRect/>
          </a:stretch>
        </p:blipFill>
        <p:spPr bwMode="auto">
          <a:xfrm>
            <a:off x="4860032" y="1052736"/>
            <a:ext cx="648072" cy="557064"/>
          </a:xfrm>
          <a:prstGeom prst="rect">
            <a:avLst/>
          </a:prstGeom>
          <a:noFill/>
        </p:spPr>
      </p:pic>
      <p:pic>
        <p:nvPicPr>
          <p:cNvPr id="17" name="Picture 3" descr="http://www.netanimations.net/Animated-gif-spinning-question-mark-picture-moving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4067944" y="1700808"/>
            <a:ext cx="429191" cy="728464"/>
          </a:xfrm>
          <a:prstGeom prst="rect">
            <a:avLst/>
          </a:prstGeom>
          <a:noFill/>
        </p:spPr>
      </p:pic>
      <p:pic>
        <p:nvPicPr>
          <p:cNvPr id="19" name="Picture 4" descr="http://cdn.xl.thumbs.canstockphoto.com/canstock2572647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38488" r="54545" b="29541"/>
          <a:stretch>
            <a:fillRect/>
          </a:stretch>
        </p:blipFill>
        <p:spPr bwMode="auto">
          <a:xfrm>
            <a:off x="3203848" y="3429000"/>
            <a:ext cx="720080" cy="548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σαρμοσμένο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900</Words>
  <Application>Microsoft Office PowerPoint</Application>
  <PresentationFormat>Προβολή στην οθόνη (4:3)</PresentationFormat>
  <Paragraphs>182</Paragraphs>
  <Slides>34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</vt:lpstr>
      <vt:lpstr>Century Schoolbook</vt:lpstr>
      <vt:lpstr>Wingdings</vt:lpstr>
      <vt:lpstr>Wingdings 2</vt:lpstr>
      <vt:lpstr>Wingdings 3</vt:lpstr>
      <vt:lpstr>Προεξοχή</vt:lpstr>
      <vt:lpstr>ΜΕΤΡΑ ΑΣΦΑΛΕΙΑΣ ΚΑΙ ΚΑΝΟΝΕΣ ΣΥΜΠΕΡΙΦΟΡΑΣ ΣΤΟ ΧΗΜΙΚΟ ΕΡΓΑΣΤΗΡΙΟ</vt:lpstr>
      <vt:lpstr>Παρουσίαση του PowerPoint</vt:lpstr>
      <vt:lpstr>Παρουσίαση του PowerPoint</vt:lpstr>
      <vt:lpstr>Μετρα  Ασφαλειασ </vt:lpstr>
      <vt:lpstr>Μετρα  Ασφαλειασ </vt:lpstr>
      <vt:lpstr>Μετρα  Ασφαλειασ </vt:lpstr>
      <vt:lpstr>Μετρα  Ασφαλειασ </vt:lpstr>
      <vt:lpstr>Μετρα  Ασφαλειασ </vt:lpstr>
      <vt:lpstr>Μετρα  Ασφαλειασ </vt:lpstr>
      <vt:lpstr>Μετρα  Ασφαλειασ </vt:lpstr>
      <vt:lpstr>Μετρα  Ασφαλειασ </vt:lpstr>
      <vt:lpstr>Μετρα  Ασφαλειασ </vt:lpstr>
      <vt:lpstr>Μετρα  Ασφαλειασ </vt:lpstr>
      <vt:lpstr>Μετρα  Ασφαλειασ </vt:lpstr>
      <vt:lpstr>Μετρα  Ασφαλειασ </vt:lpstr>
      <vt:lpstr>Μετρα  Ασφαλειασ </vt:lpstr>
      <vt:lpstr>Atyxhmata Πρωτεσ Bοηθειεσ</vt:lpstr>
      <vt:lpstr>Atyxhmata Πρωτεσ Bοηθειεσ</vt:lpstr>
      <vt:lpstr>Atyxhmata Πρωτεσ βοηθειεσ</vt:lpstr>
      <vt:lpstr>Atyxhmata Πρωτεσ βοηθειεσ</vt:lpstr>
      <vt:lpstr>Atyxhmata Πρωτεσ Βοηθειεσ</vt:lpstr>
      <vt:lpstr> Ο ΤΡΟΜΟΣ ΤΟΥ ΧΗΜΙΚΟΥ !!!</vt:lpstr>
      <vt:lpstr>  ΦΩΤΙΑ</vt:lpstr>
      <vt:lpstr>Παρουσίαση του PowerPoint</vt:lpstr>
      <vt:lpstr>   ΦΩΤΙΑ</vt:lpstr>
      <vt:lpstr>          ΚΙΝΔΥΝΟΙ ΠΟΥ ΣΥΝΔΕΟΝΤΑΙ  ΜΕ ΤΗ ΧΡΗΣΗ ΧΗΜΙΚΩΝ Το βαθμό γνώσης και σωστής εφαρμογής Καλών Εργαστηριακών Πρακτικών  (GLP Good Laboratory Practice )   </vt:lpstr>
      <vt:lpstr>ΚΙΝΔΥΝΟΙ ΠΟΥ ΣΥΝΔΕΟΝΤΑΙ  ΜΕ ΤΗ ΧΡΗΣΗ ΧΗΜΙΚΩΝ - ΟΡΙΣΜΟΙ</vt:lpstr>
      <vt:lpstr>ΧΗΜΙΚΑ ΕΠΙΚΙΝΔΥΝΑ ΓΙΑ ΤΗΝ ΥΓΕΙΑ  ΟΡΙΣΜΟΙ</vt:lpstr>
      <vt:lpstr>ΧΗΜΙΚΑ ΕΠΙΚΙΝΔΥΝΑ ΓΙΑ ΤΗΝ ΥΓΕΙΑ  ΟΡΙΣΜΟΙ</vt:lpstr>
      <vt:lpstr>ΚΟΙΝΟΤΙΚΗ ΝΟΜΟΘΕΣΙΑ</vt:lpstr>
      <vt:lpstr>       ΕΤΙΚΕΤΤΕΣ ΣΗΜΑΝΣΗΣ σύμφωνα με τον Ευρωπαϊκό Κανονισμό CLP  </vt:lpstr>
      <vt:lpstr>ΔΕΛΤΙΟ ΔΕΔΟΜΕΝΩΝ ΑΣΦΑΛΕΙΑΣ (MATERIAL SAFETY DATA SHEET, MSDSH)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ΚΑΝΟΝΕΣ ΑΣΦΑΛΕΙΑΣ - ΚΙΝΔΥΝΟΙ ΠΟΥ ΣΥΝΔΕΟΝΤΑΙ  ΜΕ ΤΗ ΧΡΗΣΗ ΧΗΜΙΚΩΝ</dc:title>
  <dc:creator>Ritsa</dc:creator>
  <cp:lastModifiedBy>user</cp:lastModifiedBy>
  <cp:revision>146</cp:revision>
  <dcterms:created xsi:type="dcterms:W3CDTF">2015-02-11T08:28:02Z</dcterms:created>
  <dcterms:modified xsi:type="dcterms:W3CDTF">2020-02-03T15:51:28Z</dcterms:modified>
</cp:coreProperties>
</file>