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66" r:id="rId4"/>
    <p:sldId id="278" r:id="rId5"/>
    <p:sldId id="279" r:id="rId6"/>
    <p:sldId id="280" r:id="rId7"/>
    <p:sldId id="281" r:id="rId8"/>
    <p:sldId id="318" r:id="rId9"/>
    <p:sldId id="282" r:id="rId10"/>
    <p:sldId id="322" r:id="rId11"/>
    <p:sldId id="283" r:id="rId12"/>
    <p:sldId id="284" r:id="rId13"/>
    <p:sldId id="286" r:id="rId14"/>
    <p:sldId id="293" r:id="rId15"/>
    <p:sldId id="287" r:id="rId16"/>
    <p:sldId id="320" r:id="rId17"/>
    <p:sldId id="288" r:id="rId18"/>
    <p:sldId id="321" r:id="rId19"/>
    <p:sldId id="285" r:id="rId20"/>
    <p:sldId id="313" r:id="rId21"/>
    <p:sldId id="314" r:id="rId22"/>
    <p:sldId id="315" r:id="rId23"/>
    <p:sldId id="289" r:id="rId24"/>
    <p:sldId id="291" r:id="rId25"/>
    <p:sldId id="292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28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92C41-E6F7-4F53-9438-329FFD2BCB1B}" type="datetimeFigureOut">
              <a:rPr lang="el-GR" smtClean="0"/>
              <a:pPr/>
              <a:t>19/2/2024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D5AC7-4CBE-4962-985B-5BB11FD3E1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7460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D5AC7-4CBE-4962-985B-5BB11FD3E1A6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9055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9FA-92A2-4BA8-BF00-D01470F5FA83}" type="datetime1">
              <a:rPr lang="el-GR" smtClean="0"/>
              <a:pPr/>
              <a:t>19/2/2024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FDF-A167-4249-9316-32567F4CF03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197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DFA7-A371-4C9B-A617-8B3161959E1B}" type="datetime1">
              <a:rPr lang="el-GR" smtClean="0"/>
              <a:pPr/>
              <a:t>19/2/2024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FDF-A167-4249-9316-32567F4CF03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5074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72E-80D0-497C-A515-806B05D7AE8C}" type="datetime1">
              <a:rPr lang="el-GR" smtClean="0"/>
              <a:pPr/>
              <a:t>19/2/2024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FDF-A167-4249-9316-32567F4CF03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5696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76C8-D084-4D16-B760-198B938B7E23}" type="datetime1">
              <a:rPr lang="el-GR" smtClean="0"/>
              <a:pPr/>
              <a:t>19/2/2024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FDF-A167-4249-9316-32567F4CF03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7973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EFD6-9206-4550-AED6-836D522B0542}" type="datetime1">
              <a:rPr lang="el-GR" smtClean="0"/>
              <a:pPr/>
              <a:t>19/2/2024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FDF-A167-4249-9316-32567F4CF03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0373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E2AC-FF03-4032-8003-85BD6D69D423}" type="datetime1">
              <a:rPr lang="el-GR" smtClean="0"/>
              <a:pPr/>
              <a:t>19/2/2024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FDF-A167-4249-9316-32567F4CF03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0517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E299-5ED2-4C83-893E-C9536BF7FBFD}" type="datetime1">
              <a:rPr lang="el-GR" smtClean="0"/>
              <a:pPr/>
              <a:t>19/2/2024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FDF-A167-4249-9316-32567F4CF03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0545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915D-7FAB-4EC3-8F74-7174D2C02784}" type="datetime1">
              <a:rPr lang="el-GR" smtClean="0"/>
              <a:pPr/>
              <a:t>19/2/2024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FDF-A167-4249-9316-32567F4CF03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5163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083A-8CF9-4A64-90CC-A1EAEDEE0666}" type="datetime1">
              <a:rPr lang="el-GR" smtClean="0"/>
              <a:pPr/>
              <a:t>19/2/2024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FDF-A167-4249-9316-32567F4CF03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3387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B9D7-7997-46EC-8AB5-2696420A0955}" type="datetime1">
              <a:rPr lang="el-GR" smtClean="0"/>
              <a:pPr/>
              <a:t>19/2/2024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FDF-A167-4249-9316-32567F4CF03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6440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2F17-34A6-4436-8D19-7E9B96AA7985}" type="datetime1">
              <a:rPr lang="el-GR" smtClean="0"/>
              <a:pPr/>
              <a:t>19/2/2024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FDF-A167-4249-9316-32567F4CF03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3277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8E13-27A3-49EF-8815-7731406E5010}" type="datetime1">
              <a:rPr lang="el-GR" smtClean="0"/>
              <a:pPr/>
              <a:t>19/2/2024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8FDF-A167-4249-9316-32567F4CF03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5387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691680" y="5489356"/>
            <a:ext cx="58224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Εργαστηριακή Άσκηση </a:t>
            </a:r>
            <a:r>
              <a:rPr lang="el-GR" sz="3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2</a:t>
            </a:r>
            <a:endParaRPr lang="el-GR" sz="30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aramond" pitchFamily="18" charset="0"/>
              <a:cs typeface="Times New Roman" pitchFamily="18" charset="0"/>
            </a:endParaRPr>
          </a:p>
          <a:p>
            <a:r>
              <a:rPr lang="el-GR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Οξείδωση </a:t>
            </a:r>
            <a:r>
              <a:rPr lang="el-GR" sz="36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Βενζυλικής</a:t>
            </a:r>
            <a:r>
              <a:rPr lang="el-GR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 Αλκοόλης</a:t>
            </a:r>
          </a:p>
        </p:txBody>
      </p:sp>
      <p:grpSp>
        <p:nvGrpSpPr>
          <p:cNvPr id="8" name="7 - Ομάδα"/>
          <p:cNvGrpSpPr/>
          <p:nvPr/>
        </p:nvGrpSpPr>
        <p:grpSpPr>
          <a:xfrm>
            <a:off x="1403648" y="188640"/>
            <a:ext cx="6325771" cy="981110"/>
            <a:chOff x="1171438" y="260648"/>
            <a:chExt cx="6325771" cy="981110"/>
          </a:xfrm>
        </p:grpSpPr>
        <p:sp>
          <p:nvSpPr>
            <p:cNvPr id="5" name="TextBox 4"/>
            <p:cNvSpPr txBox="1"/>
            <p:nvPr/>
          </p:nvSpPr>
          <p:spPr>
            <a:xfrm>
              <a:off x="1171438" y="260648"/>
              <a:ext cx="63257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dirty="0" smtClean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Garamond" pitchFamily="18" charset="0"/>
                  <a:cs typeface="Times New Roman" pitchFamily="18" charset="0"/>
                </a:rPr>
                <a:t>Εργαστήριο Οργανικής Χημείας ΙΙ</a:t>
              </a: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2483768" y="764704"/>
              <a:ext cx="353494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500" dirty="0" smtClean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Garamond" pitchFamily="18" charset="0"/>
                  <a:cs typeface="Times New Roman" pitchFamily="18" charset="0"/>
                </a:rPr>
                <a:t>Εαρινό εξάμηνο </a:t>
              </a:r>
              <a:r>
                <a:rPr lang="el-GR" sz="2500" dirty="0" smtClean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Garamond" pitchFamily="18" charset="0"/>
                  <a:cs typeface="Times New Roman" pitchFamily="18" charset="0"/>
                </a:rPr>
                <a:t>202</a:t>
              </a:r>
              <a:r>
                <a:rPr lang="el-GR" sz="2500" dirty="0" smtClean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Garamond" pitchFamily="18" charset="0"/>
                  <a:cs typeface="Times New Roman" pitchFamily="18" charset="0"/>
                </a:rPr>
                <a:t>3</a:t>
              </a:r>
              <a:r>
                <a:rPr lang="el-GR" sz="2500" dirty="0" smtClean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Garamond" pitchFamily="18" charset="0"/>
                  <a:cs typeface="Times New Roman" pitchFamily="18" charset="0"/>
                </a:rPr>
                <a:t>-202</a:t>
              </a:r>
              <a:r>
                <a:rPr lang="el-GR" sz="2500" dirty="0" smtClean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Garamond" pitchFamily="18" charset="0"/>
                  <a:cs typeface="Times New Roman" pitchFamily="18" charset="0"/>
                </a:rPr>
                <a:t>4</a:t>
              </a:r>
              <a:endParaRPr lang="el-GR" sz="2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264696" cy="383433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20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251521" y="28192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1. Πειραματική διαδικασία: </a:t>
            </a: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1</a:t>
            </a:r>
            <a:r>
              <a:rPr lang="el-GR" sz="2300" b="1" dirty="0" smtClean="0">
                <a:latin typeface="Garamond" pitchFamily="18" charset="0"/>
                <a:cs typeface="Times New Roman" pitchFamily="18" charset="0"/>
              </a:rPr>
              <a:t>β. Επεξεργασία μίγματος αντίδρασης 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539552" y="764704"/>
            <a:ext cx="5616623" cy="27853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6. </a:t>
            </a:r>
            <a:r>
              <a:rPr lang="el-GR" sz="25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Χημική ανακρυστάλλωση</a:t>
            </a:r>
          </a:p>
          <a:p>
            <a:pPr lvl="0"/>
            <a:r>
              <a:rPr lang="el-GR" sz="250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Διάλυμα </a:t>
            </a:r>
            <a:r>
              <a:rPr lang="el-GR" sz="25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2</a:t>
            </a:r>
            <a:r>
              <a:rPr lang="el-GR" sz="250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0 </a:t>
            </a:r>
            <a:r>
              <a:rPr lang="en-US" sz="25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ml </a:t>
            </a:r>
            <a:r>
              <a:rPr lang="el-GR" sz="2500" dirty="0" err="1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ΝαΟΗ</a:t>
            </a:r>
            <a:r>
              <a:rPr lang="el-GR" sz="25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50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5%</a:t>
            </a:r>
            <a:r>
              <a:rPr lang="en-US" sz="250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w/v </a:t>
            </a:r>
            <a:r>
              <a:rPr lang="el-GR" sz="25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50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προστίθεται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σε 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δύο δόσεις (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10+10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) πάνω στον ηθμό, χωρίς κενό με ανάδευση ώστε να </a:t>
            </a:r>
            <a:r>
              <a:rPr lang="el-GR" sz="2500" dirty="0" err="1">
                <a:latin typeface="Garamond" pitchFamily="18" charset="0"/>
                <a:cs typeface="Times New Roman" pitchFamily="18" charset="0"/>
              </a:rPr>
              <a:t>επαναδιαλυτοποιηθεί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 το </a:t>
            </a:r>
            <a:r>
              <a:rPr lang="el-GR" sz="2500" dirty="0" err="1">
                <a:latin typeface="Garamond" pitchFamily="18" charset="0"/>
                <a:cs typeface="Times New Roman" pitchFamily="18" charset="0"/>
              </a:rPr>
              <a:t>βενζοικό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 οξύ ξανά ως </a:t>
            </a:r>
            <a:r>
              <a:rPr lang="el-GR" sz="2500" dirty="0" err="1">
                <a:latin typeface="Garamond" pitchFamily="18" charset="0"/>
                <a:cs typeface="Times New Roman" pitchFamily="18" charset="0"/>
              </a:rPr>
              <a:t>βενζοικό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 νάτριο  και να περάσει έτσι στο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διήθημα</a:t>
            </a:r>
            <a:endParaRPr lang="el-GR" sz="2500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1736504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2"/>
          <p:cNvSpPr/>
          <p:nvPr/>
        </p:nvSpPr>
        <p:spPr>
          <a:xfrm>
            <a:off x="3275856" y="3861048"/>
            <a:ext cx="5544616" cy="27853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5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Το διήθημα της χημικής </a:t>
            </a:r>
            <a:r>
              <a:rPr lang="el-GR" sz="25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ανακρυστάλλωσης</a:t>
            </a:r>
            <a:r>
              <a:rPr lang="el-GR" sz="25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 μεταφέρεται σε ποτήρι ζέσης και </a:t>
            </a:r>
            <a:r>
              <a:rPr lang="el-GR" sz="25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οξινίζεται</a:t>
            </a:r>
            <a:r>
              <a:rPr lang="el-GR" sz="25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 ξανά με 10 </a:t>
            </a:r>
            <a:r>
              <a:rPr lang="en-US" sz="25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ml </a:t>
            </a:r>
            <a:r>
              <a:rPr lang="en-US" sz="25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HCl</a:t>
            </a:r>
            <a:r>
              <a:rPr lang="en-US" sz="25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 20% </a:t>
            </a:r>
            <a:r>
              <a:rPr lang="en-US" sz="25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w/v</a:t>
            </a:r>
          </a:p>
          <a:p>
            <a:r>
              <a:rPr lang="el-GR" sz="25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Έλεγχος </a:t>
            </a:r>
            <a:r>
              <a:rPr lang="el-GR" sz="25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οξύτητας</a:t>
            </a:r>
            <a:endParaRPr lang="en-US" sz="2500" b="1" dirty="0" smtClean="0">
              <a:solidFill>
                <a:srgbClr val="00B05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l-GR" sz="25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Σταδιακή ψύξη: </a:t>
            </a:r>
          </a:p>
          <a:p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α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. βρεγμένο χαρτί, β. </a:t>
            </a:r>
            <a:r>
              <a:rPr lang="el-GR" sz="2500" dirty="0" err="1">
                <a:latin typeface="Garamond" pitchFamily="18" charset="0"/>
                <a:cs typeface="Times New Roman" pitchFamily="18" charset="0"/>
              </a:rPr>
              <a:t>υδατόλουτρο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, </a:t>
            </a:r>
            <a:endParaRPr lang="en-US" sz="25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γ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. </a:t>
            </a:r>
            <a:r>
              <a:rPr lang="el-GR" sz="2500" dirty="0" err="1">
                <a:latin typeface="Garamond" pitchFamily="18" charset="0"/>
                <a:cs typeface="Times New Roman" pitchFamily="18" charset="0"/>
              </a:rPr>
              <a:t>παγόλουτρο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 (15</a:t>
            </a:r>
            <a:r>
              <a:rPr lang="el-GR" sz="2500" baseline="30000" dirty="0">
                <a:latin typeface="Garamond" pitchFamily="18" charset="0"/>
                <a:cs typeface="Times New Roman" pitchFamily="18" charset="0"/>
              </a:rPr>
              <a:t>ο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)</a:t>
            </a:r>
            <a:endParaRPr lang="el-GR" sz="2500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795328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647706" cy="42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517232"/>
            <a:ext cx="4968552" cy="8617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Ο ηθμός καθαρίζεται </a:t>
            </a:r>
          </a:p>
          <a:p>
            <a:pPr marL="342900" indent="-342900">
              <a:buAutoNum type="arabicPeriod"/>
            </a:pP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Με διάλυμα </a:t>
            </a:r>
            <a:r>
              <a:rPr lang="el-GR" sz="2500" dirty="0" err="1" smtClean="0">
                <a:latin typeface="Garamond" pitchFamily="18" charset="0"/>
                <a:cs typeface="Times New Roman" pitchFamily="18" charset="0"/>
              </a:rPr>
              <a:t>ΝαΟΗ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 5%,  2. Νερό</a:t>
            </a:r>
            <a:endParaRPr lang="el-GR" sz="25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79512" y="0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1. Πειραματική διαδικασία: </a:t>
            </a:r>
            <a:r>
              <a:rPr lang="en-US" sz="2500" b="1" dirty="0" smtClean="0">
                <a:latin typeface="Garamond" pitchFamily="18" charset="0"/>
                <a:cs typeface="Times New Roman" pitchFamily="18" charset="0"/>
              </a:rPr>
              <a:t>1</a:t>
            </a:r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β. Επεξεργασία μίγματος αντίδρασης </a:t>
            </a:r>
            <a:endParaRPr lang="el-GR" sz="25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07504" y="692696"/>
            <a:ext cx="5112567" cy="20159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500" b="1" dirty="0">
                <a:latin typeface="Garamond" pitchFamily="18" charset="0"/>
                <a:cs typeface="Times New Roman" pitchFamily="18" charset="0"/>
              </a:rPr>
              <a:t>Τελική διήθηση</a:t>
            </a:r>
          </a:p>
          <a:p>
            <a:r>
              <a:rPr lang="el-GR" sz="2500" dirty="0" err="1">
                <a:latin typeface="Garamond" pitchFamily="18" charset="0"/>
                <a:cs typeface="Times New Roman" pitchFamily="18" charset="0"/>
              </a:rPr>
              <a:t>Εκπλύσεις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 με κρύο νερό από 3 φορές</a:t>
            </a:r>
          </a:p>
          <a:p>
            <a:r>
              <a:rPr lang="el-GR" sz="2500" dirty="0" err="1">
                <a:latin typeface="Garamond" pitchFamily="18" charset="0"/>
                <a:cs typeface="Times New Roman" pitchFamily="18" charset="0"/>
              </a:rPr>
              <a:t>Εκπλύσεις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 με κρύο </a:t>
            </a:r>
            <a:r>
              <a:rPr lang="el-GR" sz="2500" dirty="0" err="1">
                <a:latin typeface="Garamond" pitchFamily="18" charset="0"/>
                <a:cs typeface="Times New Roman" pitchFamily="18" charset="0"/>
              </a:rPr>
              <a:t>πετρελαικό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 αιθέρα (10 </a:t>
            </a:r>
            <a:r>
              <a:rPr lang="en-US" sz="2500" dirty="0">
                <a:latin typeface="Garamond" pitchFamily="18" charset="0"/>
                <a:cs typeface="Times New Roman" pitchFamily="18" charset="0"/>
              </a:rPr>
              <a:t>ml)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/>
            </a:r>
            <a:br>
              <a:rPr lang="el-GR" sz="2500" dirty="0">
                <a:latin typeface="Garamond" pitchFamily="18" charset="0"/>
                <a:cs typeface="Times New Roman" pitchFamily="18" charset="0"/>
              </a:rPr>
            </a:br>
            <a:r>
              <a:rPr lang="el-GR" sz="2500" dirty="0">
                <a:latin typeface="Garamond" pitchFamily="18" charset="0"/>
                <a:cs typeface="Times New Roman" pitchFamily="18" charset="0"/>
              </a:rPr>
              <a:t>Ξήρανση στον ηθμό για 10 λεπτά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179512" y="3068960"/>
            <a:ext cx="6552728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500" dirty="0">
                <a:latin typeface="Garamond" pitchFamily="18" charset="0"/>
                <a:cs typeface="Times New Roman" pitchFamily="18" charset="0"/>
              </a:rPr>
              <a:t>ΞΗΡΑΝΣΗ φούρνος έως σταθερό βάρος (&lt;0,05 </a:t>
            </a:r>
            <a:r>
              <a:rPr lang="en-US" sz="2500" dirty="0">
                <a:latin typeface="Garamond" pitchFamily="18" charset="0"/>
                <a:cs typeface="Times New Roman" pitchFamily="18" charset="0"/>
              </a:rPr>
              <a:t>gr)</a:t>
            </a:r>
            <a:endParaRPr lang="el-GR" sz="25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179512" y="3933056"/>
            <a:ext cx="5571792" cy="1246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500" dirty="0">
                <a:latin typeface="Garamond" pitchFamily="18" charset="0"/>
                <a:cs typeface="Times New Roman" pitchFamily="18" charset="0"/>
              </a:rPr>
              <a:t>ΠΑΡΑΔΟΣΗ </a:t>
            </a:r>
            <a:r>
              <a:rPr lang="el-GR" sz="2500" dirty="0" err="1">
                <a:latin typeface="Garamond" pitchFamily="18" charset="0"/>
                <a:cs typeface="Times New Roman" pitchFamily="18" charset="0"/>
              </a:rPr>
              <a:t>Βενζοικού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 οξέος σε φάκελο (Ημερομηνία /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ομάδα-</a:t>
            </a:r>
            <a:r>
              <a:rPr lang="el-GR" sz="2500" dirty="0" err="1" smtClean="0">
                <a:latin typeface="Garamond" pitchFamily="18" charset="0"/>
                <a:cs typeface="Times New Roman" pitchFamily="18" charset="0"/>
              </a:rPr>
              <a:t>εργ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. θέση 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/ χημική ουσία)</a:t>
            </a:r>
          </a:p>
        </p:txBody>
      </p:sp>
      <p:sp>
        <p:nvSpPr>
          <p:cNvPr id="12" name="Δεξιό βέλος 11"/>
          <p:cNvSpPr/>
          <p:nvPr/>
        </p:nvSpPr>
        <p:spPr>
          <a:xfrm>
            <a:off x="5148064" y="1916832"/>
            <a:ext cx="1071800" cy="258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50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7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251521" y="28192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>
                <a:latin typeface="Garamond" pitchFamily="18" charset="0"/>
                <a:cs typeface="Times New Roman" pitchFamily="18" charset="0"/>
              </a:rPr>
              <a:t>2</a:t>
            </a:r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. Σχήμα αντίδρασης - μηχανισμός</a:t>
            </a:r>
            <a:endParaRPr lang="el-GR" sz="2500" b="1" dirty="0">
              <a:latin typeface="Garamond" pitchFamily="18" charset="0"/>
              <a:cs typeface="Times New Roman" pitchFamily="18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251521" y="548680"/>
            <a:ext cx="8955337" cy="826643"/>
            <a:chOff x="1612729" y="559131"/>
            <a:chExt cx="7867127" cy="826643"/>
          </a:xfrm>
        </p:grpSpPr>
        <p:sp>
          <p:nvSpPr>
            <p:cNvPr id="4" name="TextBox 3"/>
            <p:cNvSpPr txBox="1"/>
            <p:nvPr/>
          </p:nvSpPr>
          <p:spPr>
            <a:xfrm>
              <a:off x="1612729" y="908720"/>
              <a:ext cx="7867127" cy="4770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sz="2500" dirty="0" smtClean="0">
                  <a:latin typeface="Garamond" pitchFamily="18" charset="0"/>
                  <a:cs typeface="Times New Roman" pitchFamily="18" charset="0"/>
                </a:rPr>
                <a:t>3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</a:rPr>
                <a:t>PhCH</a:t>
              </a:r>
              <a:r>
                <a:rPr lang="en-US" sz="2500" baseline="-25000" dirty="0" smtClean="0">
                  <a:latin typeface="Garamond" pitchFamily="18" charset="0"/>
                  <a:cs typeface="Times New Roman" pitchFamily="18" charset="0"/>
                </a:rPr>
                <a:t>2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</a:rPr>
                <a:t>OH + 4KMnO</a:t>
              </a:r>
              <a:r>
                <a:rPr lang="en-US" sz="2500" baseline="-25000" dirty="0" smtClean="0">
                  <a:latin typeface="Garamond" pitchFamily="18" charset="0"/>
                  <a:cs typeface="Times New Roman" pitchFamily="18" charset="0"/>
                </a:rPr>
                <a:t>4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</a:rPr>
                <a:t>   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  3PhCOOK + 4MnO</a:t>
              </a:r>
              <a:r>
                <a:rPr lang="en-US" sz="2500" baseline="-250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2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 + 4H</a:t>
              </a:r>
              <a:r>
                <a:rPr lang="en-US" sz="2500" baseline="-250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2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O + KOH</a:t>
              </a:r>
              <a:endParaRPr lang="el-GR" sz="2500" dirty="0">
                <a:latin typeface="Garamond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2023" y="559131"/>
              <a:ext cx="743149" cy="4770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500" dirty="0" smtClean="0">
                  <a:latin typeface="Garamond" pitchFamily="18" charset="0"/>
                  <a:cs typeface="Times New Roman" pitchFamily="18" charset="0"/>
                </a:rPr>
                <a:t>OH</a:t>
              </a:r>
              <a:r>
                <a:rPr lang="en-US" sz="2500" baseline="30000" dirty="0" smtClean="0">
                  <a:latin typeface="Garamond" pitchFamily="18" charset="0"/>
                  <a:cs typeface="Times New Roman" pitchFamily="18" charset="0"/>
                </a:rPr>
                <a:t>-</a:t>
              </a:r>
              <a:endParaRPr lang="el-GR" sz="2500" baseline="30000" dirty="0">
                <a:latin typeface="Garamond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487106"/>
            <a:ext cx="9143999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MAO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Οξειδωτικού +7 σε +4, μεταβολή 3 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x1=3     EK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Π:12</a:t>
            </a:r>
            <a:endParaRPr lang="en-US" sz="25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MAO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Αναγωγικού -1 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σε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+3, 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μεταβολή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4 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x1=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4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l-GR" sz="25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1" y="2420888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PhCH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OH   1eq= 1 mole/4      KMnO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</a:rPr>
              <a:t>4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    1 </a:t>
            </a:r>
            <a:r>
              <a:rPr lang="en-US" sz="2500" dirty="0" err="1" smtClean="0">
                <a:latin typeface="Garamond" pitchFamily="18" charset="0"/>
                <a:cs typeface="Times New Roman" pitchFamily="18" charset="0"/>
              </a:rPr>
              <a:t>eq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=1 mole/3</a:t>
            </a:r>
            <a:endParaRPr lang="el-GR" sz="2500" dirty="0">
              <a:latin typeface="Garamond" pitchFamily="18" charset="0"/>
              <a:cs typeface="Times New Roman" pitchFamily="18" charset="0"/>
            </a:endParaRPr>
          </a:p>
          <a:p>
            <a:r>
              <a:rPr lang="el-GR" sz="2500" dirty="0">
                <a:latin typeface="Garamond" pitchFamily="18" charset="0"/>
                <a:cs typeface="Times New Roman" pitchFamily="18" charset="0"/>
              </a:rPr>
              <a:t>Έτσι ένα διάλυμα </a:t>
            </a:r>
            <a:r>
              <a:rPr lang="en-US" sz="2500" dirty="0">
                <a:latin typeface="Garamond" pitchFamily="18" charset="0"/>
                <a:cs typeface="Times New Roman" pitchFamily="18" charset="0"/>
              </a:rPr>
              <a:t>KMnO</a:t>
            </a:r>
            <a:r>
              <a:rPr lang="en-US" sz="2500" baseline="-25000" dirty="0">
                <a:latin typeface="Garamond" pitchFamily="18" charset="0"/>
                <a:cs typeface="Times New Roman" pitchFamily="18" charset="0"/>
              </a:rPr>
              <a:t>4</a:t>
            </a:r>
            <a:r>
              <a:rPr lang="en-US" sz="2500" dirty="0">
                <a:latin typeface="Garamond" pitchFamily="18" charset="0"/>
                <a:cs typeface="Times New Roman" pitchFamily="18" charset="0"/>
              </a:rPr>
              <a:t> 3N 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είναι </a:t>
            </a:r>
            <a:r>
              <a:rPr lang="en-US" sz="2500" dirty="0">
                <a:latin typeface="Garamond" pitchFamily="18" charset="0"/>
                <a:cs typeface="Times New Roman" pitchFamily="18" charset="0"/>
              </a:rPr>
              <a:t>1M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,    Ν=Μ</a:t>
            </a:r>
            <a:r>
              <a:rPr lang="en-US" sz="2500" dirty="0">
                <a:latin typeface="Garamond" pitchFamily="18" charset="0"/>
                <a:cs typeface="Times New Roman" pitchFamily="18" charset="0"/>
              </a:rPr>
              <a:t> x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α</a:t>
            </a:r>
            <a:endParaRPr lang="el-GR" sz="25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356992"/>
            <a:ext cx="9144000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Πιθανόν να παρατηρηθεί πράσινο χρώμα κατά την προσθήκη του ΚΟΗ (ιδιαίτερα εάν η προσθήκη γίνει απότομα). Το 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KMnO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</a:rPr>
              <a:t>4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σε έντονο βασικό περιβάλλον μετατρέπεται σε </a:t>
            </a:r>
            <a:r>
              <a:rPr lang="el-GR" sz="2500" dirty="0" err="1" smtClean="0">
                <a:latin typeface="Garamond" pitchFamily="18" charset="0"/>
                <a:cs typeface="Times New Roman" pitchFamily="18" charset="0"/>
              </a:rPr>
              <a:t>μαγγανικό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 κάλιο Κ</a:t>
            </a:r>
            <a:r>
              <a:rPr lang="el-GR" sz="2500" baseline="-25000" dirty="0" smtClean="0">
                <a:latin typeface="Garamond" pitchFamily="18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MnO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</a:rPr>
              <a:t>4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που επίσης έχει το </a:t>
            </a:r>
            <a:r>
              <a:rPr lang="en-US" sz="2500" dirty="0" err="1" smtClean="0">
                <a:latin typeface="Garamond" pitchFamily="18" charset="0"/>
                <a:cs typeface="Times New Roman" pitchFamily="18" charset="0"/>
              </a:rPr>
              <a:t>Mn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σε υψηλή οξειδωτική κατάσταση, +6 </a:t>
            </a:r>
            <a:endParaRPr lang="el-GR" sz="2500" dirty="0">
              <a:latin typeface="Garamond" pitchFamily="18" charset="0"/>
              <a:cs typeface="Times New Roman" pitchFamily="18" charset="0"/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179512" y="5126414"/>
            <a:ext cx="8904041" cy="822866"/>
            <a:chOff x="559882" y="4276659"/>
            <a:chExt cx="8353288" cy="822866"/>
          </a:xfrm>
        </p:grpSpPr>
        <p:sp>
          <p:nvSpPr>
            <p:cNvPr id="13" name="TextBox 12"/>
            <p:cNvSpPr txBox="1"/>
            <p:nvPr/>
          </p:nvSpPr>
          <p:spPr>
            <a:xfrm>
              <a:off x="559882" y="4622471"/>
              <a:ext cx="8353288" cy="47705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Garamond" pitchFamily="18" charset="0"/>
                  <a:cs typeface="Times New Roman" pitchFamily="18" charset="0"/>
                </a:rPr>
                <a:t>PhCH</a:t>
              </a:r>
              <a:r>
                <a:rPr lang="en-US" sz="2500" baseline="-25000" dirty="0" smtClean="0">
                  <a:latin typeface="Garamond" pitchFamily="18" charset="0"/>
                  <a:cs typeface="Times New Roman" pitchFamily="18" charset="0"/>
                </a:rPr>
                <a:t>2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</a:rPr>
                <a:t>OH + </a:t>
              </a:r>
              <a:r>
                <a:rPr lang="el-GR" sz="2500" dirty="0" smtClean="0">
                  <a:latin typeface="Garamond" pitchFamily="18" charset="0"/>
                  <a:cs typeface="Times New Roman" pitchFamily="18" charset="0"/>
                </a:rPr>
                <a:t>2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</a:rPr>
                <a:t>K</a:t>
              </a:r>
              <a:r>
                <a:rPr lang="el-GR" sz="2500" baseline="-25000" dirty="0" smtClean="0">
                  <a:latin typeface="Garamond" pitchFamily="18" charset="0"/>
                  <a:cs typeface="Times New Roman" pitchFamily="18" charset="0"/>
                </a:rPr>
                <a:t>2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</a:rPr>
                <a:t>MnO</a:t>
              </a:r>
              <a:r>
                <a:rPr lang="en-US" sz="2500" baseline="-25000" dirty="0" smtClean="0">
                  <a:latin typeface="Garamond" pitchFamily="18" charset="0"/>
                  <a:cs typeface="Times New Roman" pitchFamily="18" charset="0"/>
                </a:rPr>
                <a:t>4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</a:rPr>
                <a:t>   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  </a:t>
              </a:r>
              <a:r>
                <a:rPr lang="en-US" sz="2500" dirty="0" err="1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PhCOOK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 + </a:t>
              </a:r>
              <a:r>
                <a:rPr lang="el-GR" sz="25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2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MnO</a:t>
              </a:r>
              <a:r>
                <a:rPr lang="en-US" sz="2500" baseline="-250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2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 + 4H</a:t>
              </a:r>
              <a:r>
                <a:rPr lang="en-US" sz="2500" baseline="-250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2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O + </a:t>
              </a:r>
              <a:r>
                <a:rPr lang="el-GR" sz="25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3</a:t>
              </a:r>
              <a:r>
                <a:rPr lang="en-US" sz="2500" dirty="0" smtClean="0">
                  <a:latin typeface="Garamond" pitchFamily="18" charset="0"/>
                  <a:cs typeface="Times New Roman" pitchFamily="18" charset="0"/>
                  <a:sym typeface="Wingdings" pitchFamily="2" charset="2"/>
                </a:rPr>
                <a:t>KOH</a:t>
              </a:r>
              <a:endParaRPr lang="el-GR" sz="2500" dirty="0">
                <a:latin typeface="Garamond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6932" y="4276659"/>
              <a:ext cx="699591" cy="47705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Garamond" pitchFamily="18" charset="0"/>
                  <a:cs typeface="Times New Roman" pitchFamily="18" charset="0"/>
                </a:rPr>
                <a:t>OH</a:t>
              </a:r>
              <a:r>
                <a:rPr lang="en-US" sz="2500" baseline="30000" dirty="0" smtClean="0">
                  <a:latin typeface="Garamond" pitchFamily="18" charset="0"/>
                  <a:cs typeface="Times New Roman" pitchFamily="18" charset="0"/>
                </a:rPr>
                <a:t>-</a:t>
              </a:r>
              <a:endParaRPr lang="el-GR" sz="2500" baseline="30000" dirty="0">
                <a:latin typeface="Garamond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1522" y="5951602"/>
            <a:ext cx="87129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MAO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Οξειδωτικού +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6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 σε +4, μεταβολή 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2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x1=2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   ΕΚΠ: 4</a:t>
            </a:r>
            <a:endParaRPr lang="en-US" sz="25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MAO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Αναγωγικού   -1 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σε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+3, 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μεταβολή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4 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x1=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4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l-GR" sz="2500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6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251521" y="28192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>
                <a:latin typeface="Garamond" pitchFamily="18" charset="0"/>
                <a:cs typeface="Times New Roman" pitchFamily="18" charset="0"/>
              </a:rPr>
              <a:t>2</a:t>
            </a:r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. Σχήμα αντίδρασης - μηχανισμός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3"/>
            <a:ext cx="8712969" cy="40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60" y="5043915"/>
            <a:ext cx="592606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40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251521" y="28192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>
                <a:latin typeface="Garamond" pitchFamily="18" charset="0"/>
                <a:cs typeface="Times New Roman" pitchFamily="18" charset="0"/>
              </a:rPr>
              <a:t>2</a:t>
            </a:r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. Σχήμα αντίδρασης - μηχανισμός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626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53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251521" y="28192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b="1" dirty="0">
                <a:latin typeface="Garamond" pitchFamily="18" charset="0"/>
                <a:cs typeface="Times New Roman" pitchFamily="18" charset="0"/>
              </a:rPr>
              <a:t>3</a:t>
            </a:r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. Οξείδωση αλκοολών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3010"/>
            <a:ext cx="87849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 smtClean="0">
                <a:latin typeface="Garamond" pitchFamily="18" charset="0"/>
              </a:rPr>
              <a:t>Άλλα οξειδωτικά είδη εκτός του </a:t>
            </a:r>
            <a:r>
              <a:rPr lang="en-US" sz="2500" dirty="0" smtClean="0">
                <a:latin typeface="Garamond" pitchFamily="18" charset="0"/>
              </a:rPr>
              <a:t>KMnO</a:t>
            </a:r>
            <a:r>
              <a:rPr lang="en-US" sz="2500" baseline="-25000" dirty="0" smtClean="0">
                <a:latin typeface="Garamond" pitchFamily="18" charset="0"/>
              </a:rPr>
              <a:t>4</a:t>
            </a:r>
            <a:r>
              <a:rPr lang="en-US" sz="2500" dirty="0" smtClean="0">
                <a:latin typeface="Garamond" pitchFamily="18" charset="0"/>
              </a:rPr>
              <a:t>: </a:t>
            </a:r>
            <a:r>
              <a:rPr lang="en-US" sz="2500" dirty="0">
                <a:latin typeface="Garamond" pitchFamily="18" charset="0"/>
              </a:rPr>
              <a:t> </a:t>
            </a:r>
            <a:r>
              <a:rPr lang="en-US" sz="2500" b="1" dirty="0" smtClean="0">
                <a:latin typeface="Garamond" pitchFamily="18" charset="0"/>
              </a:rPr>
              <a:t>K</a:t>
            </a:r>
            <a:r>
              <a:rPr lang="en-US" sz="2500" b="1" baseline="-25000" dirty="0" smtClean="0">
                <a:latin typeface="Garamond" pitchFamily="18" charset="0"/>
              </a:rPr>
              <a:t>2</a:t>
            </a:r>
            <a:r>
              <a:rPr lang="en-US" sz="2500" b="1" dirty="0" smtClean="0">
                <a:latin typeface="Garamond" pitchFamily="18" charset="0"/>
              </a:rPr>
              <a:t>Cr</a:t>
            </a:r>
            <a:r>
              <a:rPr lang="en-US" sz="2500" b="1" baseline="-25000" dirty="0" smtClean="0">
                <a:latin typeface="Garamond" pitchFamily="18" charset="0"/>
              </a:rPr>
              <a:t>2</a:t>
            </a:r>
            <a:r>
              <a:rPr lang="en-US" sz="2500" b="1" dirty="0" smtClean="0">
                <a:latin typeface="Garamond" pitchFamily="18" charset="0"/>
              </a:rPr>
              <a:t>O</a:t>
            </a:r>
            <a:r>
              <a:rPr lang="en-US" sz="2500" b="1" baseline="-25000" dirty="0" smtClean="0">
                <a:latin typeface="Garamond" pitchFamily="18" charset="0"/>
              </a:rPr>
              <a:t>7</a:t>
            </a:r>
            <a:r>
              <a:rPr lang="en-US" sz="2500" b="1" dirty="0" smtClean="0">
                <a:latin typeface="Garamond" pitchFamily="18" charset="0"/>
              </a:rPr>
              <a:t>, </a:t>
            </a:r>
            <a:r>
              <a:rPr lang="el-GR" sz="2500" b="1" dirty="0" smtClean="0">
                <a:latin typeface="Garamond" pitchFamily="18" charset="0"/>
              </a:rPr>
              <a:t>ή </a:t>
            </a:r>
            <a:r>
              <a:rPr lang="en-US" sz="2500" b="1" dirty="0" smtClean="0">
                <a:latin typeface="Garamond" pitchFamily="18" charset="0"/>
              </a:rPr>
              <a:t>CrO</a:t>
            </a:r>
            <a:r>
              <a:rPr lang="en-US" sz="2500" b="1" baseline="-25000" dirty="0" smtClean="0">
                <a:latin typeface="Garamond" pitchFamily="18" charset="0"/>
              </a:rPr>
              <a:t>3</a:t>
            </a:r>
            <a:r>
              <a:rPr lang="en-US" sz="2500" dirty="0" smtClean="0">
                <a:latin typeface="Garamond" pitchFamily="18" charset="0"/>
              </a:rPr>
              <a:t>, </a:t>
            </a:r>
            <a:r>
              <a:rPr lang="el-GR" sz="2500" dirty="0" smtClean="0">
                <a:latin typeface="Garamond" pitchFamily="18" charset="0"/>
              </a:rPr>
              <a:t>και στις δύο περιπτώσεις την οξείδωση την διενεργεί το Χρωμικό οξύ, </a:t>
            </a:r>
            <a:r>
              <a:rPr lang="en-US" sz="2500" dirty="0" smtClean="0">
                <a:latin typeface="Garamond" pitchFamily="18" charset="0"/>
              </a:rPr>
              <a:t>H</a:t>
            </a:r>
            <a:r>
              <a:rPr lang="en-US" sz="2500" baseline="-25000" dirty="0" smtClean="0">
                <a:latin typeface="Garamond" pitchFamily="18" charset="0"/>
              </a:rPr>
              <a:t>2</a:t>
            </a:r>
            <a:r>
              <a:rPr lang="en-US" sz="2500" dirty="0" smtClean="0">
                <a:latin typeface="Garamond" pitchFamily="18" charset="0"/>
              </a:rPr>
              <a:t>CrO</a:t>
            </a:r>
            <a:r>
              <a:rPr lang="en-US" sz="2500" baseline="-25000" dirty="0" smtClean="0">
                <a:latin typeface="Garamond" pitchFamily="18" charset="0"/>
              </a:rPr>
              <a:t>4</a:t>
            </a:r>
            <a:endParaRPr lang="el-GR" sz="2500" baseline="-25000" dirty="0">
              <a:latin typeface="Garamon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" y="1844824"/>
            <a:ext cx="8965714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76" y="5301208"/>
            <a:ext cx="7507132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200"/>
            <a:ext cx="7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754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599040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35496" y="476672"/>
            <a:ext cx="58881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Έντονες οξειδωτικές συνθήκες οδηγούν σε οξέα</a:t>
            </a:r>
            <a:endParaRPr lang="el-GR" sz="25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Ορθογώνιο 9"/>
          <p:cNvSpPr/>
          <p:nvPr/>
        </p:nvSpPr>
        <p:spPr>
          <a:xfrm>
            <a:off x="251520" y="0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b="1" dirty="0">
                <a:latin typeface="Garamond" pitchFamily="18" charset="0"/>
                <a:cs typeface="Times New Roman" pitchFamily="18" charset="0"/>
              </a:rPr>
              <a:t>3</a:t>
            </a:r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. Οξείδωση αλκοολών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0" y="278092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Ήπιες συνθήκες οδηγούν σε </a:t>
            </a:r>
            <a:r>
              <a:rPr lang="el-GR" sz="2500" dirty="0" err="1" smtClean="0">
                <a:latin typeface="Garamond" pitchFamily="18" charset="0"/>
                <a:cs typeface="Times New Roman" pitchFamily="18" charset="0"/>
              </a:rPr>
              <a:t>αλδεύδες</a:t>
            </a:r>
            <a:endParaRPr lang="el-GR" sz="2500" dirty="0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694630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3188767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251520" y="0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b="1" dirty="0">
                <a:latin typeface="Garamond" pitchFamily="18" charset="0"/>
                <a:cs typeface="Times New Roman" pitchFamily="18" charset="0"/>
              </a:rPr>
              <a:t>3</a:t>
            </a:r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. Οξείδωση αλκοολών 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048672" y="2391846"/>
            <a:ext cx="3059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latin typeface="Garamond" pitchFamily="18" charset="0"/>
              </a:rPr>
              <a:t>Η ύπαρξη του διαλύτη </a:t>
            </a:r>
            <a:r>
              <a:rPr lang="en-US" sz="2200" dirty="0" smtClean="0">
                <a:latin typeface="Garamond" pitchFamily="18" charset="0"/>
              </a:rPr>
              <a:t>CH</a:t>
            </a:r>
            <a:r>
              <a:rPr lang="en-US" sz="2200" baseline="-25000" dirty="0" smtClean="0">
                <a:latin typeface="Garamond" pitchFamily="18" charset="0"/>
              </a:rPr>
              <a:t>2</a:t>
            </a:r>
            <a:r>
              <a:rPr lang="en-US" sz="2200" dirty="0" smtClean="0">
                <a:latin typeface="Garamond" pitchFamily="18" charset="0"/>
              </a:rPr>
              <a:t>Cl</a:t>
            </a:r>
            <a:r>
              <a:rPr lang="en-US" sz="2200" baseline="-25000" dirty="0" smtClean="0">
                <a:latin typeface="Garamond" pitchFamily="18" charset="0"/>
              </a:rPr>
              <a:t>2</a:t>
            </a:r>
            <a:r>
              <a:rPr lang="en-US" sz="2200" dirty="0" smtClean="0">
                <a:latin typeface="Garamond" pitchFamily="18" charset="0"/>
              </a:rPr>
              <a:t>, </a:t>
            </a:r>
            <a:r>
              <a:rPr lang="el-GR" sz="2200" dirty="0" smtClean="0">
                <a:latin typeface="Garamond" pitchFamily="18" charset="0"/>
              </a:rPr>
              <a:t>στον οποίον διαλύεται το </a:t>
            </a:r>
            <a:r>
              <a:rPr lang="en-US" sz="2200" dirty="0" smtClean="0">
                <a:latin typeface="Garamond" pitchFamily="18" charset="0"/>
              </a:rPr>
              <a:t>PCC </a:t>
            </a:r>
            <a:r>
              <a:rPr lang="el-GR" sz="2200" dirty="0" smtClean="0">
                <a:latin typeface="Garamond" pitchFamily="18" charset="0"/>
              </a:rPr>
              <a:t>παίζει σημαντικό ρόλο για τον περιορισμό της οξείδωσης στο στάδιο των </a:t>
            </a:r>
            <a:r>
              <a:rPr lang="el-GR" sz="2200" dirty="0" err="1" smtClean="0">
                <a:latin typeface="Garamond" pitchFamily="18" charset="0"/>
              </a:rPr>
              <a:t>αλδευδών</a:t>
            </a:r>
            <a:r>
              <a:rPr lang="en-US" sz="2200" dirty="0" smtClean="0">
                <a:latin typeface="Garamond" pitchFamily="18" charset="0"/>
              </a:rPr>
              <a:t>. </a:t>
            </a:r>
            <a:r>
              <a:rPr lang="el-GR" sz="2200" dirty="0" smtClean="0">
                <a:latin typeface="Garamond" pitchFamily="18" charset="0"/>
              </a:rPr>
              <a:t>Οι </a:t>
            </a:r>
            <a:r>
              <a:rPr lang="el-GR" sz="2200" dirty="0" err="1" smtClean="0">
                <a:latin typeface="Garamond" pitchFamily="18" charset="0"/>
              </a:rPr>
              <a:t>αλδεύδες</a:t>
            </a:r>
            <a:r>
              <a:rPr lang="el-GR" sz="2200" dirty="0" smtClean="0">
                <a:latin typeface="Garamond" pitchFamily="18" charset="0"/>
              </a:rPr>
              <a:t> όταν διαλύονται σε νερό που είναι ο </a:t>
            </a:r>
            <a:r>
              <a:rPr lang="el-GR" sz="2200" dirty="0" err="1" smtClean="0">
                <a:latin typeface="Garamond" pitchFamily="18" charset="0"/>
              </a:rPr>
              <a:t>σύνηθης</a:t>
            </a:r>
            <a:r>
              <a:rPr lang="el-GR" sz="2200" dirty="0" smtClean="0">
                <a:latin typeface="Garamond" pitchFamily="18" charset="0"/>
              </a:rPr>
              <a:t> διαλύτης με τις χρωμικές ενώσεις σχηματίζει </a:t>
            </a:r>
            <a:r>
              <a:rPr lang="el-GR" sz="2200" dirty="0" err="1" smtClean="0">
                <a:latin typeface="Garamond" pitchFamily="18" charset="0"/>
              </a:rPr>
              <a:t>υδρίτες</a:t>
            </a:r>
            <a:r>
              <a:rPr lang="el-GR" sz="2200" dirty="0" smtClean="0">
                <a:latin typeface="Garamond" pitchFamily="18" charset="0"/>
              </a:rPr>
              <a:t> </a:t>
            </a:r>
            <a:r>
              <a:rPr lang="en-US" sz="2200" dirty="0" smtClean="0">
                <a:latin typeface="Garamond" pitchFamily="18" charset="0"/>
              </a:rPr>
              <a:t>RCH(OH)</a:t>
            </a:r>
            <a:r>
              <a:rPr lang="en-US" sz="2200" baseline="-25000" dirty="0" smtClean="0">
                <a:latin typeface="Garamond" pitchFamily="18" charset="0"/>
              </a:rPr>
              <a:t>2</a:t>
            </a:r>
            <a:r>
              <a:rPr lang="el-GR" sz="2200" dirty="0" smtClean="0">
                <a:latin typeface="Garamond" pitchFamily="18" charset="0"/>
              </a:rPr>
              <a:t> που οξειδώνονται ταχύτατα</a:t>
            </a:r>
            <a:endParaRPr lang="el-GR" sz="2200" dirty="0">
              <a:latin typeface="Garamond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6088299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Δεξιό βέλος"/>
          <p:cNvSpPr/>
          <p:nvPr/>
        </p:nvSpPr>
        <p:spPr>
          <a:xfrm rot="10800000">
            <a:off x="5220072" y="4653136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463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9"/>
          <p:cNvSpPr/>
          <p:nvPr/>
        </p:nvSpPr>
        <p:spPr>
          <a:xfrm>
            <a:off x="251520" y="0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b="1" dirty="0">
                <a:latin typeface="Garamond" pitchFamily="18" charset="0"/>
                <a:cs typeface="Times New Roman" pitchFamily="18" charset="0"/>
              </a:rPr>
              <a:t>3</a:t>
            </a:r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. Οξείδωση αλκοολών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20688"/>
            <a:ext cx="3914322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" y="2636912"/>
            <a:ext cx="875825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" y="4509384"/>
            <a:ext cx="897367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3851920" y="548680"/>
            <a:ext cx="5292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Garamond" pitchFamily="18" charset="0"/>
              </a:rPr>
              <a:t>Μια εναλλακτική μέθοδος οξείδωσης </a:t>
            </a:r>
            <a:r>
              <a:rPr lang="el-GR" sz="2200" dirty="0" err="1" smtClean="0">
                <a:latin typeface="Garamond" pitchFamily="18" charset="0"/>
              </a:rPr>
              <a:t>Αταγών</a:t>
            </a:r>
            <a:r>
              <a:rPr lang="el-GR" sz="2200" dirty="0" smtClean="0">
                <a:latin typeface="Garamond" pitchFamily="18" charset="0"/>
              </a:rPr>
              <a:t> αλκοολών προς </a:t>
            </a:r>
            <a:r>
              <a:rPr lang="el-GR" sz="2200" dirty="0" err="1" smtClean="0">
                <a:latin typeface="Garamond" pitchFamily="18" charset="0"/>
              </a:rPr>
              <a:t>αλδεύδες</a:t>
            </a:r>
            <a:r>
              <a:rPr lang="el-GR" sz="2200" dirty="0" smtClean="0">
                <a:latin typeface="Garamond" pitchFamily="18" charset="0"/>
              </a:rPr>
              <a:t> είναι η οξείδωση </a:t>
            </a:r>
            <a:r>
              <a:rPr lang="en-US" sz="2200" dirty="0" err="1" smtClean="0">
                <a:latin typeface="Garamond" pitchFamily="18" charset="0"/>
              </a:rPr>
              <a:t>Swern</a:t>
            </a:r>
            <a:r>
              <a:rPr lang="el-GR" sz="2200" dirty="0" smtClean="0">
                <a:latin typeface="Garamond" pitchFamily="18" charset="0"/>
              </a:rPr>
              <a:t> που χρησιμοποιεί </a:t>
            </a:r>
            <a:r>
              <a:rPr lang="en-US" sz="2200" dirty="0" smtClean="0">
                <a:latin typeface="Garamond" pitchFamily="18" charset="0"/>
              </a:rPr>
              <a:t> DMSO </a:t>
            </a:r>
            <a:r>
              <a:rPr lang="el-GR" sz="2200" dirty="0" smtClean="0">
                <a:latin typeface="Garamond" pitchFamily="18" charset="0"/>
              </a:rPr>
              <a:t>και </a:t>
            </a:r>
            <a:r>
              <a:rPr lang="el-GR" sz="2200" dirty="0" err="1" smtClean="0">
                <a:latin typeface="Garamond" pitchFamily="18" charset="0"/>
              </a:rPr>
              <a:t>οξαλυλοχλωρίδιο</a:t>
            </a:r>
            <a:r>
              <a:rPr lang="el-GR" sz="2200" dirty="0" smtClean="0">
                <a:latin typeface="Garamond" pitchFamily="18" charset="0"/>
              </a:rPr>
              <a:t> </a:t>
            </a:r>
            <a:r>
              <a:rPr lang="en-US" sz="2200" dirty="0" smtClean="0">
                <a:latin typeface="Garamond" pitchFamily="18" charset="0"/>
              </a:rPr>
              <a:t> (</a:t>
            </a:r>
            <a:r>
              <a:rPr lang="en-US" sz="2200" dirty="0" err="1" smtClean="0">
                <a:latin typeface="Garamond" pitchFamily="18" charset="0"/>
              </a:rPr>
              <a:t>COCl</a:t>
            </a:r>
            <a:r>
              <a:rPr lang="en-US" sz="2200" dirty="0" smtClean="0">
                <a:latin typeface="Garamond" pitchFamily="18" charset="0"/>
              </a:rPr>
              <a:t>)2.</a:t>
            </a:r>
            <a:br>
              <a:rPr lang="en-US" sz="2200" dirty="0" smtClean="0">
                <a:latin typeface="Garamond" pitchFamily="18" charset="0"/>
              </a:rPr>
            </a:br>
            <a:r>
              <a:rPr lang="el-GR" sz="2200" dirty="0" smtClean="0">
                <a:latin typeface="Garamond" pitchFamily="18" charset="0"/>
              </a:rPr>
              <a:t>Τα </a:t>
            </a:r>
            <a:r>
              <a:rPr lang="el-GR" sz="2200" dirty="0" err="1" smtClean="0">
                <a:latin typeface="Garamond" pitchFamily="18" charset="0"/>
              </a:rPr>
              <a:t>παραπροιόντα</a:t>
            </a:r>
            <a:r>
              <a:rPr lang="el-GR" sz="2200" dirty="0" smtClean="0">
                <a:latin typeface="Garamond" pitchFamily="18" charset="0"/>
              </a:rPr>
              <a:t> είναι πτητικά και απομακρύνονται εύκολα</a:t>
            </a:r>
            <a:endParaRPr lang="el-GR" sz="22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79512" y="0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4. Οξείδωση διπλών δεσμών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358150"/>
            <a:ext cx="2520280" cy="163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608512" cy="14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764704"/>
            <a:ext cx="5172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Σχηματισμός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εποξειδίων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και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trans-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διολών</a:t>
            </a:r>
            <a:endParaRPr lang="el-GR" sz="2200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851924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582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783570"/>
            <a:ext cx="5444119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Πειραματική διαδικασία</a:t>
            </a:r>
            <a:endParaRPr lang="en-US" sz="22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α. Σχεδιασμός πειραματικής διάταξης</a:t>
            </a:r>
          </a:p>
          <a:p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β. Επεξεργασία μίγματος αντίδρασης</a:t>
            </a:r>
          </a:p>
          <a:p>
            <a:endParaRPr lang="el-GR" sz="2200" dirty="0">
              <a:latin typeface="Garamond" pitchFamily="18" charset="0"/>
              <a:cs typeface="Times New Roman" pitchFamily="18" charset="0"/>
            </a:endParaRPr>
          </a:p>
          <a:p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.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Σχήμα αντίδρασης - μηχανισμός</a:t>
            </a:r>
            <a:endParaRPr lang="en-US" sz="2200" dirty="0" smtClean="0">
              <a:latin typeface="Garamond" pitchFamily="18" charset="0"/>
              <a:cs typeface="Times New Roman" pitchFamily="18" charset="0"/>
            </a:endParaRPr>
          </a:p>
          <a:p>
            <a:endParaRPr lang="el-GR" sz="22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Garamond" pitchFamily="18" charset="0"/>
                <a:cs typeface="Times New Roman" pitchFamily="18" charset="0"/>
              </a:rPr>
              <a:t>3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. Οξείδωση αλκοολών</a:t>
            </a:r>
          </a:p>
          <a:p>
            <a:endParaRPr lang="el-GR" sz="2200" dirty="0">
              <a:latin typeface="Garamond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Garamond" pitchFamily="18" charset="0"/>
                <a:cs typeface="Times New Roman" pitchFamily="18" charset="0"/>
              </a:rPr>
              <a:t>4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. Οξείδωση διπλών δεσμών</a:t>
            </a:r>
          </a:p>
          <a:p>
            <a:endParaRPr lang="el-GR" sz="2200" dirty="0">
              <a:latin typeface="Garamond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Garamond" pitchFamily="18" charset="0"/>
                <a:cs typeface="Times New Roman" pitchFamily="18" charset="0"/>
              </a:rPr>
              <a:t>5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. Οξειδωτική σχάση διπλών δεσμών και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αλκινίων</a:t>
            </a:r>
            <a:endParaRPr lang="el-GR" sz="2200" dirty="0" smtClean="0">
              <a:latin typeface="Garamond" pitchFamily="18" charset="0"/>
              <a:cs typeface="Times New Roman" pitchFamily="18" charset="0"/>
            </a:endParaRPr>
          </a:p>
          <a:p>
            <a:endParaRPr lang="el-GR" sz="2200" dirty="0">
              <a:latin typeface="Garamond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Garamond" pitchFamily="18" charset="0"/>
                <a:cs typeface="Times New Roman" pitchFamily="18" charset="0"/>
              </a:rPr>
              <a:t>6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. Οξείδωση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αλκυλοβενζολίων</a:t>
            </a:r>
            <a:endParaRPr lang="el-GR" sz="2200" dirty="0" smtClean="0">
              <a:latin typeface="Garamond" pitchFamily="18" charset="0"/>
              <a:cs typeface="Times New Roman" pitchFamily="18" charset="0"/>
            </a:endParaRPr>
          </a:p>
          <a:p>
            <a:endParaRPr lang="el-GR" sz="2200" dirty="0">
              <a:latin typeface="Garamond" pitchFamily="18" charset="0"/>
              <a:cs typeface="Times New Roman" pitchFamily="18" charset="0"/>
            </a:endParaRPr>
          </a:p>
          <a:p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7. Παραδείγματα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247" y="42350"/>
            <a:ext cx="3696846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000" b="1" dirty="0" smtClean="0">
                <a:latin typeface="Garamond" pitchFamily="18" charset="0"/>
                <a:cs typeface="Times New Roman" pitchFamily="18" charset="0"/>
              </a:rPr>
              <a:t>Δομή της παρουσίασης</a:t>
            </a:r>
            <a:endParaRPr lang="el-GR" sz="30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541239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67781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578338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Ορθογώνιο 5"/>
          <p:cNvSpPr/>
          <p:nvPr/>
        </p:nvSpPr>
        <p:spPr>
          <a:xfrm>
            <a:off x="179512" y="0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4. Οξείδωση διπλών δεσμών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79512" y="548680"/>
            <a:ext cx="6858000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dirty="0" smtClean="0">
                <a:latin typeface="Garamond" pitchFamily="18" charset="0"/>
              </a:rPr>
              <a:t>Σχηματισμός </a:t>
            </a:r>
            <a:r>
              <a:rPr lang="en-US" sz="2200" dirty="0" err="1" smtClean="0">
                <a:latin typeface="Garamond" pitchFamily="18" charset="0"/>
              </a:rPr>
              <a:t>syn</a:t>
            </a:r>
            <a:r>
              <a:rPr lang="en-US" sz="2200" dirty="0" smtClean="0">
                <a:latin typeface="Garamond" pitchFamily="18" charset="0"/>
              </a:rPr>
              <a:t>-</a:t>
            </a:r>
            <a:r>
              <a:rPr lang="el-GR" sz="2200" dirty="0" err="1" smtClean="0">
                <a:latin typeface="Garamond" pitchFamily="18" charset="0"/>
              </a:rPr>
              <a:t>διολών</a:t>
            </a:r>
            <a:endParaRPr lang="el-GR" sz="2200" dirty="0">
              <a:latin typeface="Garamond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6304053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Ομάδα 2"/>
          <p:cNvGrpSpPr>
            <a:grpSpLocks noChangeAspect="1"/>
          </p:cNvGrpSpPr>
          <p:nvPr/>
        </p:nvGrpSpPr>
        <p:grpSpPr>
          <a:xfrm>
            <a:off x="179509" y="2924944"/>
            <a:ext cx="7706141" cy="1476000"/>
            <a:chOff x="251520" y="3933056"/>
            <a:chExt cx="6390456" cy="1238250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933056"/>
              <a:ext cx="3952875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005064"/>
              <a:ext cx="2286000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7670686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Ορθογώνιο 5"/>
          <p:cNvSpPr/>
          <p:nvPr/>
        </p:nvSpPr>
        <p:spPr>
          <a:xfrm>
            <a:off x="179512" y="0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4. Οξείδωση διπλών δεσμών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79512" y="620688"/>
            <a:ext cx="6858000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dirty="0" err="1" smtClean="0">
                <a:latin typeface="Garamond" pitchFamily="18" charset="0"/>
              </a:rPr>
              <a:t>Οζονόλυση</a:t>
            </a:r>
            <a:endParaRPr lang="el-GR" sz="2200" dirty="0">
              <a:latin typeface="Garamon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95741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562783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6"/>
            <a:ext cx="4047463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581128"/>
            <a:ext cx="4140534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Ορθογώνιο 5"/>
          <p:cNvSpPr/>
          <p:nvPr/>
        </p:nvSpPr>
        <p:spPr>
          <a:xfrm>
            <a:off x="251521" y="28192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5. Οξειδωτική σχάση διπλών δεσμών και </a:t>
            </a:r>
            <a:r>
              <a:rPr lang="el-GR" sz="2500" b="1" dirty="0" err="1" smtClean="0">
                <a:latin typeface="Times New Roman" pitchFamily="18" charset="0"/>
                <a:cs typeface="Times New Roman" pitchFamily="18" charset="0"/>
              </a:rPr>
              <a:t>αλκινίων</a:t>
            </a:r>
            <a:endParaRPr lang="el-GR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0" y="2780928"/>
            <a:ext cx="4886695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b="1" dirty="0" err="1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Οζονόλυση</a:t>
            </a:r>
            <a:r>
              <a:rPr lang="el-GR" sz="22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: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Όταν στον άνθρακα του διπλού δεσμού υπάρχουν 2 άνθρακες προκύπτουν κετόνες, ενώ εάν υπάρχει υδρογόνο προκύπτουν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αλδεύδες</a:t>
            </a:r>
            <a:endParaRPr lang="el-GR" sz="2200" dirty="0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51521" y="28192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5. Οξειδωτική σχάση διπλών δεσμών και </a:t>
            </a:r>
            <a:r>
              <a:rPr lang="el-GR" sz="2500" b="1" dirty="0" err="1" smtClean="0">
                <a:latin typeface="Garamond" pitchFamily="18" charset="0"/>
                <a:cs typeface="Times New Roman" pitchFamily="18" charset="0"/>
              </a:rPr>
              <a:t>αλκινίων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916832"/>
            <a:ext cx="7235337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6828800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7850" y="685145"/>
            <a:ext cx="8716639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Όταν δεν υπάρχει υδρογόνο στον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C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του διπλού δεσμού προκύπτουν  κετόνες, εάν υπάρχει ένα υδρογόνο προκύπτει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καρβοξυλικό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οξύ, ενώ εάν υπάρχουν 2 υδρογόνα προκύπτει διοξείδιο του άνθρακα</a:t>
            </a:r>
            <a:endParaRPr lang="el-GR" sz="2200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73216"/>
            <a:ext cx="4151400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5517232"/>
            <a:ext cx="1987617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52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2" y="656816"/>
            <a:ext cx="5845186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3" y="1880936"/>
            <a:ext cx="5832000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51521" y="28192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5. Οξειδωτική σχάση διπλών δεσμών και </a:t>
            </a:r>
            <a:r>
              <a:rPr lang="el-GR" sz="2500" b="1" dirty="0" err="1" smtClean="0">
                <a:latin typeface="Times New Roman" pitchFamily="18" charset="0"/>
                <a:cs typeface="Times New Roman" pitchFamily="18" charset="0"/>
              </a:rPr>
              <a:t>αλκινίων</a:t>
            </a:r>
            <a:endParaRPr lang="el-GR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5644024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219418" y="2879938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6. Οξείδωση </a:t>
            </a:r>
            <a:r>
              <a:rPr lang="el-GR" sz="2500" b="1" dirty="0" err="1" smtClean="0">
                <a:latin typeface="Times New Roman" pitchFamily="18" charset="0"/>
                <a:cs typeface="Times New Roman" pitchFamily="18" charset="0"/>
              </a:rPr>
              <a:t>αλκυλοβενζολίων</a:t>
            </a:r>
            <a:endParaRPr lang="el-GR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41168"/>
            <a:ext cx="388525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01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251521" y="28192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Ασκήσεις για αναφορά</a:t>
            </a:r>
            <a:endParaRPr lang="el-GR" sz="25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427" y="548680"/>
            <a:ext cx="8725062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1. Πόσα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ml KMnO4 1,5 N,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παρουσία ΚΟΗ,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απαιτούνται για να οξειδώσουν πλήρως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ισομοριακό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μίγμα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βενζαλδεύδης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και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βενζυλικής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αλκοόλης συνολικής μάζας 42,8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g</a:t>
            </a:r>
            <a:endParaRPr lang="el-GR" sz="22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1700808"/>
            <a:ext cx="8712969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2.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Να συμπληρωθούν οι αντιδράσεις:</a:t>
            </a:r>
          </a:p>
          <a:p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CH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OH + KMnO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</a:rPr>
              <a:t>4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 + CH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COOH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</a:t>
            </a:r>
            <a:endParaRPr lang="en-US" sz="2200" dirty="0">
              <a:latin typeface="Garamond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2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CH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CH(OH)COOH + MnO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+ CH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COOH </a:t>
            </a:r>
            <a:endParaRPr lang="el-GR" sz="2200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284983"/>
            <a:ext cx="269136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251520" y="2926105"/>
            <a:ext cx="55803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Garamond" pitchFamily="18" charset="0"/>
              </a:rPr>
              <a:t>3. </a:t>
            </a:r>
            <a:r>
              <a:rPr lang="el-GR" sz="2200" dirty="0" smtClean="0">
                <a:latin typeface="Garamond" pitchFamily="18" charset="0"/>
              </a:rPr>
              <a:t>Γράψτε τα </a:t>
            </a:r>
            <a:r>
              <a:rPr lang="el-GR" sz="2200" dirty="0" err="1" smtClean="0">
                <a:latin typeface="Garamond" pitchFamily="18" charset="0"/>
              </a:rPr>
              <a:t>προιόντα</a:t>
            </a:r>
            <a:r>
              <a:rPr lang="el-GR" sz="2200" dirty="0" smtClean="0">
                <a:latin typeface="Garamond" pitchFamily="18" charset="0"/>
              </a:rPr>
              <a:t> των παρακάτω αντιδράσεων</a:t>
            </a:r>
            <a:endParaRPr lang="el-GR" sz="2200" dirty="0">
              <a:latin typeface="Garamond" pitchFamily="18" charset="0"/>
            </a:endParaRPr>
          </a:p>
        </p:txBody>
      </p:sp>
      <p:grpSp>
        <p:nvGrpSpPr>
          <p:cNvPr id="16" name="15 - Ομάδα"/>
          <p:cNvGrpSpPr/>
          <p:nvPr/>
        </p:nvGrpSpPr>
        <p:grpSpPr>
          <a:xfrm>
            <a:off x="107504" y="4581128"/>
            <a:ext cx="4608512" cy="648000"/>
            <a:chOff x="179512" y="4797152"/>
            <a:chExt cx="4608512" cy="648000"/>
          </a:xfrm>
        </p:grpSpPr>
        <p:sp>
          <p:nvSpPr>
            <p:cNvPr id="8" name="7 - TextBox"/>
            <p:cNvSpPr txBox="1"/>
            <p:nvPr/>
          </p:nvSpPr>
          <p:spPr>
            <a:xfrm>
              <a:off x="179512" y="4869160"/>
              <a:ext cx="37321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Garamond" pitchFamily="18" charset="0"/>
                </a:rPr>
                <a:t>O</a:t>
              </a:r>
              <a:r>
                <a:rPr lang="el-GR" sz="2200" dirty="0" smtClean="0">
                  <a:latin typeface="Garamond" pitchFamily="18" charset="0"/>
                </a:rPr>
                <a:t>=</a:t>
              </a:r>
              <a:r>
                <a:rPr lang="en-US" sz="2200" dirty="0" smtClean="0">
                  <a:latin typeface="Garamond" pitchFamily="18" charset="0"/>
                </a:rPr>
                <a:t>CHCH</a:t>
              </a:r>
              <a:r>
                <a:rPr lang="en-US" sz="2200" baseline="-25000" dirty="0" smtClean="0">
                  <a:latin typeface="Garamond" pitchFamily="18" charset="0"/>
                </a:rPr>
                <a:t>2</a:t>
              </a:r>
              <a:r>
                <a:rPr lang="en-US" sz="2200" dirty="0" smtClean="0">
                  <a:latin typeface="Garamond" pitchFamily="18" charset="0"/>
                </a:rPr>
                <a:t>CH=CHCH</a:t>
              </a:r>
              <a:r>
                <a:rPr lang="en-US" sz="2200" baseline="-25000" dirty="0" smtClean="0">
                  <a:latin typeface="Garamond" pitchFamily="18" charset="0"/>
                </a:rPr>
                <a:t>2</a:t>
              </a:r>
              <a:r>
                <a:rPr lang="en-US" sz="2200" dirty="0" smtClean="0">
                  <a:latin typeface="Garamond" pitchFamily="18" charset="0"/>
                </a:rPr>
                <a:t>CH=O</a:t>
              </a:r>
              <a:endParaRPr lang="el-GR" sz="2200" dirty="0">
                <a:latin typeface="Garamond" pitchFamily="18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0168" y="4797152"/>
              <a:ext cx="867856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5229200"/>
            <a:ext cx="263586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2970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725144"/>
            <a:ext cx="24165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589240"/>
            <a:ext cx="232152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5877272"/>
            <a:ext cx="80228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08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20688"/>
            <a:ext cx="8784976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Garamond" pitchFamily="18" charset="0"/>
                <a:cs typeface="Times New Roman" pitchFamily="18" charset="0"/>
              </a:rPr>
              <a:t>1.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Χρησιμοποιείται κωνική φιάλη των 250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ml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που έχει ξεπλυθεί με νερό</a:t>
            </a:r>
            <a:endParaRPr lang="el-GR" sz="22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96752"/>
            <a:ext cx="8784976" cy="10464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Garamond" pitchFamily="18" charset="0"/>
                <a:cs typeface="Times New Roman" pitchFamily="18" charset="0"/>
              </a:rPr>
              <a:t>2.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Ζυγίζονται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6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gr KMnO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</a:rPr>
              <a:t>4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σε χαρτί και τοποθετούνται στην κωνική . </a:t>
            </a:r>
            <a:endParaRPr lang="en-US" sz="22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l-GR" sz="2000" dirty="0" smtClean="0">
                <a:latin typeface="Garamond" pitchFamily="18" charset="0"/>
                <a:cs typeface="Times New Roman" pitchFamily="18" charset="0"/>
              </a:rPr>
              <a:t>Δεν μας ενδιαφέρει αν θα είναι ακριβώς </a:t>
            </a:r>
            <a:r>
              <a:rPr lang="en-US" sz="2000" dirty="0" smtClean="0">
                <a:latin typeface="Garamond" pitchFamily="18" charset="0"/>
                <a:cs typeface="Times New Roman" pitchFamily="18" charset="0"/>
              </a:rPr>
              <a:t>6</a:t>
            </a:r>
            <a:r>
              <a:rPr lang="el-GR" sz="20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Garamond" pitchFamily="18" charset="0"/>
                <a:cs typeface="Times New Roman" pitchFamily="18" charset="0"/>
              </a:rPr>
              <a:t>gr </a:t>
            </a:r>
            <a:r>
              <a:rPr lang="el-GR" sz="2000" dirty="0" smtClean="0">
                <a:latin typeface="Garamond" pitchFamily="18" charset="0"/>
                <a:cs typeface="Times New Roman" pitchFamily="18" charset="0"/>
              </a:rPr>
              <a:t>μια και είναι ούτως ή άλλως σε περίσσεια, να ξέρουμε όμως πόσο ακριβώς έχουμε ζυγίσει.</a:t>
            </a:r>
            <a:endParaRPr lang="el-GR" sz="20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342490"/>
            <a:ext cx="878497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Garamond" pitchFamily="18" charset="0"/>
                <a:cs typeface="Times New Roman" pitchFamily="18" charset="0"/>
              </a:rPr>
              <a:t>3.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Στην συνέχεια προστίθενται 50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ml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νερό. </a:t>
            </a:r>
            <a:endParaRPr lang="en-US" sz="22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l-GR" sz="2000" dirty="0" smtClean="0">
                <a:latin typeface="Garamond" pitchFamily="18" charset="0"/>
                <a:cs typeface="Times New Roman" pitchFamily="18" charset="0"/>
              </a:rPr>
              <a:t>Καλή ανάδευση με γυάλινη σπάτουλα ή ράβδο για να διαλυθεί όσο το δυνατόν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. Παρατηρείστε ένα η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διαλυτοποίηση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είναι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ενδόθερμη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ή εξώθερμη. </a:t>
            </a:r>
            <a:endParaRPr lang="en-US" sz="22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Πιθανό να μην διαλυθεί πλήρως λόγω ύπαρξης ποσότητας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MnO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</a:rPr>
              <a:t>2</a:t>
            </a:r>
            <a:endParaRPr lang="el-GR" sz="2200" baseline="-250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883695"/>
            <a:ext cx="878497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Garamond" pitchFamily="18" charset="0"/>
                <a:cs typeface="Times New Roman" pitchFamily="18" charset="0"/>
              </a:rPr>
              <a:t>4.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Τοποθετείται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μαγνητάκι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, σημειώνεται  η στάθμη του νερού  και κατόπιν η κωνική προσαρμόζεται σε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υδατόλουτρο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 </a:t>
            </a:r>
            <a:r>
              <a:rPr lang="el-GR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ΧΩΡΙΣ ΘΕΡΜΑΝΣΗ</a:t>
            </a:r>
            <a:endParaRPr lang="el-GR" sz="22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725144"/>
            <a:ext cx="8784976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Garamond" pitchFamily="18" charset="0"/>
                <a:cs typeface="Times New Roman" pitchFamily="18" charset="0"/>
              </a:rPr>
              <a:t>5.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Με ογκομετρικό κύλινδρο των 10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ml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λαμβάνονται 2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ml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βενζυλικής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αλκοόλης και μεταφέρονται σε ποτήρι ζέσης των 100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ml. </a:t>
            </a:r>
            <a:endParaRPr lang="el-GR" sz="22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Στο ίδιο ποτήρι μεταφέρονται 15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ml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διαλύματος ΚΟΗ 7%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w/v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χρησιμοποιώντας κύλινδρο των 50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ml (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τα μεταφέρουμε αφού πρώτα τα περάσουμε και από τον κύλινδρο των 10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ml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για να ξεπλυθεί)</a:t>
            </a:r>
            <a:endParaRPr lang="el-GR" sz="22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79512" y="28192"/>
            <a:ext cx="8784976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1. Πειραματική διαδικασία: 1</a:t>
            </a:r>
            <a:r>
              <a:rPr lang="el-GR" sz="2300" b="1" dirty="0" smtClean="0">
                <a:latin typeface="Garamond" pitchFamily="18" charset="0"/>
                <a:cs typeface="Times New Roman" pitchFamily="18" charset="0"/>
              </a:rPr>
              <a:t>α. Σχεδιασμός </a:t>
            </a:r>
            <a:r>
              <a:rPr lang="el-GR" sz="2300" b="1" dirty="0">
                <a:latin typeface="Garamond" pitchFamily="18" charset="0"/>
                <a:cs typeface="Times New Roman" pitchFamily="18" charset="0"/>
              </a:rPr>
              <a:t>πειραματικής διάταξης</a:t>
            </a:r>
          </a:p>
        </p:txBody>
      </p:sp>
    </p:spTree>
    <p:extLst>
      <p:ext uri="{BB962C8B-B14F-4D97-AF65-F5344CB8AC3E}">
        <p14:creationId xmlns="" xmlns:p14="http://schemas.microsoft.com/office/powerpoint/2010/main" val="15841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92696"/>
            <a:ext cx="8784976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sz="2200" b="1" dirty="0" smtClean="0">
                <a:latin typeface="Garamond" pitchFamily="18" charset="0"/>
                <a:cs typeface="Times New Roman" pitchFamily="18" charset="0"/>
              </a:rPr>
              <a:t>7.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Στην συνέχεια το περιεχόμενο του ποτηριού ζέσης προστίθεται  στην κωνική των 250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ml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αργά με την χρήση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πιππέτας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παστέρ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μέσα σε χρονικό διάστημα 5 λεπτών. Ξεπλένεται το ποτήρι με 2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x 5 ml H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O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και οι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εκπλύσεις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μεταφέρονται επίσης στην κωνική. </a:t>
            </a:r>
          </a:p>
          <a:p>
            <a:pPr algn="just"/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Παρατηρούνται </a:t>
            </a:r>
            <a:r>
              <a:rPr lang="el-GR" sz="2200" dirty="0">
                <a:latin typeface="Garamond" pitchFamily="18" charset="0"/>
                <a:cs typeface="Times New Roman" pitchFamily="18" charset="0"/>
              </a:rPr>
              <a:t>πιθανές αλλαγές, πχ αν το φαινόμενο είναι εξώθερμο ή αν αλλάζει χρώμα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924944"/>
            <a:ext cx="8784976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sz="2200" b="1" dirty="0">
                <a:latin typeface="Garamond" pitchFamily="18" charset="0"/>
                <a:cs typeface="Times New Roman" pitchFamily="18" charset="0"/>
              </a:rPr>
              <a:t>8</a:t>
            </a:r>
            <a:r>
              <a:rPr lang="el-GR" sz="2200" b="1" dirty="0" smtClean="0">
                <a:latin typeface="Garamond" pitchFamily="18" charset="0"/>
                <a:cs typeface="Times New Roman" pitchFamily="18" charset="0"/>
              </a:rPr>
              <a:t>.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Η κωνική επικαλύπτεται με αλουμινόχαρτο με 2-3 τρύπες . </a:t>
            </a:r>
          </a:p>
          <a:p>
            <a:pPr algn="just"/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Πάνω στην θερμαντική πλάκα τοποθετείται και ποτήρι ζέσης με 50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ml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νερό ως ρεζέρβα.</a:t>
            </a:r>
          </a:p>
          <a:p>
            <a:pPr algn="just"/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Στην συνέχεια η θέρμανση τοποθετείται στο 2 και η ανάδευση να είναι κανονική.</a:t>
            </a:r>
          </a:p>
          <a:p>
            <a:pPr algn="just"/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Το μίγμα θερμαίνεται για περίπου 50 λεπτά.</a:t>
            </a:r>
            <a:endParaRPr lang="el-GR" sz="22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862770"/>
            <a:ext cx="8784976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Η θέρμανση πρέπει να είναι ήπια για την αποφυγή διάσπασης του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KMnO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</a:rPr>
              <a:t>4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και τον σχηματισμό αερίου Ο</a:t>
            </a:r>
            <a:r>
              <a:rPr lang="el-GR" sz="2200" baseline="-25000" dirty="0" smtClean="0">
                <a:latin typeface="Garamond" pitchFamily="18" charset="0"/>
                <a:cs typeface="Times New Roman" pitchFamily="18" charset="0"/>
              </a:rPr>
              <a:t>2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που μπορεί να οδηγήσει σε έκρηξη και ατύχημα κατά την παρακάτω εξίσωση:</a:t>
            </a:r>
          </a:p>
          <a:p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KMnO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</a:rPr>
              <a:t>4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  MnO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 +  K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MnO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 +  O</a:t>
            </a:r>
            <a:r>
              <a:rPr lang="en-US" sz="22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↑</a:t>
            </a:r>
            <a:endParaRPr lang="el-GR" sz="22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79512" y="28192"/>
            <a:ext cx="8784976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1. Πειραματική διαδικασία: 1</a:t>
            </a:r>
            <a:r>
              <a:rPr lang="el-GR" sz="2300" b="1" dirty="0" smtClean="0">
                <a:latin typeface="Garamond" pitchFamily="18" charset="0"/>
                <a:cs typeface="Times New Roman" pitchFamily="18" charset="0"/>
              </a:rPr>
              <a:t>α. Σχεδιασμός </a:t>
            </a:r>
            <a:r>
              <a:rPr lang="el-GR" sz="2300" b="1" dirty="0">
                <a:latin typeface="Garamond" pitchFamily="18" charset="0"/>
                <a:cs typeface="Times New Roman" pitchFamily="18" charset="0"/>
              </a:rPr>
              <a:t>πειραματικής διάταξης</a:t>
            </a:r>
          </a:p>
        </p:txBody>
      </p:sp>
    </p:spTree>
    <p:extLst>
      <p:ext uri="{BB962C8B-B14F-4D97-AF65-F5344CB8AC3E}">
        <p14:creationId xmlns="" xmlns:p14="http://schemas.microsoft.com/office/powerpoint/2010/main" val="40575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23081" y="28192"/>
            <a:ext cx="8641407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1. Πειραματική διαδικασία: </a:t>
            </a: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1</a:t>
            </a:r>
            <a:r>
              <a:rPr lang="el-GR" sz="2300" b="1" dirty="0" smtClean="0">
                <a:latin typeface="Garamond" pitchFamily="18" charset="0"/>
                <a:cs typeface="Times New Roman" pitchFamily="18" charset="0"/>
              </a:rPr>
              <a:t>β. Επεξεργασία μίγματος αντίδρασης 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640960" cy="44935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sz="2200" b="1" dirty="0" smtClean="0">
                <a:latin typeface="Garamond" pitchFamily="18" charset="0"/>
              </a:rPr>
              <a:t>1. </a:t>
            </a:r>
            <a:r>
              <a:rPr lang="el-GR" sz="2200" dirty="0" smtClean="0">
                <a:latin typeface="Garamond" pitchFamily="18" charset="0"/>
              </a:rPr>
              <a:t>Παίρνουμε </a:t>
            </a:r>
            <a:r>
              <a:rPr lang="el-GR" sz="2200" b="1" dirty="0" smtClean="0">
                <a:solidFill>
                  <a:srgbClr val="FF0000"/>
                </a:solidFill>
                <a:latin typeface="Garamond" pitchFamily="18" charset="0"/>
              </a:rPr>
              <a:t>3 </a:t>
            </a:r>
            <a:r>
              <a:rPr lang="en-US" sz="2200" b="1" dirty="0" smtClean="0">
                <a:solidFill>
                  <a:srgbClr val="FF0000"/>
                </a:solidFill>
                <a:latin typeface="Garamond" pitchFamily="18" charset="0"/>
              </a:rPr>
              <a:t>ml </a:t>
            </a:r>
            <a:r>
              <a:rPr lang="el-GR" sz="2200" b="1" dirty="0" smtClean="0">
                <a:solidFill>
                  <a:srgbClr val="FF0000"/>
                </a:solidFill>
                <a:latin typeface="Garamond" pitchFamily="18" charset="0"/>
              </a:rPr>
              <a:t>αιθανόλης </a:t>
            </a:r>
            <a:r>
              <a:rPr lang="el-GR" sz="2200" dirty="0" smtClean="0">
                <a:latin typeface="Garamond" pitchFamily="18" charset="0"/>
              </a:rPr>
              <a:t>με ογκομετρικό κύλινδρο των 10 </a:t>
            </a:r>
            <a:r>
              <a:rPr lang="en-US" sz="2200" dirty="0" smtClean="0">
                <a:latin typeface="Garamond" pitchFamily="18" charset="0"/>
              </a:rPr>
              <a:t>ml </a:t>
            </a:r>
            <a:r>
              <a:rPr lang="el-GR" sz="2200" dirty="0" smtClean="0">
                <a:latin typeface="Garamond" pitchFamily="18" charset="0"/>
              </a:rPr>
              <a:t>και τα προσθέτουμε σε ποτήρι ζέσης των 100 </a:t>
            </a:r>
            <a:r>
              <a:rPr lang="en-US" sz="2200" dirty="0" smtClean="0">
                <a:latin typeface="Garamond" pitchFamily="18" charset="0"/>
              </a:rPr>
              <a:t>ml </a:t>
            </a:r>
            <a:r>
              <a:rPr lang="el-GR" sz="2200" dirty="0" smtClean="0">
                <a:latin typeface="Garamond" pitchFamily="18" charset="0"/>
              </a:rPr>
              <a:t>όπου ήδη έχουμε βάλει </a:t>
            </a:r>
            <a:r>
              <a:rPr lang="el-GR" sz="2200" b="1" dirty="0" smtClean="0">
                <a:solidFill>
                  <a:srgbClr val="FF0000"/>
                </a:solidFill>
                <a:latin typeface="Garamond" pitchFamily="18" charset="0"/>
              </a:rPr>
              <a:t>12 </a:t>
            </a:r>
            <a:r>
              <a:rPr lang="en-US" sz="2200" b="1" dirty="0" smtClean="0">
                <a:solidFill>
                  <a:srgbClr val="FF0000"/>
                </a:solidFill>
                <a:latin typeface="Garamond" pitchFamily="18" charset="0"/>
              </a:rPr>
              <a:t>ml </a:t>
            </a:r>
            <a:r>
              <a:rPr lang="el-GR" sz="2200" b="1" dirty="0" smtClean="0">
                <a:solidFill>
                  <a:srgbClr val="FF0000"/>
                </a:solidFill>
                <a:latin typeface="Garamond" pitchFamily="18" charset="0"/>
              </a:rPr>
              <a:t>Η</a:t>
            </a:r>
            <a:r>
              <a:rPr lang="el-GR" sz="2200" b="1" baseline="-25000" dirty="0" smtClean="0">
                <a:solidFill>
                  <a:srgbClr val="FF0000"/>
                </a:solidFill>
                <a:latin typeface="Garamond" pitchFamily="18" charset="0"/>
              </a:rPr>
              <a:t>2</a:t>
            </a:r>
            <a:r>
              <a:rPr lang="el-GR" sz="2200" b="1" dirty="0" smtClean="0">
                <a:solidFill>
                  <a:srgbClr val="FF0000"/>
                </a:solidFill>
                <a:latin typeface="Garamond" pitchFamily="18" charset="0"/>
              </a:rPr>
              <a:t>Ο</a:t>
            </a:r>
            <a:r>
              <a:rPr lang="el-GR" sz="2200" dirty="0" smtClean="0">
                <a:latin typeface="Garamond" pitchFamily="18" charset="0"/>
              </a:rPr>
              <a:t>.</a:t>
            </a:r>
            <a:br>
              <a:rPr lang="el-GR" sz="2200" dirty="0" smtClean="0">
                <a:latin typeface="Garamond" pitchFamily="18" charset="0"/>
              </a:rPr>
            </a:br>
            <a:r>
              <a:rPr lang="el-GR" sz="2200" dirty="0" smtClean="0">
                <a:latin typeface="Garamond" pitchFamily="18" charset="0"/>
              </a:rPr>
              <a:t>Το αραιωμένο αυτό σε νερό διάλυμα αιθανόλης προστίθεται στην κωνική φιάλη που γίνεται η αντίδραση όσο ακόμα το διάλυμα είναι ζεστό και </a:t>
            </a:r>
            <a:r>
              <a:rPr lang="el-GR" sz="2200" b="1" dirty="0" smtClean="0">
                <a:solidFill>
                  <a:srgbClr val="00B050"/>
                </a:solidFill>
                <a:latin typeface="Garamond" pitchFamily="18" charset="0"/>
              </a:rPr>
              <a:t>ΑΡΓΑ</a:t>
            </a:r>
            <a:r>
              <a:rPr lang="el-GR" sz="2200" dirty="0" smtClean="0">
                <a:latin typeface="Garamond" pitchFamily="18" charset="0"/>
              </a:rPr>
              <a:t> με </a:t>
            </a:r>
            <a:r>
              <a:rPr lang="el-GR" sz="2200" dirty="0" err="1" smtClean="0">
                <a:latin typeface="Garamond" pitchFamily="18" charset="0"/>
              </a:rPr>
              <a:t>πιππέτα</a:t>
            </a:r>
            <a:r>
              <a:rPr lang="el-GR" sz="2200" dirty="0" smtClean="0">
                <a:latin typeface="Garamond" pitchFamily="18" charset="0"/>
              </a:rPr>
              <a:t> </a:t>
            </a:r>
            <a:r>
              <a:rPr lang="el-GR" sz="2200" dirty="0" err="1" smtClean="0">
                <a:latin typeface="Garamond" pitchFamily="18" charset="0"/>
              </a:rPr>
              <a:t>παστέρ</a:t>
            </a:r>
            <a:r>
              <a:rPr lang="el-GR" sz="2200" dirty="0" smtClean="0">
                <a:latin typeface="Garamond" pitchFamily="18" charset="0"/>
              </a:rPr>
              <a:t> (βρέχοντας και τα τοιχώματα)</a:t>
            </a:r>
          </a:p>
          <a:p>
            <a:pPr algn="just"/>
            <a:r>
              <a:rPr lang="el-GR" sz="2200" dirty="0" smtClean="0">
                <a:latin typeface="Garamond" pitchFamily="18" charset="0"/>
              </a:rPr>
              <a:t>Κατόπιν το μίγμα αφήνεται για άλλα 5 λεπτά στην θέρμανση.</a:t>
            </a:r>
          </a:p>
          <a:p>
            <a:pPr algn="just"/>
            <a:r>
              <a:rPr lang="el-GR" sz="2200" dirty="0" smtClean="0">
                <a:latin typeface="Garamond" pitchFamily="18" charset="0"/>
              </a:rPr>
              <a:t>Με την προσθήκη της αιθανόλης εξουδετερώνεται η περίσσεια  του </a:t>
            </a:r>
            <a:r>
              <a:rPr lang="en-US" sz="2200" dirty="0" smtClean="0">
                <a:latin typeface="Garamond" pitchFamily="18" charset="0"/>
              </a:rPr>
              <a:t>KMnO</a:t>
            </a:r>
            <a:r>
              <a:rPr lang="en-US" sz="2200" baseline="-25000" dirty="0" smtClean="0">
                <a:latin typeface="Garamond" pitchFamily="18" charset="0"/>
              </a:rPr>
              <a:t>4</a:t>
            </a:r>
            <a:r>
              <a:rPr lang="en-US" sz="2200" dirty="0" smtClean="0">
                <a:latin typeface="Garamond" pitchFamily="18" charset="0"/>
              </a:rPr>
              <a:t>. </a:t>
            </a:r>
            <a:endParaRPr lang="el-GR" sz="2200" dirty="0" smtClean="0">
              <a:latin typeface="Garamond" pitchFamily="18" charset="0"/>
            </a:endParaRPr>
          </a:p>
          <a:p>
            <a:pPr algn="just"/>
            <a:r>
              <a:rPr lang="el-GR" sz="2200" dirty="0" smtClean="0">
                <a:latin typeface="Garamond" pitchFamily="18" charset="0"/>
              </a:rPr>
              <a:t>Παράλληλα αντιδρά και το </a:t>
            </a:r>
            <a:r>
              <a:rPr lang="en-US" sz="2200" dirty="0" smtClean="0">
                <a:latin typeface="Garamond" pitchFamily="18" charset="0"/>
              </a:rPr>
              <a:t>K</a:t>
            </a:r>
            <a:r>
              <a:rPr lang="en-US" sz="2200" baseline="-25000" dirty="0" smtClean="0">
                <a:latin typeface="Garamond" pitchFamily="18" charset="0"/>
              </a:rPr>
              <a:t>2</a:t>
            </a:r>
            <a:r>
              <a:rPr lang="en-US" sz="2200" dirty="0" smtClean="0">
                <a:latin typeface="Garamond" pitchFamily="18" charset="0"/>
              </a:rPr>
              <a:t>MnO</a:t>
            </a:r>
            <a:r>
              <a:rPr lang="en-US" sz="2200" baseline="-25000" dirty="0" smtClean="0">
                <a:latin typeface="Garamond" pitchFamily="18" charset="0"/>
              </a:rPr>
              <a:t>4</a:t>
            </a:r>
            <a:r>
              <a:rPr lang="en-US" sz="2200" dirty="0" smtClean="0">
                <a:latin typeface="Garamond" pitchFamily="18" charset="0"/>
              </a:rPr>
              <a:t>.</a:t>
            </a:r>
            <a:r>
              <a:rPr lang="el-GR" sz="2200" dirty="0" smtClean="0">
                <a:latin typeface="Garamond" pitchFamily="18" charset="0"/>
              </a:rPr>
              <a:t> </a:t>
            </a:r>
          </a:p>
          <a:p>
            <a:pPr algn="just"/>
            <a:r>
              <a:rPr lang="el-GR" sz="2200" dirty="0" smtClean="0">
                <a:latin typeface="Garamond" pitchFamily="18" charset="0"/>
              </a:rPr>
              <a:t>Οι αντιδράσεις που γίνονται:</a:t>
            </a:r>
            <a:endParaRPr lang="en-US" sz="2200" dirty="0">
              <a:latin typeface="Garamond" pitchFamily="18" charset="0"/>
            </a:endParaRPr>
          </a:p>
          <a:p>
            <a:pPr algn="just"/>
            <a:r>
              <a:rPr lang="en-US" sz="2200" dirty="0" smtClean="0">
                <a:latin typeface="Garamond" pitchFamily="18" charset="0"/>
              </a:rPr>
              <a:t>3CH</a:t>
            </a:r>
            <a:r>
              <a:rPr lang="en-US" sz="2200" baseline="-25000" dirty="0" smtClean="0">
                <a:latin typeface="Garamond" pitchFamily="18" charset="0"/>
              </a:rPr>
              <a:t>3</a:t>
            </a:r>
            <a:r>
              <a:rPr lang="en-US" sz="2200" dirty="0" smtClean="0">
                <a:latin typeface="Garamond" pitchFamily="18" charset="0"/>
              </a:rPr>
              <a:t>CH</a:t>
            </a:r>
            <a:r>
              <a:rPr lang="en-US" sz="2200" baseline="-25000" dirty="0" smtClean="0">
                <a:latin typeface="Garamond" pitchFamily="18" charset="0"/>
              </a:rPr>
              <a:t>2</a:t>
            </a:r>
            <a:r>
              <a:rPr lang="en-US" sz="2200" dirty="0" smtClean="0">
                <a:latin typeface="Garamond" pitchFamily="18" charset="0"/>
              </a:rPr>
              <a:t>OH  + 4KMnO</a:t>
            </a:r>
            <a:r>
              <a:rPr lang="en-US" sz="2200" baseline="-25000" dirty="0" smtClean="0">
                <a:latin typeface="Garamond" pitchFamily="18" charset="0"/>
              </a:rPr>
              <a:t>4</a:t>
            </a:r>
            <a:r>
              <a:rPr lang="en-US" sz="2200" dirty="0" smtClean="0">
                <a:latin typeface="Garamond" pitchFamily="18" charset="0"/>
              </a:rPr>
              <a:t>  </a:t>
            </a:r>
            <a:r>
              <a:rPr lang="en-US" sz="2200" dirty="0" smtClean="0">
                <a:latin typeface="Garamond" pitchFamily="18" charset="0"/>
                <a:sym typeface="Wingdings" pitchFamily="2" charset="2"/>
              </a:rPr>
              <a:t> 3CH</a:t>
            </a:r>
            <a:r>
              <a:rPr lang="en-US" sz="2200" baseline="-25000" dirty="0" smtClean="0">
                <a:latin typeface="Garamond" pitchFamily="18" charset="0"/>
                <a:sym typeface="Wingdings" pitchFamily="2" charset="2"/>
              </a:rPr>
              <a:t>3</a:t>
            </a:r>
            <a:r>
              <a:rPr lang="en-US" sz="2200" dirty="0" smtClean="0">
                <a:latin typeface="Garamond" pitchFamily="18" charset="0"/>
                <a:sym typeface="Wingdings" pitchFamily="2" charset="2"/>
              </a:rPr>
              <a:t>COOK  +  4MnO</a:t>
            </a:r>
            <a:r>
              <a:rPr lang="en-US" sz="2200" baseline="-25000" dirty="0" smtClean="0">
                <a:latin typeface="Garamond" pitchFamily="18" charset="0"/>
                <a:sym typeface="Wingdings" pitchFamily="2" charset="2"/>
              </a:rPr>
              <a:t>2</a:t>
            </a:r>
            <a:r>
              <a:rPr lang="en-US" sz="2200" dirty="0" smtClean="0">
                <a:latin typeface="Garamond" pitchFamily="18" charset="0"/>
                <a:sym typeface="Wingdings" pitchFamily="2" charset="2"/>
              </a:rPr>
              <a:t>↓  +  KOH  +  4H</a:t>
            </a:r>
            <a:r>
              <a:rPr lang="en-US" sz="2200" baseline="-25000" dirty="0" smtClean="0">
                <a:latin typeface="Garamond" pitchFamily="18" charset="0"/>
                <a:sym typeface="Wingdings" pitchFamily="2" charset="2"/>
              </a:rPr>
              <a:t>2</a:t>
            </a:r>
            <a:r>
              <a:rPr lang="en-US" sz="2200" dirty="0" smtClean="0">
                <a:latin typeface="Garamond" pitchFamily="18" charset="0"/>
                <a:sym typeface="Wingdings" pitchFamily="2" charset="2"/>
              </a:rPr>
              <a:t>O</a:t>
            </a:r>
            <a:endParaRPr lang="el-GR" sz="2200" dirty="0" smtClean="0">
              <a:latin typeface="Garamond" pitchFamily="18" charset="0"/>
              <a:sym typeface="Wingdings" pitchFamily="2" charset="2"/>
            </a:endParaRPr>
          </a:p>
          <a:p>
            <a:pPr algn="just"/>
            <a:r>
              <a:rPr lang="el-GR" sz="2200" dirty="0" smtClean="0">
                <a:latin typeface="Garamond" pitchFamily="18" charset="0"/>
                <a:sym typeface="Wingdings" pitchFamily="2" charset="2"/>
              </a:rPr>
              <a:t>και</a:t>
            </a:r>
          </a:p>
          <a:p>
            <a:pPr algn="just"/>
            <a:r>
              <a:rPr lang="en-US" sz="2200" dirty="0" smtClean="0">
                <a:latin typeface="Garamond" pitchFamily="18" charset="0"/>
              </a:rPr>
              <a:t>CH</a:t>
            </a:r>
            <a:r>
              <a:rPr lang="en-US" sz="2200" baseline="-25000" dirty="0" smtClean="0">
                <a:latin typeface="Garamond" pitchFamily="18" charset="0"/>
              </a:rPr>
              <a:t>3</a:t>
            </a:r>
            <a:r>
              <a:rPr lang="en-US" sz="2200" dirty="0" smtClean="0">
                <a:latin typeface="Garamond" pitchFamily="18" charset="0"/>
              </a:rPr>
              <a:t>CH</a:t>
            </a:r>
            <a:r>
              <a:rPr lang="en-US" sz="2200" baseline="-25000" dirty="0" smtClean="0">
                <a:latin typeface="Garamond" pitchFamily="18" charset="0"/>
              </a:rPr>
              <a:t>2</a:t>
            </a:r>
            <a:r>
              <a:rPr lang="en-US" sz="2200" dirty="0" smtClean="0">
                <a:latin typeface="Garamond" pitchFamily="18" charset="0"/>
              </a:rPr>
              <a:t>OH  </a:t>
            </a:r>
            <a:r>
              <a:rPr lang="en-US" sz="2200" dirty="0">
                <a:latin typeface="Garamond" pitchFamily="18" charset="0"/>
              </a:rPr>
              <a:t>+ </a:t>
            </a:r>
            <a:r>
              <a:rPr lang="el-GR" sz="2200" dirty="0">
                <a:latin typeface="Garamond" pitchFamily="18" charset="0"/>
              </a:rPr>
              <a:t>2</a:t>
            </a:r>
            <a:r>
              <a:rPr lang="en-US" sz="2200" dirty="0" smtClean="0">
                <a:latin typeface="Garamond" pitchFamily="18" charset="0"/>
              </a:rPr>
              <a:t>K</a:t>
            </a:r>
            <a:r>
              <a:rPr lang="el-GR" sz="2200" baseline="-25000" dirty="0" smtClean="0">
                <a:latin typeface="Garamond" pitchFamily="18" charset="0"/>
              </a:rPr>
              <a:t>2</a:t>
            </a:r>
            <a:r>
              <a:rPr lang="en-US" sz="2200" dirty="0" smtClean="0">
                <a:latin typeface="Garamond" pitchFamily="18" charset="0"/>
              </a:rPr>
              <a:t>MnO</a:t>
            </a:r>
            <a:r>
              <a:rPr lang="en-US" sz="2200" baseline="-25000" dirty="0" smtClean="0">
                <a:latin typeface="Garamond" pitchFamily="18" charset="0"/>
              </a:rPr>
              <a:t>4</a:t>
            </a:r>
            <a:r>
              <a:rPr lang="en-US" sz="2200" dirty="0" smtClean="0">
                <a:latin typeface="Garamond" pitchFamily="18" charset="0"/>
              </a:rPr>
              <a:t>  </a:t>
            </a:r>
            <a:r>
              <a:rPr lang="en-US" sz="2200" dirty="0">
                <a:latin typeface="Garamond" pitchFamily="18" charset="0"/>
                <a:sym typeface="Wingdings" pitchFamily="2" charset="2"/>
              </a:rPr>
              <a:t> </a:t>
            </a:r>
            <a:r>
              <a:rPr lang="en-US" sz="2200" dirty="0" smtClean="0">
                <a:latin typeface="Garamond" pitchFamily="18" charset="0"/>
                <a:sym typeface="Wingdings" pitchFamily="2" charset="2"/>
              </a:rPr>
              <a:t>CH</a:t>
            </a:r>
            <a:r>
              <a:rPr lang="en-US" sz="2200" baseline="-25000" dirty="0" smtClean="0">
                <a:latin typeface="Garamond" pitchFamily="18" charset="0"/>
                <a:sym typeface="Wingdings" pitchFamily="2" charset="2"/>
              </a:rPr>
              <a:t>3</a:t>
            </a:r>
            <a:r>
              <a:rPr lang="en-US" sz="2200" dirty="0" smtClean="0">
                <a:latin typeface="Garamond" pitchFamily="18" charset="0"/>
                <a:sym typeface="Wingdings" pitchFamily="2" charset="2"/>
              </a:rPr>
              <a:t>COOK  </a:t>
            </a:r>
            <a:r>
              <a:rPr lang="en-US" sz="2200" dirty="0">
                <a:latin typeface="Garamond" pitchFamily="18" charset="0"/>
                <a:sym typeface="Wingdings" pitchFamily="2" charset="2"/>
              </a:rPr>
              <a:t>+  </a:t>
            </a:r>
            <a:r>
              <a:rPr lang="el-GR" sz="2200" dirty="0" smtClean="0">
                <a:latin typeface="Garamond" pitchFamily="18" charset="0"/>
                <a:sym typeface="Wingdings" pitchFamily="2" charset="2"/>
              </a:rPr>
              <a:t>2</a:t>
            </a:r>
            <a:r>
              <a:rPr lang="en-US" sz="2200" dirty="0" smtClean="0">
                <a:latin typeface="Garamond" pitchFamily="18" charset="0"/>
                <a:sym typeface="Wingdings" pitchFamily="2" charset="2"/>
              </a:rPr>
              <a:t>MnO</a:t>
            </a:r>
            <a:r>
              <a:rPr lang="en-US" sz="2200" baseline="-25000" dirty="0" smtClean="0">
                <a:latin typeface="Garamond" pitchFamily="18" charset="0"/>
                <a:sym typeface="Wingdings" pitchFamily="2" charset="2"/>
              </a:rPr>
              <a:t>2</a:t>
            </a:r>
            <a:r>
              <a:rPr lang="en-US" sz="2200" dirty="0">
                <a:latin typeface="Garamond" pitchFamily="18" charset="0"/>
                <a:sym typeface="Wingdings" pitchFamily="2" charset="2"/>
              </a:rPr>
              <a:t>↓  +  </a:t>
            </a:r>
            <a:r>
              <a:rPr lang="el-GR" sz="2200" dirty="0" smtClean="0">
                <a:latin typeface="Garamond" pitchFamily="18" charset="0"/>
                <a:sym typeface="Wingdings" pitchFamily="2" charset="2"/>
              </a:rPr>
              <a:t>3</a:t>
            </a:r>
            <a:r>
              <a:rPr lang="en-US" sz="2200" dirty="0" smtClean="0">
                <a:latin typeface="Garamond" pitchFamily="18" charset="0"/>
                <a:sym typeface="Wingdings" pitchFamily="2" charset="2"/>
              </a:rPr>
              <a:t>KOH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081" y="5301208"/>
            <a:ext cx="8613334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sz="2200" b="1" dirty="0" smtClean="0">
                <a:latin typeface="Garamond" pitchFamily="18" charset="0"/>
              </a:rPr>
              <a:t>2. </a:t>
            </a:r>
            <a:r>
              <a:rPr lang="el-GR" sz="2200" dirty="0" smtClean="0">
                <a:latin typeface="Garamond" pitchFamily="18" charset="0"/>
              </a:rPr>
              <a:t>Μετά το πέρας της εξουδετέρωσης της περίσσειας του υπερμαγγανικού απομακρύνεται η κωνική από την θερμαντική πλάκα και τοποθετείται αρχικά σε </a:t>
            </a:r>
            <a:r>
              <a:rPr lang="el-GR" sz="2200" dirty="0" err="1" smtClean="0">
                <a:latin typeface="Garamond" pitchFamily="18" charset="0"/>
              </a:rPr>
              <a:t>υδατόλουτρο</a:t>
            </a:r>
            <a:r>
              <a:rPr lang="el-GR" sz="2200" dirty="0" smtClean="0">
                <a:latin typeface="Garamond" pitchFamily="18" charset="0"/>
              </a:rPr>
              <a:t> και κατόπιν σε </a:t>
            </a:r>
            <a:r>
              <a:rPr lang="el-GR" sz="2200" dirty="0" err="1" smtClean="0">
                <a:latin typeface="Garamond" pitchFamily="18" charset="0"/>
              </a:rPr>
              <a:t>παγόλουτρο</a:t>
            </a:r>
            <a:r>
              <a:rPr lang="el-GR" sz="2200" dirty="0" smtClean="0">
                <a:latin typeface="Garamond" pitchFamily="18" charset="0"/>
              </a:rPr>
              <a:t> για να ψυχθεί (15-16 </a:t>
            </a:r>
            <a:r>
              <a:rPr lang="el-GR" sz="2200" baseline="30000" dirty="0" smtClean="0">
                <a:latin typeface="Garamond" pitchFamily="18" charset="0"/>
              </a:rPr>
              <a:t>ο</a:t>
            </a:r>
            <a:r>
              <a:rPr lang="en-US" sz="2200" dirty="0" smtClean="0">
                <a:latin typeface="Garamond" pitchFamily="18" charset="0"/>
              </a:rPr>
              <a:t>C).</a:t>
            </a:r>
          </a:p>
          <a:p>
            <a:pPr algn="just"/>
            <a:r>
              <a:rPr lang="el-GR" sz="2200" dirty="0" smtClean="0">
                <a:latin typeface="Garamond" pitchFamily="18" charset="0"/>
              </a:rPr>
              <a:t>Στην διάρκεια της ψύξης κόβεται διηθητικό χαρτί για 3πλό ηθμό για </a:t>
            </a:r>
            <a:r>
              <a:rPr lang="en-US" sz="2200" dirty="0" err="1" smtClean="0">
                <a:latin typeface="Garamond" pitchFamily="18" charset="0"/>
              </a:rPr>
              <a:t>buchner</a:t>
            </a:r>
            <a:r>
              <a:rPr lang="el-GR" sz="2200" dirty="0" smtClean="0">
                <a:latin typeface="Garamond" pitchFamily="18" charset="0"/>
              </a:rPr>
              <a:t> </a:t>
            </a:r>
            <a:endParaRPr lang="el-GR" sz="2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3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620688"/>
            <a:ext cx="5544616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latin typeface="Garamond" pitchFamily="18" charset="0"/>
                <a:cs typeface="Times New Roman" pitchFamily="18" charset="0"/>
              </a:rPr>
              <a:t>3.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Κατόπιν το περιεχόμενο της κωνικής φιάλης φιλτράρεται προσεκτικά για την </a:t>
            </a:r>
            <a:r>
              <a:rPr lang="el-GR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απομάκρυνση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του χρώματος σκούρου καφέ </a:t>
            </a:r>
            <a:r>
              <a:rPr lang="en-US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MnO</a:t>
            </a:r>
            <a:r>
              <a:rPr lang="en-US" sz="2200" b="1" baseline="-250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2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Αρχικά χρησιμοποιείται χαμηλό κενό ώστε να γίνει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πρώτα ένα στρώμα από το </a:t>
            </a:r>
            <a:r>
              <a:rPr lang="en-US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MnO</a:t>
            </a:r>
            <a:r>
              <a:rPr lang="en-US" sz="2200" b="1" baseline="-250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2 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και στην συνέχεια αυξάνεται σταδιακά.</a:t>
            </a:r>
            <a:r>
              <a:rPr lang="el-GR" sz="2200" dirty="0">
                <a:latin typeface="Garamond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Αυτό γίνεται (όπως και ο τριπλός ηθμός) για να μην περάσει στο διήθημα  καθόλου </a:t>
            </a:r>
            <a:r>
              <a:rPr lang="en-US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MnO</a:t>
            </a:r>
            <a:r>
              <a:rPr lang="en-US" sz="2200" b="1" baseline="-250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2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Το διήθημα επομένως πρέπει να είναι διαυγές! Στην συνέχεια το διήθημα μεταφέρεται σε ποτήρι ζέσης. </a:t>
            </a:r>
            <a:endParaRPr lang="en-US" sz="22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Ο ηθμός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εκπλένεται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2 φορές με κρύο νερό (σύνολο 10 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ml)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και εφόσον οι </a:t>
            </a:r>
            <a:r>
              <a:rPr lang="el-GR" sz="2200" dirty="0" err="1" smtClean="0">
                <a:latin typeface="Garamond" pitchFamily="18" charset="0"/>
                <a:cs typeface="Times New Roman" pitchFamily="18" charset="0"/>
              </a:rPr>
              <a:t>εκπλύσεις</a:t>
            </a:r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 είναι και αυτές διαυγείς συνενώνονται με το διήθημα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l-GR" sz="2200" dirty="0" smtClean="0">
                <a:latin typeface="Garamond" pitchFamily="18" charset="0"/>
                <a:cs typeface="Times New Roman" pitchFamily="18" charset="0"/>
              </a:rPr>
              <a:t>Το ίζημα απορρίπτεται και ο ηθμός πλένεται κατά τα γνωστά</a:t>
            </a:r>
            <a:endParaRPr lang="el-GR" sz="2200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upload.wikimedia.org/wikipedia/commons/0/0a/Embudo_B%C3%BCchne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428999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23081" y="28192"/>
            <a:ext cx="8641407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1. Πειραματική διαδικασία: </a:t>
            </a:r>
            <a:r>
              <a:rPr lang="en-US" sz="2500" b="1" dirty="0" smtClean="0">
                <a:latin typeface="Garamond" pitchFamily="18" charset="0"/>
                <a:cs typeface="Times New Roman" pitchFamily="18" charset="0"/>
              </a:rPr>
              <a:t>1</a:t>
            </a:r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β. Επεξεργασία μίγματος αντίδρασης </a:t>
            </a:r>
            <a:endParaRPr lang="el-GR" sz="25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3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548680"/>
            <a:ext cx="9036496" cy="624786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4.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Στην συνέχεια επικεντρωνόμαστε στο διήθημα. </a:t>
            </a:r>
            <a:endParaRPr lang="en-US" sz="25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Τα χημικά είδη που υπάρχουν  είναι : </a:t>
            </a:r>
          </a:p>
          <a:p>
            <a:r>
              <a:rPr lang="el-GR" sz="2500" b="1" dirty="0" smtClean="0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           </a:t>
            </a:r>
            <a:endParaRPr lang="en-US" sz="2500" b="1" dirty="0" smtClean="0">
              <a:solidFill>
                <a:srgbClr val="FFC00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US" sz="2500" b="1" dirty="0" smtClean="0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n-US" sz="25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PhCOOK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το προϊόν  με την μορφή του άλατος με Κ</a:t>
            </a:r>
          </a:p>
          <a:p>
            <a:endParaRPr lang="el-GR" sz="25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l-GR" sz="25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MnO</a:t>
            </a:r>
            <a:r>
              <a:rPr lang="en-US" sz="2500" b="1" baseline="-250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το προϊόν αναγωγής του υπερμαγγανικού καλίου</a:t>
            </a:r>
          </a:p>
          <a:p>
            <a:endParaRPr lang="el-GR" sz="25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l-GR" sz="25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CH</a:t>
            </a:r>
            <a:r>
              <a:rPr lang="en-US" sz="2500" b="1" baseline="-250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3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CH</a:t>
            </a:r>
            <a:r>
              <a:rPr lang="en-US" sz="2500" b="1" baseline="-250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2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OH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αιθανόλη που δεν αντέδρασε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,</a:t>
            </a:r>
            <a:endParaRPr lang="el-GR" sz="2500" dirty="0" smtClean="0">
              <a:latin typeface="Garamond" pitchFamily="18" charset="0"/>
              <a:cs typeface="Times New Roman" pitchFamily="18" charset="0"/>
            </a:endParaRPr>
          </a:p>
          <a:p>
            <a:endParaRPr lang="en-US" sz="25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l-GR" sz="25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n-US" sz="25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CH</a:t>
            </a:r>
            <a:r>
              <a:rPr lang="en-US" sz="2500" b="1" baseline="-25000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3</a:t>
            </a:r>
            <a:r>
              <a:rPr lang="en-US" sz="25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COOK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προϊόν της αιθανόλης με την περίσσεια του 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KMnO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</a:rPr>
              <a:t>4</a:t>
            </a:r>
            <a:endParaRPr lang="el-GR" sz="2500" baseline="-250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/>
            </a:r>
            <a:br>
              <a:rPr lang="el-GR" sz="2500" dirty="0" smtClean="0">
                <a:latin typeface="Garamond" pitchFamily="18" charset="0"/>
                <a:cs typeface="Times New Roman" pitchFamily="18" charset="0"/>
              </a:rPr>
            </a:b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l-GR" sz="25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ΚΟΗ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, που περίσσεψε</a:t>
            </a:r>
          </a:p>
          <a:p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/>
            </a:r>
            <a:br>
              <a:rPr lang="el-GR" sz="2500" dirty="0" smtClean="0">
                <a:latin typeface="Garamond" pitchFamily="18" charset="0"/>
                <a:cs typeface="Times New Roman" pitchFamily="18" charset="0"/>
              </a:rPr>
            </a:b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l-GR" sz="25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ΚΜ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nO</a:t>
            </a:r>
            <a:r>
              <a:rPr lang="en-US" sz="2500" b="1" baseline="-250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4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που επίσης ήταν σε περίσσεια και</a:t>
            </a:r>
          </a:p>
          <a:p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/>
            </a:r>
            <a:br>
              <a:rPr lang="el-GR" sz="2500" dirty="0" smtClean="0">
                <a:latin typeface="Garamond" pitchFamily="18" charset="0"/>
                <a:cs typeface="Times New Roman" pitchFamily="18" charset="0"/>
              </a:rPr>
            </a:b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K</a:t>
            </a:r>
            <a:r>
              <a:rPr lang="en-US" sz="2500" b="1" baseline="-25000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2</a:t>
            </a: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MnO</a:t>
            </a:r>
            <a:r>
              <a:rPr lang="en-US" sz="2500" b="1" baseline="-25000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4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500" dirty="0" err="1" smtClean="0">
                <a:latin typeface="Garamond" pitchFamily="18" charset="0"/>
                <a:cs typeface="Times New Roman" pitchFamily="18" charset="0"/>
              </a:rPr>
              <a:t>μαγγανικό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 κάλιο που σχηματίζεται ως ενδιάμεσο</a:t>
            </a:r>
            <a:endParaRPr lang="el-GR" sz="25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23081" y="28192"/>
            <a:ext cx="8641407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1. Πειραματική διαδικασία: </a:t>
            </a: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1</a:t>
            </a:r>
            <a:r>
              <a:rPr lang="el-GR" sz="2300" b="1" dirty="0" smtClean="0">
                <a:latin typeface="Garamond" pitchFamily="18" charset="0"/>
                <a:cs typeface="Times New Roman" pitchFamily="18" charset="0"/>
              </a:rPr>
              <a:t>β. Επεξεργασία μίγματος αντίδρασης 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9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7"/>
          <p:cNvSpPr/>
          <p:nvPr/>
        </p:nvSpPr>
        <p:spPr>
          <a:xfrm>
            <a:off x="323081" y="28192"/>
            <a:ext cx="8641407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1. Πειραματική διαδικασία: </a:t>
            </a: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1</a:t>
            </a:r>
            <a:r>
              <a:rPr lang="el-GR" sz="2300" b="1" dirty="0" smtClean="0">
                <a:latin typeface="Garamond" pitchFamily="18" charset="0"/>
                <a:cs typeface="Times New Roman" pitchFamily="18" charset="0"/>
              </a:rPr>
              <a:t>β. Επεξεργασία μίγματος αντίδρασης 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07504" y="692696"/>
            <a:ext cx="8856984" cy="4708981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Για την καθίζηση του τελικού προϊόντος (</a:t>
            </a:r>
            <a:r>
              <a:rPr lang="el-GR" sz="2500" dirty="0" err="1" smtClean="0">
                <a:latin typeface="Garamond" pitchFamily="18" charset="0"/>
                <a:cs typeface="Times New Roman" pitchFamily="18" charset="0"/>
              </a:rPr>
              <a:t>βενζοικό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 οξύ) αλλά και την απομάκρυνση  των υπολοίπων συστατικών  προστίθενται στο ποτήρι ζέσης 15 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ml 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διαλύματος </a:t>
            </a:r>
            <a:r>
              <a:rPr lang="en-US" sz="2500" dirty="0" err="1" smtClean="0">
                <a:latin typeface="Garamond" pitchFamily="18" charset="0"/>
                <a:cs typeface="Times New Roman" pitchFamily="18" charset="0"/>
              </a:rPr>
              <a:t>HCl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 20% w/v (</a:t>
            </a:r>
            <a:r>
              <a:rPr lang="el-GR" sz="2500" dirty="0">
                <a:latin typeface="Garamond" pitchFamily="18" charset="0"/>
                <a:cs typeface="Times New Roman" pitchFamily="18" charset="0"/>
              </a:rPr>
              <a:t>ί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σως χρειαστεί να γίνει θέρμανση για την πλήρη αντίδραση του 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MnO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</a:rPr>
              <a:t>2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)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.</a:t>
            </a:r>
            <a:endParaRPr lang="el-GR" sz="25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l-GR" sz="25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Έτσι γίνονται 6 αντιδράσεις 3 </a:t>
            </a:r>
            <a:r>
              <a:rPr lang="el-GR" sz="2500" b="1" dirty="0" err="1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οξεοβασικές</a:t>
            </a:r>
            <a:r>
              <a:rPr lang="en-US" sz="25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:</a:t>
            </a:r>
            <a:endParaRPr lang="el-GR" sz="25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US" sz="2500" dirty="0" err="1" smtClean="0">
                <a:latin typeface="Garamond" pitchFamily="18" charset="0"/>
                <a:cs typeface="Times New Roman" pitchFamily="18" charset="0"/>
              </a:rPr>
              <a:t>PhCOOK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 + </a:t>
            </a:r>
            <a:r>
              <a:rPr lang="en-US" sz="2500" dirty="0" err="1" smtClean="0">
                <a:latin typeface="Garamond" pitchFamily="18" charset="0"/>
                <a:cs typeface="Times New Roman" pitchFamily="18" charset="0"/>
              </a:rPr>
              <a:t>HCl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500" b="1" dirty="0" err="1" smtClean="0">
                <a:solidFill>
                  <a:srgbClr val="00B0F0"/>
                </a:solidFill>
                <a:latin typeface="Garamond" pitchFamily="18" charset="0"/>
                <a:cs typeface="Times New Roman" pitchFamily="18" charset="0"/>
                <a:sym typeface="Wingdings" pitchFamily="2" charset="2"/>
              </a:rPr>
              <a:t>PhCOOH</a:t>
            </a:r>
            <a:r>
              <a:rPr lang="en-US" sz="2500" b="1" dirty="0" smtClean="0">
                <a:solidFill>
                  <a:srgbClr val="00B0F0"/>
                </a:solidFill>
                <a:latin typeface="Garamond" pitchFamily="18" charset="0"/>
                <a:cs typeface="Times New Roman" pitchFamily="18" charset="0"/>
                <a:sym typeface="Wingdings" pitchFamily="2" charset="2"/>
              </a:rPr>
              <a:t>↓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sz="2500" dirty="0" err="1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KCl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	</a:t>
            </a:r>
            <a:endParaRPr lang="en-US" sz="25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CH</a:t>
            </a:r>
            <a:r>
              <a:rPr lang="el-GR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COOK + </a:t>
            </a:r>
            <a:r>
              <a:rPr lang="en-US" sz="2500" dirty="0" err="1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HCl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 CH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COOH + </a:t>
            </a:r>
            <a:r>
              <a:rPr lang="en-US" sz="2500" dirty="0" err="1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KCl</a:t>
            </a:r>
            <a:endParaRPr lang="el-GR" sz="25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KOH + </a:t>
            </a:r>
            <a:r>
              <a:rPr lang="en-US" sz="2500" dirty="0" err="1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HCl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 </a:t>
            </a:r>
            <a:r>
              <a:rPr lang="en-US" sz="2500" dirty="0" err="1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KCl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+ H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O</a:t>
            </a:r>
            <a:endParaRPr lang="el-GR" sz="2500" dirty="0" smtClean="0">
              <a:latin typeface="Garamond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el-GR" sz="25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και 3 </a:t>
            </a:r>
            <a:r>
              <a:rPr lang="el-GR" sz="2500" b="1" dirty="0" err="1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οξειδοαναγωγικές</a:t>
            </a:r>
            <a:r>
              <a:rPr lang="en-US" sz="25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:</a:t>
            </a:r>
            <a:endParaRPr lang="en-US" sz="2500" b="1" dirty="0" smtClean="0">
              <a:solidFill>
                <a:srgbClr val="00B050"/>
              </a:solidFill>
              <a:latin typeface="Garamond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MnO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+ 4HCl  MnCl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+ Cl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↑ + 2H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O</a:t>
            </a:r>
          </a:p>
          <a:p>
            <a:pPr algn="just"/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2KMnO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+ 16HCl  2MnCl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+ 5Cl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↑ + 2KCl + 8H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O</a:t>
            </a:r>
          </a:p>
          <a:p>
            <a:pPr algn="just"/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MnO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+ 8HCl  MnCl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 + 2 </a:t>
            </a:r>
            <a:r>
              <a:rPr lang="en-US" sz="2500" dirty="0">
                <a:latin typeface="Garamond" pitchFamily="18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en-US" sz="2500" baseline="-25000" dirty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↑ + 2KCl + 4H</a:t>
            </a:r>
            <a:r>
              <a:rPr lang="en-US" sz="2500" baseline="-250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O</a:t>
            </a:r>
            <a:endParaRPr lang="el-GR" sz="2500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573325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5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  <a:sym typeface="Wingdings" pitchFamily="2" charset="2"/>
              </a:rPr>
              <a:t>Από τις </a:t>
            </a:r>
            <a:r>
              <a:rPr lang="el-GR" sz="25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  <a:sym typeface="Wingdings" pitchFamily="2" charset="2"/>
              </a:rPr>
              <a:t>οξειδοαναγωγικές</a:t>
            </a:r>
            <a:r>
              <a:rPr lang="el-GR" sz="25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  <a:sym typeface="Wingdings" pitchFamily="2" charset="2"/>
              </a:rPr>
              <a:t> αντιδράσεις, εκλύεται τοξικό αέριο </a:t>
            </a:r>
            <a:r>
              <a:rPr lang="en-US" sz="25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el-GR" sz="2500" b="1" baseline="-250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  <a:sym typeface="Wingdings" pitchFamily="2" charset="2"/>
              </a:rPr>
              <a:t>2 </a:t>
            </a:r>
            <a:r>
              <a:rPr lang="en-US" sz="2500" b="1" baseline="-250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r>
              <a:rPr lang="el-GR" sz="25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  <a:sym typeface="Wingdings" pitchFamily="2" charset="2"/>
              </a:rPr>
              <a:t>(η</a:t>
            </a:r>
            <a:r>
              <a:rPr lang="en-US" sz="25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l-GR" sz="25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  <a:sym typeface="Wingdings" pitchFamily="2" charset="2"/>
              </a:rPr>
              <a:t>απαγωγός</a:t>
            </a:r>
            <a:r>
              <a:rPr lang="el-GR" sz="25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  <a:sym typeface="Wingdings" pitchFamily="2" charset="2"/>
              </a:rPr>
              <a:t> στο 2)</a:t>
            </a:r>
            <a:endParaRPr lang="el-GR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251521" y="28192"/>
            <a:ext cx="871296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500" b="1" dirty="0" smtClean="0">
                <a:latin typeface="Garamond" pitchFamily="18" charset="0"/>
                <a:cs typeface="Times New Roman" pitchFamily="18" charset="0"/>
              </a:rPr>
              <a:t>1. Πειραματική διαδικασία: </a:t>
            </a: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1</a:t>
            </a:r>
            <a:r>
              <a:rPr lang="el-GR" sz="2300" b="1" dirty="0" smtClean="0">
                <a:latin typeface="Garamond" pitchFamily="18" charset="0"/>
                <a:cs typeface="Times New Roman" pitchFamily="18" charset="0"/>
              </a:rPr>
              <a:t>β. Επεξεργασία μίγματος αντίδρασης </a:t>
            </a:r>
            <a:endParaRPr lang="el-GR" sz="23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20688"/>
            <a:ext cx="4824536" cy="54784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Garamond" pitchFamily="18" charset="0"/>
                <a:cs typeface="Times New Roman" pitchFamily="18" charset="0"/>
              </a:rPr>
              <a:t>5. </a:t>
            </a:r>
            <a:r>
              <a:rPr lang="el-GR" sz="25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Από το σύνολο των 7 χημικών ειδών μετά την αντίδραση με το </a:t>
            </a:r>
            <a:r>
              <a:rPr lang="en-US" sz="25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HCl</a:t>
            </a:r>
            <a:r>
              <a:rPr lang="el-GR" sz="25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5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μόνο το </a:t>
            </a:r>
            <a:r>
              <a:rPr lang="el-GR" sz="25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βενζοικό</a:t>
            </a:r>
            <a:r>
              <a:rPr lang="el-GR" sz="25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 οξύ  βρίσκεται σαν ίζημα.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/>
            </a:r>
            <a:br>
              <a:rPr lang="el-GR" sz="2500" dirty="0" smtClean="0">
                <a:latin typeface="Garamond" pitchFamily="18" charset="0"/>
                <a:cs typeface="Times New Roman" pitchFamily="18" charset="0"/>
              </a:rPr>
            </a:br>
            <a:r>
              <a:rPr lang="el-GR" sz="25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Ακολουθεί ψύξη σταδιακά: </a:t>
            </a:r>
            <a:r>
              <a:rPr lang="el-GR" sz="2500" dirty="0" err="1" smtClean="0">
                <a:latin typeface="Garamond" pitchFamily="18" charset="0"/>
                <a:cs typeface="Times New Roman" pitchFamily="18" charset="0"/>
              </a:rPr>
              <a:t>Υδατόλουτρο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l-GR" sz="2500" dirty="0" err="1" smtClean="0">
                <a:latin typeface="Garamond" pitchFamily="18" charset="0"/>
                <a:cs typeface="Times New Roman" pitchFamily="18" charset="0"/>
              </a:rPr>
              <a:t>παγόλουτρο</a:t>
            </a:r>
            <a:r>
              <a:rPr lang="el-GR" sz="2500" dirty="0" smtClean="0">
                <a:latin typeface="Garamond" pitchFamily="18" charset="0"/>
                <a:cs typeface="Times New Roman" pitchFamily="18" charset="0"/>
              </a:rPr>
              <a:t> έως 15 </a:t>
            </a:r>
            <a:r>
              <a:rPr lang="el-GR" sz="2500" baseline="30000" dirty="0" smtClean="0">
                <a:latin typeface="Garamond" pitchFamily="18" charset="0"/>
                <a:cs typeface="Times New Roman" pitchFamily="18" charset="0"/>
              </a:rPr>
              <a:t>ο</a:t>
            </a:r>
            <a:r>
              <a:rPr lang="en-US" sz="2500" dirty="0" smtClean="0">
                <a:latin typeface="Garamond" pitchFamily="18" charset="0"/>
                <a:cs typeface="Times New Roman" pitchFamily="18" charset="0"/>
              </a:rPr>
              <a:t>C</a:t>
            </a:r>
          </a:p>
          <a:p>
            <a:r>
              <a:rPr lang="el-GR" sz="25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Διήθηση υπό κενό</a:t>
            </a:r>
          </a:p>
          <a:p>
            <a:r>
              <a:rPr lang="el-GR" sz="25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Έλεγχος στο διήθημα με προσθήκη 2 </a:t>
            </a:r>
            <a:r>
              <a:rPr lang="en-US" sz="25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ml </a:t>
            </a:r>
            <a:r>
              <a:rPr lang="en-US" sz="25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HCl</a:t>
            </a:r>
            <a:r>
              <a:rPr lang="en-US" sz="25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5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για το εάν σχηματίζεται επιπλέον ίζημα</a:t>
            </a:r>
          </a:p>
          <a:p>
            <a:r>
              <a:rPr lang="el-GR" sz="2500" b="1" dirty="0" err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Εκπλύσεις</a:t>
            </a:r>
            <a:r>
              <a:rPr lang="el-GR" sz="25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με κρύο νερό</a:t>
            </a:r>
            <a:endParaRPr lang="en-US" sz="2500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l-GR" sz="25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Απομάκρυνση του περιεχομένου της διηθητικής φιάλης στα απόβλητα και καθαρισμός της με </a:t>
            </a:r>
            <a:r>
              <a:rPr lang="el-GR" sz="25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απιονισμένο</a:t>
            </a:r>
            <a:r>
              <a:rPr lang="el-GR" sz="25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5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νερό</a:t>
            </a:r>
            <a:endParaRPr lang="el-GR" sz="25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658072" cy="54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84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4473</TotalTime>
  <Words>1379</Words>
  <Application>Microsoft Office PowerPoint</Application>
  <PresentationFormat>Προβολή στην οθόνη (4:3)</PresentationFormat>
  <Paragraphs>148</Paragraphs>
  <Slides>25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179</cp:revision>
  <dcterms:created xsi:type="dcterms:W3CDTF">2020-01-30T10:43:57Z</dcterms:created>
  <dcterms:modified xsi:type="dcterms:W3CDTF">2024-02-19T11:07:39Z</dcterms:modified>
</cp:coreProperties>
</file>