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6" r:id="rId2"/>
    <p:sldId id="284" r:id="rId3"/>
    <p:sldId id="289" r:id="rId4"/>
    <p:sldId id="315" r:id="rId5"/>
    <p:sldId id="260" r:id="rId6"/>
    <p:sldId id="293" r:id="rId7"/>
    <p:sldId id="290" r:id="rId8"/>
    <p:sldId id="291" r:id="rId9"/>
    <p:sldId id="292" r:id="rId10"/>
    <p:sldId id="286" r:id="rId11"/>
    <p:sldId id="336" r:id="rId12"/>
    <p:sldId id="262" r:id="rId13"/>
    <p:sldId id="337" r:id="rId14"/>
    <p:sldId id="266" r:id="rId15"/>
    <p:sldId id="349" r:id="rId16"/>
    <p:sldId id="350" r:id="rId17"/>
    <p:sldId id="351" r:id="rId18"/>
    <p:sldId id="344" r:id="rId19"/>
    <p:sldId id="343" r:id="rId20"/>
    <p:sldId id="355" r:id="rId21"/>
    <p:sldId id="366" r:id="rId22"/>
    <p:sldId id="346" r:id="rId23"/>
    <p:sldId id="347" r:id="rId24"/>
    <p:sldId id="269" r:id="rId25"/>
    <p:sldId id="270" r:id="rId26"/>
    <p:sldId id="271" r:id="rId27"/>
    <p:sldId id="361" r:id="rId28"/>
    <p:sldId id="272" r:id="rId29"/>
    <p:sldId id="273" r:id="rId30"/>
    <p:sldId id="274" r:id="rId31"/>
    <p:sldId id="275" r:id="rId32"/>
    <p:sldId id="276" r:id="rId33"/>
    <p:sldId id="309" r:id="rId34"/>
    <p:sldId id="354" r:id="rId35"/>
    <p:sldId id="320" r:id="rId36"/>
    <p:sldId id="310" r:id="rId37"/>
    <p:sldId id="326" r:id="rId38"/>
    <p:sldId id="311" r:id="rId39"/>
    <p:sldId id="317" r:id="rId40"/>
    <p:sldId id="277" r:id="rId41"/>
  </p:sldIdLst>
  <p:sldSz cx="9144000" cy="6858000" type="screen4x3"/>
  <p:notesSz cx="9144000" cy="6858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I-DOMIKWN" initials="T" lastIdx="0"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272" y="-84"/>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0D84311E-C594-4A81-89CA-688B01E6C2F8}" type="datetimeFigureOut">
              <a:rPr lang="el-GR" smtClean="0"/>
              <a:pPr/>
              <a:t>21/11/2020</a:t>
            </a:fld>
            <a:endParaRPr lang="el-GR"/>
          </a:p>
        </p:txBody>
      </p:sp>
      <p:sp>
        <p:nvSpPr>
          <p:cNvPr id="4" name="3 - Θέση εικόνας διαφάνειας"/>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311E05F4-AE97-49D6-9DD2-519DC552D8FE}"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11E05F4-AE97-49D6-9DD2-519DC552D8FE}" type="slidenum">
              <a:rPr lang="el-GR" smtClean="0"/>
              <a:pPr/>
              <a:t>23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89948" y="1932508"/>
            <a:ext cx="6364102" cy="1829435"/>
          </a:xfrm>
          <a:prstGeom prst="rect">
            <a:avLst/>
          </a:prstGeom>
        </p:spPr>
        <p:txBody>
          <a:bodyPr wrap="square" lIns="0" tIns="0" rIns="0" bIns="0">
            <a:spAutoFit/>
          </a:bodyPr>
          <a:lstStyle>
            <a:lvl1pPr>
              <a:defRPr sz="3950" b="0" i="0">
                <a:solidFill>
                  <a:schemeClr val="tx1"/>
                </a:solidFill>
                <a:latin typeface="Arial"/>
                <a:cs typeface="Arial"/>
              </a:defRPr>
            </a:lvl1pPr>
          </a:lstStyle>
          <a:p>
            <a:endParaRPr/>
          </a:p>
        </p:txBody>
      </p:sp>
      <p:sp>
        <p:nvSpPr>
          <p:cNvPr id="3" name="Holder 3"/>
          <p:cNvSpPr>
            <a:spLocks noGrp="1"/>
          </p:cNvSpPr>
          <p:nvPr>
            <p:ph type="subTitle" idx="4"/>
          </p:nvPr>
        </p:nvSpPr>
        <p:spPr>
          <a:xfrm>
            <a:off x="1872810" y="3895335"/>
            <a:ext cx="5398378" cy="998854"/>
          </a:xfrm>
          <a:prstGeom prst="rect">
            <a:avLst/>
          </a:prstGeom>
        </p:spPr>
        <p:txBody>
          <a:bodyPr wrap="square" lIns="0" tIns="0" rIns="0" bIns="0">
            <a:spAutoFit/>
          </a:bodyPr>
          <a:lstStyle>
            <a:lvl1pPr>
              <a:defRPr sz="3200" b="0" i="0">
                <a:solidFill>
                  <a:srgbClr val="878787"/>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50" b="0"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50" b="0"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32430" y="1612439"/>
            <a:ext cx="3861434" cy="3744595"/>
          </a:xfrm>
          <a:prstGeom prst="rect">
            <a:avLst/>
          </a:prstGeom>
        </p:spPr>
        <p:txBody>
          <a:bodyPr wrap="square" lIns="0" tIns="0" rIns="0" bIns="0">
            <a:spAutoFit/>
          </a:bodyPr>
          <a:lstStyle>
            <a:lvl1pPr>
              <a:defRPr sz="2550" b="0" i="0">
                <a:solidFill>
                  <a:schemeClr val="tx1"/>
                </a:solidFill>
                <a:latin typeface="Times New Roman"/>
                <a:cs typeface="Times New Roman"/>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11/21/2020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50" b="0"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11/21/2020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11/21/2020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2615" y="-29219"/>
            <a:ext cx="8078768" cy="2429510"/>
          </a:xfrm>
          <a:prstGeom prst="rect">
            <a:avLst/>
          </a:prstGeom>
        </p:spPr>
        <p:txBody>
          <a:bodyPr wrap="square" lIns="0" tIns="0" rIns="0" bIns="0">
            <a:spAutoFit/>
          </a:bodyPr>
          <a:lstStyle>
            <a:lvl1pPr>
              <a:defRPr sz="3950" b="0"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536574" y="1570542"/>
            <a:ext cx="8070851" cy="309626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11/21/2020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courses.uoc.gr/courses/course/view.php?id=363"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1.jpe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en.wikipedia.org/wiki/Edwin_H._Land"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jpe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5" Type="http://schemas.openxmlformats.org/officeDocument/2006/relationships/image" Target="../media/image1.jpe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4.jpe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70.png"/><Relationship Id="rId4" Type="http://schemas.openxmlformats.org/officeDocument/2006/relationships/image" Target="../media/image69.jpeg"/></Relationships>
</file>

<file path=ppt/slides/_rels/slide2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78.png"/><Relationship Id="rId4" Type="http://schemas.openxmlformats.org/officeDocument/2006/relationships/image" Target="../media/image77.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83.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60.jpeg"/><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image" Target="../media/image86.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el.wikipedia.org/wiki/%CE%A0%CE%BB%CE%AC%CF%84%CE%BF%CF%82_%CE%BA%CF%8D%CE%BC%CE%B1%CF%84%CE%BF%CF%82" TargetMode="External"/><Relationship Id="rId5" Type="http://schemas.openxmlformats.org/officeDocument/2006/relationships/hyperlink" Target="https://el.wikipedia.org/wiki/%CE%A3%CF%85%CF%87%CE%BD%CF%8C%CF%84%CE%B7%CF%84%CE%B1" TargetMode="Externa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hyperlink" Target="http://panacea.med.uoa.gr/topic.aspx?id=908" TargetMode="External"/><Relationship Id="rId2" Type="http://schemas.openxmlformats.org/officeDocument/2006/relationships/hyperlink" Target="http://hyperphysics.phy-astr.gsu.edu/hbase/phyopt/polclas.html"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8600" y="457200"/>
            <a:ext cx="838200" cy="83819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287459" y="659191"/>
            <a:ext cx="2751455" cy="575945"/>
          </a:xfrm>
          <a:prstGeom prst="rect">
            <a:avLst/>
          </a:prstGeom>
        </p:spPr>
        <p:txBody>
          <a:bodyPr vert="horz" wrap="square" lIns="0" tIns="10795" rIns="0" bIns="0" rtlCol="0">
            <a:spAutoFit/>
          </a:bodyPr>
          <a:lstStyle/>
          <a:p>
            <a:pPr marL="12700" marR="5080">
              <a:lnSpc>
                <a:spcPct val="100699"/>
              </a:lnSpc>
              <a:spcBef>
                <a:spcPts val="85"/>
              </a:spcBef>
            </a:pPr>
            <a:r>
              <a:rPr sz="1800" spc="-5" dirty="0">
                <a:latin typeface="Times New Roman" pitchFamily="18" charset="0"/>
                <a:cs typeface="Times New Roman" pitchFamily="18" charset="0"/>
              </a:rPr>
              <a:t>ΕΛΛΗΝΙΚΗ</a:t>
            </a:r>
            <a:r>
              <a:rPr sz="1800" spc="-95" dirty="0">
                <a:latin typeface="Times New Roman" pitchFamily="18" charset="0"/>
                <a:cs typeface="Times New Roman" pitchFamily="18" charset="0"/>
              </a:rPr>
              <a:t> </a:t>
            </a:r>
            <a:r>
              <a:rPr sz="1800" spc="-5" dirty="0">
                <a:latin typeface="Times New Roman" pitchFamily="18" charset="0"/>
                <a:cs typeface="Times New Roman" pitchFamily="18" charset="0"/>
              </a:rPr>
              <a:t>ΔΗΜΟΚΡΑΤΙΑ  ΠΑΝΕΠΙΣΤΗΜΙΟ</a:t>
            </a:r>
            <a:r>
              <a:rPr sz="1800" spc="-80" dirty="0">
                <a:latin typeface="Times New Roman" pitchFamily="18" charset="0"/>
                <a:cs typeface="Times New Roman" pitchFamily="18" charset="0"/>
              </a:rPr>
              <a:t> </a:t>
            </a:r>
            <a:r>
              <a:rPr sz="1800" spc="-5" dirty="0">
                <a:latin typeface="Times New Roman" pitchFamily="18" charset="0"/>
                <a:cs typeface="Times New Roman" pitchFamily="18" charset="0"/>
              </a:rPr>
              <a:t>ΚΡΗΤΗΣ</a:t>
            </a:r>
            <a:endParaRPr sz="1800" dirty="0">
              <a:latin typeface="Times New Roman" pitchFamily="18" charset="0"/>
              <a:cs typeface="Times New Roman" pitchFamily="18" charset="0"/>
            </a:endParaRPr>
          </a:p>
        </p:txBody>
      </p:sp>
      <p:sp>
        <p:nvSpPr>
          <p:cNvPr id="4" name="object 4"/>
          <p:cNvSpPr txBox="1">
            <a:spLocks noGrp="1"/>
          </p:cNvSpPr>
          <p:nvPr>
            <p:ph type="title"/>
          </p:nvPr>
        </p:nvSpPr>
        <p:spPr>
          <a:xfrm>
            <a:off x="1103844" y="1524000"/>
            <a:ext cx="6936740" cy="628377"/>
          </a:xfrm>
          <a:prstGeom prst="rect">
            <a:avLst/>
          </a:prstGeom>
        </p:spPr>
        <p:txBody>
          <a:bodyPr vert="horz" wrap="square" lIns="0" tIns="12700" rIns="0" bIns="0" rtlCol="0">
            <a:spAutoFit/>
          </a:bodyPr>
          <a:lstStyle/>
          <a:p>
            <a:pPr marL="12700">
              <a:lnSpc>
                <a:spcPct val="100000"/>
              </a:lnSpc>
              <a:spcBef>
                <a:spcPts val="100"/>
              </a:spcBef>
            </a:pPr>
            <a:r>
              <a:rPr sz="4000" b="1" spc="-5" dirty="0">
                <a:latin typeface="Times New Roman" pitchFamily="18" charset="0"/>
                <a:cs typeface="Times New Roman" pitchFamily="18" charset="0"/>
                <a:hlinkClick r:id="rId3"/>
              </a:rPr>
              <a:t>Εργαστήριο </a:t>
            </a:r>
            <a:r>
              <a:rPr sz="4000" b="1" spc="-20" dirty="0">
                <a:latin typeface="Times New Roman" pitchFamily="18" charset="0"/>
                <a:cs typeface="Times New Roman" pitchFamily="18" charset="0"/>
                <a:hlinkClick r:id="rId3"/>
              </a:rPr>
              <a:t>Φυσικοχημείας</a:t>
            </a:r>
            <a:r>
              <a:rPr sz="4000" b="1" spc="-434" dirty="0">
                <a:latin typeface="Times New Roman" pitchFamily="18" charset="0"/>
                <a:cs typeface="Times New Roman" pitchFamily="18" charset="0"/>
                <a:hlinkClick r:id="rId3"/>
              </a:rPr>
              <a:t> </a:t>
            </a:r>
            <a:r>
              <a:rPr sz="4000" b="1" dirty="0">
                <a:latin typeface="Times New Roman" pitchFamily="18" charset="0"/>
                <a:cs typeface="Times New Roman" pitchFamily="18" charset="0"/>
                <a:hlinkClick r:id="rId3"/>
              </a:rPr>
              <a:t>Ι</a:t>
            </a:r>
            <a:endParaRPr sz="4000" dirty="0">
              <a:latin typeface="Times New Roman" pitchFamily="18" charset="0"/>
              <a:cs typeface="Times New Roman" pitchFamily="18" charset="0"/>
            </a:endParaRPr>
          </a:p>
        </p:txBody>
      </p:sp>
      <p:sp>
        <p:nvSpPr>
          <p:cNvPr id="5" name="object 5"/>
          <p:cNvSpPr txBox="1"/>
          <p:nvPr/>
        </p:nvSpPr>
        <p:spPr>
          <a:xfrm>
            <a:off x="803460" y="3445232"/>
            <a:ext cx="7662545" cy="2056332"/>
          </a:xfrm>
          <a:prstGeom prst="rect">
            <a:avLst/>
          </a:prstGeom>
        </p:spPr>
        <p:txBody>
          <a:bodyPr vert="horz" wrap="square" lIns="0" tIns="94615" rIns="0" bIns="0" rtlCol="0">
            <a:spAutoFit/>
          </a:bodyPr>
          <a:lstStyle/>
          <a:p>
            <a:pPr marL="12700" marR="5080" algn="ctr">
              <a:lnSpc>
                <a:spcPct val="79300"/>
              </a:lnSpc>
              <a:spcBef>
                <a:spcPts val="745"/>
              </a:spcBef>
            </a:pPr>
            <a:r>
              <a:rPr lang="el-GR" sz="2200" b="1" spc="-5" dirty="0" smtClean="0">
                <a:latin typeface="Times New Roman" pitchFamily="18" charset="0"/>
                <a:cs typeface="Times New Roman" pitchFamily="18" charset="0"/>
              </a:rPr>
              <a:t>Πείραμα 2 </a:t>
            </a:r>
            <a:r>
              <a:rPr sz="2600" spc="-5" dirty="0" smtClean="0">
                <a:latin typeface="Times New Roman" pitchFamily="18" charset="0"/>
                <a:cs typeface="Times New Roman" pitchFamily="18" charset="0"/>
              </a:rPr>
              <a:t>:</a:t>
            </a:r>
            <a:r>
              <a:rPr sz="2600" spc="-170" dirty="0" smtClean="0">
                <a:latin typeface="Times New Roman" pitchFamily="18" charset="0"/>
                <a:cs typeface="Times New Roman" pitchFamily="18" charset="0"/>
              </a:rPr>
              <a:t> </a:t>
            </a:r>
            <a:r>
              <a:rPr sz="2400" spc="-5" dirty="0">
                <a:latin typeface="Times New Roman" pitchFamily="18" charset="0"/>
                <a:cs typeface="Times New Roman" pitchFamily="18" charset="0"/>
              </a:rPr>
              <a:t>Χαρακτηρισμος</a:t>
            </a:r>
            <a:r>
              <a:rPr sz="2400" spc="-145" dirty="0">
                <a:latin typeface="Times New Roman" pitchFamily="18" charset="0"/>
                <a:cs typeface="Times New Roman" pitchFamily="18" charset="0"/>
              </a:rPr>
              <a:t> </a:t>
            </a:r>
            <a:r>
              <a:rPr sz="2400" spc="-5" dirty="0">
                <a:latin typeface="Times New Roman" pitchFamily="18" charset="0"/>
                <a:cs typeface="Times New Roman" pitchFamily="18" charset="0"/>
              </a:rPr>
              <a:t>Laser </a:t>
            </a:r>
            <a:r>
              <a:rPr sz="2400" dirty="0" err="1">
                <a:latin typeface="Times New Roman" pitchFamily="18" charset="0"/>
                <a:cs typeface="Times New Roman" pitchFamily="18" charset="0"/>
              </a:rPr>
              <a:t>και</a:t>
            </a:r>
            <a:r>
              <a:rPr sz="2400" spc="-150" dirty="0">
                <a:latin typeface="Times New Roman" pitchFamily="18" charset="0"/>
                <a:cs typeface="Times New Roman" pitchFamily="18" charset="0"/>
              </a:rPr>
              <a:t> </a:t>
            </a:r>
            <a:r>
              <a:rPr lang="el-GR" sz="2400" spc="-150" dirty="0" smtClean="0">
                <a:latin typeface="Times New Roman" pitchFamily="18" charset="0"/>
                <a:cs typeface="Times New Roman" pitchFamily="18" charset="0"/>
              </a:rPr>
              <a:t> </a:t>
            </a:r>
            <a:r>
              <a:rPr sz="2400" spc="-5" dirty="0" err="1" smtClean="0">
                <a:latin typeface="Times New Roman" pitchFamily="18" charset="0"/>
                <a:cs typeface="Times New Roman" pitchFamily="18" charset="0"/>
              </a:rPr>
              <a:t>φωτοεκπομπο</a:t>
            </a:r>
            <a:r>
              <a:rPr lang="el-GR" sz="2400" spc="-5" dirty="0" smtClean="0">
                <a:latin typeface="Times New Roman" pitchFamily="18" charset="0"/>
                <a:cs typeface="Times New Roman" pitchFamily="18" charset="0"/>
              </a:rPr>
              <a:t>ύ</a:t>
            </a:r>
            <a:r>
              <a:rPr sz="2400" spc="-140" dirty="0" smtClean="0">
                <a:latin typeface="Times New Roman" pitchFamily="18" charset="0"/>
                <a:cs typeface="Times New Roman" pitchFamily="18" charset="0"/>
              </a:rPr>
              <a:t> </a:t>
            </a:r>
            <a:r>
              <a:rPr lang="el-GR" sz="2400" spc="-140" dirty="0" smtClean="0">
                <a:latin typeface="Times New Roman" pitchFamily="18" charset="0"/>
                <a:cs typeface="Times New Roman" pitchFamily="18" charset="0"/>
              </a:rPr>
              <a:t> διόδου </a:t>
            </a:r>
            <a:r>
              <a:rPr lang="en-US" sz="2400" spc="-140" dirty="0" smtClean="0">
                <a:latin typeface="Times New Roman" pitchFamily="18" charset="0"/>
                <a:cs typeface="Times New Roman" pitchFamily="18" charset="0"/>
              </a:rPr>
              <a:t> </a:t>
            </a:r>
            <a:r>
              <a:rPr lang="en-US" sz="2400" spc="-140" dirty="0" smtClean="0">
                <a:latin typeface="Times New Roman" pitchFamily="18" charset="0"/>
                <a:cs typeface="Times New Roman" pitchFamily="18" charset="0"/>
              </a:rPr>
              <a:t>(Led)  </a:t>
            </a:r>
            <a:r>
              <a:rPr sz="2400" spc="-5" dirty="0" err="1" smtClean="0">
                <a:latin typeface="Times New Roman" pitchFamily="18" charset="0"/>
                <a:cs typeface="Times New Roman" pitchFamily="18" charset="0"/>
              </a:rPr>
              <a:t>ως</a:t>
            </a:r>
            <a:r>
              <a:rPr sz="2400" spc="-5" dirty="0" smtClean="0">
                <a:latin typeface="Times New Roman" pitchFamily="18" charset="0"/>
                <a:cs typeface="Times New Roman" pitchFamily="18" charset="0"/>
              </a:rPr>
              <a:t> </a:t>
            </a:r>
            <a:r>
              <a:rPr sz="2400" spc="-5" dirty="0" err="1">
                <a:latin typeface="Times New Roman" pitchFamily="18" charset="0"/>
                <a:cs typeface="Times New Roman" pitchFamily="18" charset="0"/>
              </a:rPr>
              <a:t>προς</a:t>
            </a:r>
            <a:r>
              <a:rPr sz="2400" spc="-5" dirty="0">
                <a:latin typeface="Times New Roman" pitchFamily="18" charset="0"/>
                <a:cs typeface="Times New Roman" pitchFamily="18" charset="0"/>
              </a:rPr>
              <a:t> </a:t>
            </a:r>
            <a:r>
              <a:rPr sz="2400" spc="-5" dirty="0" err="1" smtClean="0">
                <a:latin typeface="Times New Roman" pitchFamily="18" charset="0"/>
                <a:cs typeface="Times New Roman" pitchFamily="18" charset="0"/>
              </a:rPr>
              <a:t>τη</a:t>
            </a:r>
            <a:r>
              <a:rPr lang="el-GR" sz="2400" spc="-5" dirty="0" smtClean="0">
                <a:latin typeface="Times New Roman" pitchFamily="18" charset="0"/>
                <a:cs typeface="Times New Roman" pitchFamily="18" charset="0"/>
              </a:rPr>
              <a:t>ν </a:t>
            </a:r>
            <a:r>
              <a:rPr sz="2400" spc="-270" dirty="0" smtClean="0">
                <a:latin typeface="Times New Roman" pitchFamily="18" charset="0"/>
                <a:cs typeface="Times New Roman" pitchFamily="18" charset="0"/>
              </a:rPr>
              <a:t> </a:t>
            </a:r>
            <a:r>
              <a:rPr lang="el-GR" sz="2400" spc="-270" dirty="0" smtClean="0">
                <a:latin typeface="Times New Roman" pitchFamily="18" charset="0"/>
                <a:cs typeface="Times New Roman" pitchFamily="18" charset="0"/>
              </a:rPr>
              <a:t> </a:t>
            </a:r>
            <a:r>
              <a:rPr lang="el-GR" sz="2400" spc="-5" dirty="0" err="1" smtClean="0">
                <a:latin typeface="Times New Roman" pitchFamily="18" charset="0"/>
                <a:cs typeface="Times New Roman" pitchFamily="18" charset="0"/>
              </a:rPr>
              <a:t>πό</a:t>
            </a:r>
            <a:r>
              <a:rPr sz="2400" spc="-5" dirty="0" err="1" smtClean="0">
                <a:latin typeface="Times New Roman" pitchFamily="18" charset="0"/>
                <a:cs typeface="Times New Roman" pitchFamily="18" charset="0"/>
              </a:rPr>
              <a:t>λωση</a:t>
            </a:r>
            <a:r>
              <a:rPr lang="en-US" sz="2400" spc="-5" dirty="0" smtClean="0">
                <a:latin typeface="Times New Roman" pitchFamily="18" charset="0"/>
                <a:cs typeface="Times New Roman" pitchFamily="18" charset="0"/>
              </a:rPr>
              <a:t>  </a:t>
            </a:r>
            <a:r>
              <a:rPr lang="el-GR" sz="2400" spc="-5" dirty="0" smtClean="0">
                <a:latin typeface="Times New Roman" pitchFamily="18" charset="0"/>
                <a:cs typeface="Times New Roman" pitchFamily="18" charset="0"/>
              </a:rPr>
              <a:t>του παραγομένου φωτός</a:t>
            </a:r>
          </a:p>
          <a:p>
            <a:pPr marL="12700" marR="5080" algn="ctr">
              <a:lnSpc>
                <a:spcPct val="79300"/>
              </a:lnSpc>
              <a:spcBef>
                <a:spcPts val="745"/>
              </a:spcBef>
            </a:pPr>
            <a:r>
              <a:rPr lang="el-GR" sz="2400" spc="-5" dirty="0" smtClean="0">
                <a:latin typeface="Times New Roman" pitchFamily="18" charset="0"/>
                <a:cs typeface="Times New Roman" pitchFamily="18" charset="0"/>
              </a:rPr>
              <a:t>Παραγωγή γραμμικού κυκλικά και ελλειπτικά πολωμένου </a:t>
            </a:r>
            <a:r>
              <a:rPr lang="el-GR" sz="2400" spc="-5" dirty="0" err="1" smtClean="0">
                <a:latin typeface="Times New Roman" pitchFamily="18" charset="0"/>
                <a:cs typeface="Times New Roman" pitchFamily="18" charset="0"/>
              </a:rPr>
              <a:t>φωτος</a:t>
            </a:r>
            <a:r>
              <a:rPr lang="el-GR" sz="2400" spc="-5" dirty="0" smtClean="0">
                <a:latin typeface="Times New Roman" pitchFamily="18" charset="0"/>
                <a:cs typeface="Times New Roman" pitchFamily="18" charset="0"/>
              </a:rPr>
              <a:t> μέσω οπτικών στοιχείων </a:t>
            </a:r>
            <a:r>
              <a:rPr lang="el-GR" sz="2400" spc="-5" dirty="0" smtClean="0">
                <a:latin typeface="Times New Roman" pitchFamily="18" charset="0"/>
                <a:cs typeface="Times New Roman" pitchFamily="18" charset="0"/>
              </a:rPr>
              <a:t> </a:t>
            </a:r>
            <a:endParaRPr sz="2400" dirty="0">
              <a:latin typeface="Times New Roman" pitchFamily="18" charset="0"/>
              <a:cs typeface="Times New Roman" pitchFamily="18" charset="0"/>
            </a:endParaRPr>
          </a:p>
          <a:p>
            <a:pPr algn="ctr">
              <a:lnSpc>
                <a:spcPts val="2850"/>
              </a:lnSpc>
              <a:spcBef>
                <a:spcPts val="2395"/>
              </a:spcBef>
            </a:pPr>
            <a:r>
              <a:rPr lang="el-GR" sz="2400" spc="-5" dirty="0" smtClean="0">
                <a:latin typeface="Times New Roman" pitchFamily="18" charset="0"/>
                <a:cs typeface="Times New Roman" pitchFamily="18" charset="0"/>
              </a:rPr>
              <a:t>2020-21 </a:t>
            </a:r>
            <a:r>
              <a:rPr lang="el-GR" sz="2400" spc="-5" dirty="0" smtClean="0">
                <a:latin typeface="Times New Roman" pitchFamily="18" charset="0"/>
                <a:cs typeface="Times New Roman" pitchFamily="18" charset="0"/>
              </a:rPr>
              <a:t>Χειμερινό εξάμηνο </a:t>
            </a:r>
            <a:endParaRPr sz="2400" dirty="0">
              <a:latin typeface="Times New Roman" pitchFamily="18" charset="0"/>
              <a:cs typeface="Times New Roman" pitchFamily="18" charset="0"/>
            </a:endParaRPr>
          </a:p>
        </p:txBody>
      </p:sp>
      <p:grpSp>
        <p:nvGrpSpPr>
          <p:cNvPr id="6" name="object 6"/>
          <p:cNvGrpSpPr/>
          <p:nvPr/>
        </p:nvGrpSpPr>
        <p:grpSpPr>
          <a:xfrm>
            <a:off x="2081208" y="5591163"/>
            <a:ext cx="5819775" cy="1027430"/>
            <a:chOff x="2081208" y="5591163"/>
            <a:chExt cx="5819775" cy="1027430"/>
          </a:xfrm>
        </p:grpSpPr>
        <p:sp>
          <p:nvSpPr>
            <p:cNvPr id="7" name="object 7"/>
            <p:cNvSpPr/>
            <p:nvPr/>
          </p:nvSpPr>
          <p:spPr>
            <a:xfrm>
              <a:off x="2081208" y="5827700"/>
              <a:ext cx="1581134" cy="55403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3590917" y="5591163"/>
              <a:ext cx="4310041" cy="1027097"/>
            </a:xfrm>
            <a:prstGeom prst="rect">
              <a:avLst/>
            </a:prstGeom>
            <a:blipFill>
              <a:blip r:embed="rId5" cstate="print"/>
              <a:stretch>
                <a:fillRect/>
              </a:stretch>
            </a:blipFill>
          </p:spPr>
          <p:txBody>
            <a:bodyPr wrap="square" lIns="0" tIns="0" rIns="0" bIns="0" rtlCol="0"/>
            <a:lstStyle/>
            <a:p>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19201" y="304800"/>
            <a:ext cx="6934200" cy="615553"/>
          </a:xfrm>
        </p:spPr>
        <p:txBody>
          <a:bodyPr/>
          <a:lstStyle/>
          <a:p>
            <a:r>
              <a:rPr lang="el-GR" sz="2000" dirty="0" smtClean="0">
                <a:solidFill>
                  <a:srgbClr val="00B0F0"/>
                </a:solidFill>
              </a:rPr>
              <a:t>9.Μαγνητικο </a:t>
            </a:r>
            <a:r>
              <a:rPr lang="el-GR" sz="2000" spc="-5" dirty="0" smtClean="0">
                <a:solidFill>
                  <a:srgbClr val="00B0F0"/>
                </a:solidFill>
              </a:rPr>
              <a:t>και ηλεκτρικό πεδίο </a:t>
            </a:r>
            <a:r>
              <a:rPr lang="el-GR" sz="2000" spc="-10" dirty="0" smtClean="0">
                <a:solidFill>
                  <a:srgbClr val="00B0F0"/>
                </a:solidFill>
              </a:rPr>
              <a:t>του  </a:t>
            </a:r>
            <a:r>
              <a:rPr lang="el-GR" sz="2000" dirty="0" smtClean="0">
                <a:solidFill>
                  <a:srgbClr val="00B0F0"/>
                </a:solidFill>
              </a:rPr>
              <a:t>φωτός-</a:t>
            </a:r>
            <a:r>
              <a:rPr lang="el-GR" sz="2000" dirty="0" err="1" smtClean="0">
                <a:solidFill>
                  <a:srgbClr val="00B0F0"/>
                </a:solidFill>
              </a:rPr>
              <a:t>Πολωση</a:t>
            </a:r>
            <a:r>
              <a:rPr lang="el-GR" sz="2000" dirty="0" smtClean="0">
                <a:solidFill>
                  <a:srgbClr val="00B0F0"/>
                </a:solidFill>
              </a:rPr>
              <a:t> του </a:t>
            </a:r>
            <a:r>
              <a:rPr lang="el-GR" sz="2000" dirty="0" err="1" smtClean="0">
                <a:solidFill>
                  <a:srgbClr val="00B0F0"/>
                </a:solidFill>
              </a:rPr>
              <a:t>φωτος</a:t>
            </a:r>
            <a:r>
              <a:rPr lang="el-GR" sz="2000" dirty="0" smtClean="0">
                <a:solidFill>
                  <a:srgbClr val="00B0F0"/>
                </a:solidFill>
              </a:rPr>
              <a:t> Φυσικό </a:t>
            </a:r>
            <a:r>
              <a:rPr lang="en-US" sz="2000" dirty="0" smtClean="0">
                <a:solidFill>
                  <a:srgbClr val="00B0F0"/>
                </a:solidFill>
              </a:rPr>
              <a:t>, </a:t>
            </a:r>
            <a:r>
              <a:rPr lang="el-GR" sz="2000" dirty="0" smtClean="0">
                <a:solidFill>
                  <a:srgbClr val="00B0F0"/>
                </a:solidFill>
              </a:rPr>
              <a:t>πολωμένο  μερικά πολωμένο φως </a:t>
            </a:r>
            <a:endParaRPr lang="el-GR" sz="2000" dirty="0">
              <a:solidFill>
                <a:srgbClr val="00B0F0"/>
              </a:solidFill>
            </a:endParaRPr>
          </a:p>
        </p:txBody>
      </p:sp>
      <p:sp>
        <p:nvSpPr>
          <p:cNvPr id="4" name="3 - Θέση περιεχομένου"/>
          <p:cNvSpPr>
            <a:spLocks noGrp="1"/>
          </p:cNvSpPr>
          <p:nvPr>
            <p:ph sz="half" idx="3"/>
          </p:nvPr>
        </p:nvSpPr>
        <p:spPr>
          <a:xfrm>
            <a:off x="4732430" y="1447800"/>
            <a:ext cx="3878170" cy="6024726"/>
          </a:xfrm>
        </p:spPr>
        <p:txBody>
          <a:bodyPr/>
          <a:lstStyle/>
          <a:p>
            <a:pPr algn="l"/>
            <a:r>
              <a:rPr lang="el-GR" sz="1800" dirty="0" smtClean="0"/>
              <a:t> Το φως είναι εγκάρσιο ηλεκτρομαγνητικό </a:t>
            </a:r>
            <a:r>
              <a:rPr lang="el-GR" sz="1800" dirty="0" err="1" smtClean="0"/>
              <a:t>κυμα</a:t>
            </a:r>
            <a:r>
              <a:rPr lang="el-GR" sz="1800" dirty="0" smtClean="0"/>
              <a:t>  Διαδίδεται ως προς </a:t>
            </a:r>
            <a:r>
              <a:rPr lang="en-US" sz="1800" dirty="0" smtClean="0"/>
              <a:t>z </a:t>
            </a:r>
            <a:r>
              <a:rPr lang="el-GR" sz="1800" dirty="0" smtClean="0"/>
              <a:t>και ταλαντώνεται στο επίπεδο </a:t>
            </a:r>
            <a:r>
              <a:rPr lang="en-US" sz="1800" dirty="0" err="1" smtClean="0"/>
              <a:t>xy</a:t>
            </a:r>
            <a:r>
              <a:rPr lang="en-US" sz="1800" dirty="0" smtClean="0"/>
              <a:t>.</a:t>
            </a:r>
            <a:endParaRPr lang="el-GR" sz="1800" dirty="0" smtClean="0"/>
          </a:p>
          <a:p>
            <a:endParaRPr lang="el-GR" sz="1800" dirty="0" smtClean="0"/>
          </a:p>
          <a:p>
            <a:r>
              <a:rPr lang="el-GR" sz="1800" dirty="0" smtClean="0"/>
              <a:t>Το φυσικό φως είναι μη πολωμένο διότι προέρχεται από μια απειρία φωτεινών πηγών </a:t>
            </a:r>
          </a:p>
          <a:p>
            <a:endParaRPr lang="en-US" sz="1800" dirty="0" smtClean="0"/>
          </a:p>
          <a:p>
            <a:endParaRPr lang="el-GR" sz="1800" dirty="0" smtClean="0"/>
          </a:p>
          <a:p>
            <a:r>
              <a:rPr lang="el-GR" sz="1800" dirty="0" err="1" smtClean="0"/>
              <a:t>Ηλεκτρικο</a:t>
            </a:r>
            <a:r>
              <a:rPr lang="el-GR" sz="1800" dirty="0" smtClean="0"/>
              <a:t> και </a:t>
            </a:r>
            <a:r>
              <a:rPr lang="el-GR" sz="1800" dirty="0" err="1" smtClean="0"/>
              <a:t>μαγνητικο</a:t>
            </a:r>
            <a:r>
              <a:rPr lang="el-GR" sz="1800" dirty="0" smtClean="0"/>
              <a:t> </a:t>
            </a:r>
            <a:r>
              <a:rPr lang="el-GR" sz="1800" dirty="0" err="1" smtClean="0"/>
              <a:t>πεδιο</a:t>
            </a:r>
            <a:r>
              <a:rPr lang="el-GR" sz="1800" dirty="0" smtClean="0"/>
              <a:t> </a:t>
            </a:r>
            <a:r>
              <a:rPr lang="el-GR" sz="1800" dirty="0" err="1" smtClean="0"/>
              <a:t>συμφωνες</a:t>
            </a:r>
            <a:r>
              <a:rPr lang="el-GR" sz="1800" dirty="0" smtClean="0"/>
              <a:t> </a:t>
            </a:r>
            <a:r>
              <a:rPr lang="el-GR" sz="1800" dirty="0" err="1" smtClean="0"/>
              <a:t>συνιστωσες</a:t>
            </a:r>
            <a:r>
              <a:rPr lang="el-GR" sz="1800" dirty="0" smtClean="0"/>
              <a:t> ενός ς </a:t>
            </a:r>
            <a:r>
              <a:rPr lang="el-GR" sz="1800" dirty="0" err="1" smtClean="0"/>
              <a:t>ηλεκτρομαγνητικου</a:t>
            </a:r>
            <a:r>
              <a:rPr lang="el-GR" sz="1800" dirty="0" smtClean="0"/>
              <a:t> </a:t>
            </a:r>
            <a:r>
              <a:rPr lang="el-GR" sz="1800" dirty="0" err="1" smtClean="0"/>
              <a:t>κυματος</a:t>
            </a:r>
            <a:r>
              <a:rPr lang="el-GR" sz="1800" dirty="0" smtClean="0"/>
              <a:t> </a:t>
            </a:r>
          </a:p>
          <a:p>
            <a:endParaRPr lang="el-GR" sz="1800" dirty="0" smtClean="0"/>
          </a:p>
          <a:p>
            <a:r>
              <a:rPr lang="el-GR" sz="1800" dirty="0" smtClean="0"/>
              <a:t>Μηχανικό ανάλογο της πόλωσης </a:t>
            </a:r>
          </a:p>
          <a:p>
            <a:r>
              <a:rPr lang="el-GR" sz="1600" dirty="0" smtClean="0"/>
              <a:t>Με την παρεμβολή διατάξεων που επιτρέπουν φαινόμενα σκέδασης, ανάκλασης </a:t>
            </a:r>
            <a:r>
              <a:rPr lang="el-GR" sz="1600" dirty="0" err="1" smtClean="0"/>
              <a:t>διπλοθλαστικοτητας</a:t>
            </a:r>
            <a:r>
              <a:rPr lang="el-GR" sz="1600" dirty="0" smtClean="0"/>
              <a:t> </a:t>
            </a:r>
            <a:r>
              <a:rPr lang="el-GR" sz="1600" dirty="0" err="1" smtClean="0"/>
              <a:t>διχροισμου</a:t>
            </a:r>
            <a:r>
              <a:rPr lang="el-GR" sz="1600" dirty="0" smtClean="0"/>
              <a:t> </a:t>
            </a:r>
            <a:r>
              <a:rPr lang="el-GR" sz="1600" dirty="0" err="1" smtClean="0"/>
              <a:t>μπορουμε</a:t>
            </a:r>
            <a:r>
              <a:rPr lang="el-GR" sz="1600" dirty="0" smtClean="0"/>
              <a:t> να </a:t>
            </a:r>
            <a:r>
              <a:rPr lang="el-GR" sz="1600" dirty="0" err="1" smtClean="0"/>
              <a:t>κανουμε</a:t>
            </a:r>
            <a:r>
              <a:rPr lang="el-GR" sz="1600" dirty="0" smtClean="0"/>
              <a:t> το φως να ταλαντώνεται σε ένα επίπεδο και να </a:t>
            </a:r>
            <a:r>
              <a:rPr lang="el-GR" sz="1600" dirty="0" err="1" smtClean="0"/>
              <a:t>δημιουργησουμε</a:t>
            </a:r>
            <a:r>
              <a:rPr lang="el-GR" sz="1600" dirty="0" smtClean="0"/>
              <a:t> γραμμικά πολωμένο φως.</a:t>
            </a:r>
          </a:p>
          <a:p>
            <a:endParaRPr lang="el-GR" sz="1800" b="1" dirty="0" smtClean="0"/>
          </a:p>
          <a:p>
            <a:endParaRPr lang="el-GR" dirty="0"/>
          </a:p>
        </p:txBody>
      </p:sp>
      <p:pic>
        <p:nvPicPr>
          <p:cNvPr id="2050" name="Picture 2"/>
          <p:cNvPicPr>
            <a:picLocks noChangeAspect="1" noChangeArrowheads="1"/>
          </p:cNvPicPr>
          <p:nvPr/>
        </p:nvPicPr>
        <p:blipFill>
          <a:blip r:embed="rId2" cstate="print"/>
          <a:srcRect/>
          <a:stretch>
            <a:fillRect/>
          </a:stretch>
        </p:blipFill>
        <p:spPr bwMode="auto">
          <a:xfrm>
            <a:off x="228600" y="4495800"/>
            <a:ext cx="4419600" cy="1976437"/>
          </a:xfrm>
          <a:prstGeom prst="rect">
            <a:avLst/>
          </a:prstGeom>
          <a:noFill/>
          <a:ln w="9525">
            <a:noFill/>
            <a:miter lim="800000"/>
            <a:headEnd/>
            <a:tailEnd/>
          </a:ln>
        </p:spPr>
      </p:pic>
      <p:pic>
        <p:nvPicPr>
          <p:cNvPr id="2051" name="Picture 3"/>
          <p:cNvPicPr>
            <a:picLocks noGrp="1" noChangeAspect="1" noChangeArrowheads="1"/>
          </p:cNvPicPr>
          <p:nvPr>
            <p:ph sz="half" idx="2"/>
          </p:nvPr>
        </p:nvPicPr>
        <p:blipFill>
          <a:blip r:embed="rId3" cstate="print"/>
          <a:srcRect/>
          <a:stretch>
            <a:fillRect/>
          </a:stretch>
        </p:blipFill>
        <p:spPr bwMode="auto">
          <a:xfrm>
            <a:off x="228600" y="3124200"/>
            <a:ext cx="4106698" cy="1606708"/>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648200" y="3276600"/>
            <a:ext cx="3057525" cy="495300"/>
          </a:xfrm>
          <a:prstGeom prst="rect">
            <a:avLst/>
          </a:prstGeom>
          <a:noFill/>
          <a:ln w="9525">
            <a:noFill/>
            <a:miter lim="800000"/>
            <a:headEnd/>
            <a:tailEnd/>
          </a:ln>
        </p:spPr>
      </p:pic>
      <p:sp>
        <p:nvSpPr>
          <p:cNvPr id="7" name="object 2"/>
          <p:cNvSpPr/>
          <p:nvPr/>
        </p:nvSpPr>
        <p:spPr>
          <a:xfrm>
            <a:off x="228600" y="457200"/>
            <a:ext cx="838200" cy="838198"/>
          </a:xfrm>
          <a:prstGeom prst="rect">
            <a:avLst/>
          </a:prstGeom>
          <a:blipFill>
            <a:blip r:embed="rId5" cstate="print"/>
            <a:stretch>
              <a:fillRect/>
            </a:stretch>
          </a:blipFill>
        </p:spPr>
        <p:txBody>
          <a:bodyPr wrap="square" lIns="0" tIns="0" rIns="0" bIns="0" rtlCol="0"/>
          <a:lstStyle/>
          <a:p>
            <a:endParaRPr/>
          </a:p>
        </p:txBody>
      </p:sp>
      <p:pic>
        <p:nvPicPr>
          <p:cNvPr id="8" name="Picture 3"/>
          <p:cNvPicPr>
            <a:picLocks noChangeAspect="1" noChangeArrowheads="1"/>
          </p:cNvPicPr>
          <p:nvPr/>
        </p:nvPicPr>
        <p:blipFill>
          <a:blip r:embed="rId6" cstate="print"/>
          <a:srcRect/>
          <a:stretch>
            <a:fillRect/>
          </a:stretch>
        </p:blipFill>
        <p:spPr bwMode="auto">
          <a:xfrm>
            <a:off x="304800" y="1371600"/>
            <a:ext cx="3200399" cy="215228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19199" y="-29219"/>
            <a:ext cx="7392183" cy="1215717"/>
          </a:xfrm>
        </p:spPr>
        <p:txBody>
          <a:bodyPr/>
          <a:lstStyle/>
          <a:p>
            <a:r>
              <a:rPr lang="el-GR" dirty="0" smtClean="0">
                <a:solidFill>
                  <a:srgbClr val="0070C0"/>
                </a:solidFill>
              </a:rPr>
              <a:t>10 </a:t>
            </a:r>
            <a:r>
              <a:rPr lang="el-GR" dirty="0" err="1" smtClean="0">
                <a:solidFill>
                  <a:srgbClr val="0070C0"/>
                </a:solidFill>
              </a:rPr>
              <a:t>Μετατροπη</a:t>
            </a:r>
            <a:r>
              <a:rPr lang="el-GR" dirty="0" smtClean="0">
                <a:solidFill>
                  <a:srgbClr val="0070C0"/>
                </a:solidFill>
              </a:rPr>
              <a:t> του </a:t>
            </a:r>
            <a:r>
              <a:rPr lang="el-GR" dirty="0" err="1" smtClean="0">
                <a:solidFill>
                  <a:srgbClr val="0070C0"/>
                </a:solidFill>
              </a:rPr>
              <a:t>φυσικου</a:t>
            </a:r>
            <a:r>
              <a:rPr lang="el-GR" dirty="0" smtClean="0">
                <a:solidFill>
                  <a:srgbClr val="0070C0"/>
                </a:solidFill>
              </a:rPr>
              <a:t> </a:t>
            </a:r>
            <a:r>
              <a:rPr lang="el-GR" dirty="0" err="1" smtClean="0">
                <a:solidFill>
                  <a:srgbClr val="0070C0"/>
                </a:solidFill>
              </a:rPr>
              <a:t>φωτος</a:t>
            </a:r>
            <a:r>
              <a:rPr lang="el-GR" dirty="0" smtClean="0">
                <a:solidFill>
                  <a:srgbClr val="0070C0"/>
                </a:solidFill>
              </a:rPr>
              <a:t> σε </a:t>
            </a:r>
            <a:r>
              <a:rPr lang="el-GR" dirty="0" err="1" smtClean="0">
                <a:solidFill>
                  <a:srgbClr val="0070C0"/>
                </a:solidFill>
              </a:rPr>
              <a:t>πολωμενο</a:t>
            </a:r>
            <a:r>
              <a:rPr lang="el-GR" dirty="0" smtClean="0">
                <a:solidFill>
                  <a:srgbClr val="0070C0"/>
                </a:solidFill>
              </a:rPr>
              <a:t> </a:t>
            </a:r>
            <a:endParaRPr lang="el-GR" dirty="0">
              <a:solidFill>
                <a:srgbClr val="0070C0"/>
              </a:solidFill>
            </a:endParaRPr>
          </a:p>
        </p:txBody>
      </p:sp>
      <p:pic>
        <p:nvPicPr>
          <p:cNvPr id="10242" name="Picture 2"/>
          <p:cNvPicPr>
            <a:picLocks noChangeAspect="1" noChangeArrowheads="1"/>
          </p:cNvPicPr>
          <p:nvPr/>
        </p:nvPicPr>
        <p:blipFill>
          <a:blip r:embed="rId2" cstate="print"/>
          <a:srcRect/>
          <a:stretch>
            <a:fillRect/>
          </a:stretch>
        </p:blipFill>
        <p:spPr bwMode="auto">
          <a:xfrm>
            <a:off x="0" y="1876425"/>
            <a:ext cx="9163050" cy="3105150"/>
          </a:xfrm>
          <a:prstGeom prst="rect">
            <a:avLst/>
          </a:prstGeom>
          <a:noFill/>
          <a:ln w="9525">
            <a:noFill/>
            <a:miter lim="800000"/>
            <a:headEnd/>
            <a:tailEnd/>
          </a:ln>
        </p:spPr>
      </p:pic>
      <p:sp>
        <p:nvSpPr>
          <p:cNvPr id="4" name="object 2"/>
          <p:cNvSpPr/>
          <p:nvPr/>
        </p:nvSpPr>
        <p:spPr>
          <a:xfrm>
            <a:off x="228600" y="457200"/>
            <a:ext cx="838200" cy="83819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77711"/>
            <a:ext cx="8001000" cy="1921039"/>
          </a:xfrm>
          <a:prstGeom prst="rect">
            <a:avLst/>
          </a:prstGeom>
        </p:spPr>
        <p:txBody>
          <a:bodyPr vert="horz" wrap="square" lIns="0" tIns="12700" rIns="0" bIns="0" rtlCol="0">
            <a:spAutoFit/>
          </a:bodyPr>
          <a:lstStyle/>
          <a:p>
            <a:pPr marL="12700">
              <a:spcBef>
                <a:spcPts val="100"/>
              </a:spcBef>
              <a:tabLst>
                <a:tab pos="2789555" algn="l"/>
              </a:tabLst>
            </a:pPr>
            <a:r>
              <a:rPr lang="el-GR" sz="1800" dirty="0" smtClean="0">
                <a:solidFill>
                  <a:srgbClr val="0070C0"/>
                </a:solidFill>
              </a:rPr>
              <a:t>11</a:t>
            </a:r>
            <a:r>
              <a:rPr sz="1800" dirty="0" smtClean="0">
                <a:solidFill>
                  <a:srgbClr val="0070C0"/>
                </a:solidFill>
              </a:rPr>
              <a:t>.</a:t>
            </a:r>
            <a:r>
              <a:rPr lang="el-GR" sz="1800" dirty="0" smtClean="0">
                <a:solidFill>
                  <a:srgbClr val="0070C0"/>
                </a:solidFill>
              </a:rPr>
              <a:t>Καταστάσεις πόλωσης </a:t>
            </a:r>
            <a:r>
              <a:rPr sz="1800" dirty="0" err="1" smtClean="0">
                <a:solidFill>
                  <a:srgbClr val="0070C0"/>
                </a:solidFill>
              </a:rPr>
              <a:t>Γραμμικά</a:t>
            </a:r>
            <a:r>
              <a:rPr lang="el-GR" sz="1800" dirty="0" smtClean="0">
                <a:solidFill>
                  <a:srgbClr val="0070C0"/>
                </a:solidFill>
              </a:rPr>
              <a:t> </a:t>
            </a:r>
            <a:r>
              <a:rPr lang="el-GR" sz="1800" dirty="0" err="1" smtClean="0">
                <a:solidFill>
                  <a:srgbClr val="0070C0"/>
                </a:solidFill>
              </a:rPr>
              <a:t>κυκλικα</a:t>
            </a:r>
            <a:r>
              <a:rPr lang="el-GR" sz="1800" dirty="0" smtClean="0">
                <a:solidFill>
                  <a:srgbClr val="0070C0"/>
                </a:solidFill>
              </a:rPr>
              <a:t> και ελλειπτικά </a:t>
            </a:r>
            <a:r>
              <a:rPr sz="1800" spc="-10" dirty="0" err="1" smtClean="0">
                <a:solidFill>
                  <a:srgbClr val="0070C0"/>
                </a:solidFill>
              </a:rPr>
              <a:t>πολωμένο</a:t>
            </a:r>
            <a:r>
              <a:rPr sz="1800" spc="-95" dirty="0" smtClean="0">
                <a:solidFill>
                  <a:srgbClr val="0070C0"/>
                </a:solidFill>
              </a:rPr>
              <a:t> </a:t>
            </a:r>
            <a:r>
              <a:rPr sz="1800" spc="-5" dirty="0" err="1" smtClean="0">
                <a:solidFill>
                  <a:srgbClr val="0070C0"/>
                </a:solidFill>
              </a:rPr>
              <a:t>φως</a:t>
            </a:r>
            <a:r>
              <a:rPr lang="el-GR" sz="1800" spc="-5" dirty="0" smtClean="0">
                <a:solidFill>
                  <a:srgbClr val="0070C0"/>
                </a:solidFill>
              </a:rPr>
              <a:t>  Με τον συνδυασμό γραμμικά πολωμένων δεσμών  ίδιας συχνότητας,  ίδιου πλάτους  και μεταβαλλόμενης διαφοράς φάσης μπορούν να συντεθούν όλες οι καταστάσεις πόλωσης </a:t>
            </a:r>
            <a:r>
              <a:rPr lang="el-GR" sz="2000" spc="-5" dirty="0" smtClean="0">
                <a:solidFill>
                  <a:srgbClr val="00B0F0"/>
                </a:solidFill>
              </a:rPr>
              <a:t/>
            </a:r>
            <a:br>
              <a:rPr lang="el-GR" sz="2000" spc="-5" dirty="0" smtClean="0">
                <a:solidFill>
                  <a:srgbClr val="00B0F0"/>
                </a:solidFill>
              </a:rPr>
            </a:br>
            <a:r>
              <a:rPr lang="en-US" sz="2400" dirty="0" smtClean="0"/>
              <a:t>https://www.youtube.com/watch?v=Q0qrU4nprB0</a:t>
            </a:r>
            <a:r>
              <a:rPr lang="el-GR" sz="2800" dirty="0" smtClean="0"/>
              <a:t/>
            </a:r>
            <a:br>
              <a:rPr lang="el-GR" sz="2800" dirty="0" smtClean="0"/>
            </a:br>
            <a:endParaRPr sz="2800" dirty="0"/>
          </a:p>
        </p:txBody>
      </p:sp>
      <p:sp>
        <p:nvSpPr>
          <p:cNvPr id="3" name="object 3"/>
          <p:cNvSpPr/>
          <p:nvPr/>
        </p:nvSpPr>
        <p:spPr>
          <a:xfrm>
            <a:off x="228600" y="2438400"/>
            <a:ext cx="2990802" cy="4014179"/>
          </a:xfrm>
          <a:prstGeom prst="rect">
            <a:avLst/>
          </a:prstGeom>
          <a:blipFill>
            <a:blip r:embed="rId2" cstate="print"/>
            <a:stretch>
              <a:fillRect/>
            </a:stretch>
          </a:blipFill>
        </p:spPr>
        <p:txBody>
          <a:bodyPr wrap="square" lIns="0" tIns="0" rIns="0" bIns="0" rtlCol="0"/>
          <a:lstStyle/>
          <a:p>
            <a:endParaRPr/>
          </a:p>
        </p:txBody>
      </p:sp>
      <p:sp>
        <p:nvSpPr>
          <p:cNvPr id="4" name="object 2"/>
          <p:cNvSpPr/>
          <p:nvPr/>
        </p:nvSpPr>
        <p:spPr>
          <a:xfrm>
            <a:off x="304800" y="2514600"/>
            <a:ext cx="838200" cy="838198"/>
          </a:xfrm>
          <a:prstGeom prst="rect">
            <a:avLst/>
          </a:prstGeom>
          <a:blipFill>
            <a:blip r:embed="rId3" cstate="print"/>
            <a:stretch>
              <a:fillRect/>
            </a:stretch>
          </a:blipFill>
        </p:spPr>
        <p:txBody>
          <a:bodyPr wrap="square" lIns="0" tIns="0" rIns="0" bIns="0" rtlCol="0"/>
          <a:lstStyle/>
          <a:p>
            <a:endParaRPr/>
          </a:p>
        </p:txBody>
      </p:sp>
      <p:sp>
        <p:nvSpPr>
          <p:cNvPr id="5" name="object 3"/>
          <p:cNvSpPr/>
          <p:nvPr/>
        </p:nvSpPr>
        <p:spPr>
          <a:xfrm>
            <a:off x="3276600" y="2209800"/>
            <a:ext cx="2834210" cy="3709379"/>
          </a:xfrm>
          <a:prstGeom prst="rect">
            <a:avLst/>
          </a:prstGeom>
          <a:blipFill>
            <a:blip r:embed="rId4" cstate="print"/>
            <a:stretch>
              <a:fillRect/>
            </a:stretch>
          </a:blipFill>
        </p:spPr>
        <p:txBody>
          <a:bodyPr wrap="square" lIns="0" tIns="0" rIns="0" bIns="0" rtlCol="0"/>
          <a:lstStyle/>
          <a:p>
            <a:endParaRPr/>
          </a:p>
        </p:txBody>
      </p:sp>
      <p:sp>
        <p:nvSpPr>
          <p:cNvPr id="6" name="object 3"/>
          <p:cNvSpPr/>
          <p:nvPr/>
        </p:nvSpPr>
        <p:spPr>
          <a:xfrm>
            <a:off x="6172200" y="1905000"/>
            <a:ext cx="2590800" cy="4073628"/>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19200" y="-29219"/>
            <a:ext cx="6553200" cy="1215717"/>
          </a:xfrm>
        </p:spPr>
        <p:txBody>
          <a:bodyPr/>
          <a:lstStyle/>
          <a:p>
            <a:r>
              <a:rPr lang="el-GR" dirty="0" smtClean="0"/>
              <a:t>12. </a:t>
            </a:r>
            <a:r>
              <a:rPr lang="el-GR" dirty="0" err="1" smtClean="0"/>
              <a:t>Πολωση</a:t>
            </a:r>
            <a:r>
              <a:rPr lang="el-GR" dirty="0" smtClean="0"/>
              <a:t> του </a:t>
            </a:r>
            <a:r>
              <a:rPr lang="el-GR" dirty="0" err="1" smtClean="0"/>
              <a:t>φωτος</a:t>
            </a:r>
            <a:r>
              <a:rPr lang="el-GR" dirty="0" smtClean="0"/>
              <a:t> </a:t>
            </a:r>
            <a:r>
              <a:rPr lang="el-GR" dirty="0" err="1" smtClean="0"/>
              <a:t>μεσω</a:t>
            </a:r>
            <a:r>
              <a:rPr lang="el-GR" dirty="0" smtClean="0"/>
              <a:t> </a:t>
            </a:r>
            <a:r>
              <a:rPr lang="el-GR" dirty="0" err="1" smtClean="0"/>
              <a:t>διχροισμου</a:t>
            </a:r>
            <a:r>
              <a:rPr lang="el-GR" dirty="0" smtClean="0"/>
              <a:t> </a:t>
            </a:r>
            <a:r>
              <a:rPr lang="el-GR" dirty="0" err="1" smtClean="0"/>
              <a:t>Πολωτης</a:t>
            </a:r>
            <a:r>
              <a:rPr lang="el-GR" dirty="0" smtClean="0"/>
              <a:t> </a:t>
            </a:r>
            <a:r>
              <a:rPr lang="en-US" dirty="0" err="1" smtClean="0"/>
              <a:t>polaroid</a:t>
            </a:r>
            <a:endParaRPr lang="el-GR" dirty="0"/>
          </a:p>
        </p:txBody>
      </p:sp>
      <p:sp>
        <p:nvSpPr>
          <p:cNvPr id="3" name="2 - Θέση κειμένου"/>
          <p:cNvSpPr>
            <a:spLocks noGrp="1"/>
          </p:cNvSpPr>
          <p:nvPr>
            <p:ph type="body" idx="1"/>
          </p:nvPr>
        </p:nvSpPr>
        <p:spPr/>
        <p:txBody>
          <a:bodyPr/>
          <a:lstStyle/>
          <a:p>
            <a:endParaRPr lang="el-GR" dirty="0"/>
          </a:p>
        </p:txBody>
      </p:sp>
      <p:pic>
        <p:nvPicPr>
          <p:cNvPr id="11266" name="Picture 2"/>
          <p:cNvPicPr>
            <a:picLocks noChangeAspect="1" noChangeArrowheads="1"/>
          </p:cNvPicPr>
          <p:nvPr/>
        </p:nvPicPr>
        <p:blipFill>
          <a:blip r:embed="rId2" cstate="print"/>
          <a:srcRect/>
          <a:stretch>
            <a:fillRect/>
          </a:stretch>
        </p:blipFill>
        <p:spPr bwMode="auto">
          <a:xfrm>
            <a:off x="1" y="1443039"/>
            <a:ext cx="8777104" cy="3738562"/>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533400" y="5105400"/>
            <a:ext cx="6811398" cy="1752600"/>
          </a:xfrm>
          <a:prstGeom prst="rect">
            <a:avLst/>
          </a:prstGeom>
          <a:noFill/>
          <a:ln w="9525">
            <a:noFill/>
            <a:miter lim="800000"/>
            <a:headEnd/>
            <a:tailEnd/>
          </a:ln>
        </p:spPr>
      </p:pic>
      <p:sp>
        <p:nvSpPr>
          <p:cNvPr id="7" name="object 2"/>
          <p:cNvSpPr/>
          <p:nvPr/>
        </p:nvSpPr>
        <p:spPr>
          <a:xfrm>
            <a:off x="228600" y="457200"/>
            <a:ext cx="838200" cy="838198"/>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2623" y="477710"/>
            <a:ext cx="4838065" cy="566822"/>
          </a:xfrm>
          <a:prstGeom prst="rect">
            <a:avLst/>
          </a:prstGeom>
        </p:spPr>
        <p:txBody>
          <a:bodyPr vert="horz" wrap="square" lIns="0" tIns="12700" rIns="0" bIns="0" rtlCol="0">
            <a:spAutoFit/>
          </a:bodyPr>
          <a:lstStyle/>
          <a:p>
            <a:pPr marL="12700">
              <a:lnSpc>
                <a:spcPct val="100000"/>
              </a:lnSpc>
              <a:spcBef>
                <a:spcPts val="100"/>
              </a:spcBef>
            </a:pPr>
            <a:r>
              <a:rPr sz="3600" spc="-5" dirty="0" smtClean="0">
                <a:solidFill>
                  <a:srgbClr val="0070C0"/>
                </a:solidFill>
                <a:latin typeface="Times New Roman" pitchFamily="18" charset="0"/>
                <a:cs typeface="Times New Roman" pitchFamily="18" charset="0"/>
              </a:rPr>
              <a:t>1</a:t>
            </a:r>
            <a:r>
              <a:rPr lang="el-GR" sz="3600" spc="-5" dirty="0" smtClean="0">
                <a:solidFill>
                  <a:srgbClr val="0070C0"/>
                </a:solidFill>
                <a:latin typeface="Times New Roman" pitchFamily="18" charset="0"/>
                <a:cs typeface="Times New Roman" pitchFamily="18" charset="0"/>
              </a:rPr>
              <a:t>3</a:t>
            </a:r>
            <a:r>
              <a:rPr sz="3600" spc="-5" dirty="0" smtClean="0">
                <a:solidFill>
                  <a:srgbClr val="0070C0"/>
                </a:solidFill>
                <a:latin typeface="Times New Roman" pitchFamily="18" charset="0"/>
                <a:cs typeface="Times New Roman" pitchFamily="18" charset="0"/>
              </a:rPr>
              <a:t>.</a:t>
            </a:r>
            <a:r>
              <a:rPr sz="3600" spc="-5" dirty="0" err="1" smtClean="0">
                <a:solidFill>
                  <a:srgbClr val="0070C0"/>
                </a:solidFill>
                <a:latin typeface="Times New Roman" pitchFamily="18" charset="0"/>
                <a:cs typeface="Times New Roman" pitchFamily="18" charset="0"/>
              </a:rPr>
              <a:t>Πολωτικο</a:t>
            </a:r>
            <a:r>
              <a:rPr sz="3600" spc="-305" dirty="0" smtClean="0">
                <a:solidFill>
                  <a:srgbClr val="0070C0"/>
                </a:solidFill>
                <a:latin typeface="Times New Roman" pitchFamily="18" charset="0"/>
                <a:cs typeface="Times New Roman" pitchFamily="18" charset="0"/>
              </a:rPr>
              <a:t> </a:t>
            </a:r>
            <a:r>
              <a:rPr sz="3600" spc="-5" dirty="0">
                <a:solidFill>
                  <a:srgbClr val="0070C0"/>
                </a:solidFill>
                <a:latin typeface="Times New Roman" pitchFamily="18" charset="0"/>
                <a:cs typeface="Times New Roman" pitchFamily="18" charset="0"/>
              </a:rPr>
              <a:t>φιλτρο</a:t>
            </a:r>
            <a:endParaRPr sz="3600" dirty="0">
              <a:solidFill>
                <a:srgbClr val="0070C0"/>
              </a:solidFill>
              <a:latin typeface="Times New Roman" pitchFamily="18" charset="0"/>
              <a:cs typeface="Times New Roman" pitchFamily="18" charset="0"/>
            </a:endParaRPr>
          </a:p>
        </p:txBody>
      </p:sp>
      <p:sp>
        <p:nvSpPr>
          <p:cNvPr id="3" name="object 3"/>
          <p:cNvSpPr txBox="1"/>
          <p:nvPr/>
        </p:nvSpPr>
        <p:spPr>
          <a:xfrm>
            <a:off x="591179" y="1609340"/>
            <a:ext cx="5123821" cy="4957767"/>
          </a:xfrm>
          <a:prstGeom prst="rect">
            <a:avLst/>
          </a:prstGeom>
        </p:spPr>
        <p:txBody>
          <a:bodyPr vert="horz" wrap="square" lIns="0" tIns="30480" rIns="0" bIns="0" rtlCol="0">
            <a:spAutoFit/>
          </a:bodyPr>
          <a:lstStyle/>
          <a:p>
            <a:pPr marL="294640" marR="118110" indent="-281940">
              <a:spcBef>
                <a:spcPts val="240"/>
              </a:spcBef>
              <a:buFont typeface="Arial"/>
              <a:buChar char="•"/>
              <a:tabLst>
                <a:tab pos="294640" algn="l"/>
              </a:tabLst>
            </a:pPr>
            <a:r>
              <a:rPr lang="el-GR" sz="2000" spc="-5" dirty="0" smtClean="0">
                <a:latin typeface="Times New Roman" pitchFamily="18" charset="0"/>
                <a:cs typeface="Times New Roman" pitchFamily="18" charset="0"/>
              </a:rPr>
              <a:t>Πρώτη μορφή :</a:t>
            </a:r>
            <a:r>
              <a:rPr sz="2000" spc="-5" dirty="0" err="1" smtClean="0">
                <a:latin typeface="Times New Roman" pitchFamily="18" charset="0"/>
                <a:cs typeface="Times New Roman" pitchFamily="18" charset="0"/>
              </a:rPr>
              <a:t>μικροσκοπικοί</a:t>
            </a:r>
            <a:r>
              <a:rPr sz="2000" spc="-5" dirty="0" smtClean="0">
                <a:latin typeface="Times New Roman" pitchFamily="18" charset="0"/>
                <a:cs typeface="Times New Roman" pitchFamily="18" charset="0"/>
              </a:rPr>
              <a:t> </a:t>
            </a:r>
            <a:r>
              <a:rPr sz="2000" dirty="0">
                <a:latin typeface="Times New Roman" pitchFamily="18" charset="0"/>
                <a:cs typeface="Times New Roman" pitchFamily="18" charset="0"/>
              </a:rPr>
              <a:t>κρυσταλλοι </a:t>
            </a:r>
            <a:r>
              <a:rPr sz="2000" spc="-5" dirty="0">
                <a:latin typeface="Times New Roman" pitchFamily="18" charset="0"/>
                <a:cs typeface="Times New Roman" pitchFamily="18" charset="0"/>
              </a:rPr>
              <a:t>θειικης  ιωδοκυανινης (herapathite) σε μια</a:t>
            </a:r>
            <a:r>
              <a:rPr sz="2000" spc="-560" dirty="0">
                <a:latin typeface="Times New Roman" pitchFamily="18" charset="0"/>
                <a:cs typeface="Times New Roman" pitchFamily="18" charset="0"/>
              </a:rPr>
              <a:t> </a:t>
            </a:r>
            <a:r>
              <a:rPr sz="2000" spc="-5" dirty="0">
                <a:latin typeface="Times New Roman" pitchFamily="18" charset="0"/>
                <a:cs typeface="Times New Roman" pitchFamily="18" charset="0"/>
              </a:rPr>
              <a:t>διαφανη  επιστρωση πολυμερους </a:t>
            </a:r>
            <a:r>
              <a:rPr sz="2000" dirty="0">
                <a:latin typeface="Times New Roman" pitchFamily="18" charset="0"/>
                <a:cs typeface="Times New Roman" pitchFamily="18" charset="0"/>
              </a:rPr>
              <a:t>νιτροκυταρινης  </a:t>
            </a:r>
            <a:r>
              <a:rPr sz="2000" spc="-10" dirty="0">
                <a:latin typeface="Times New Roman" pitchFamily="18" charset="0"/>
                <a:cs typeface="Times New Roman" pitchFamily="18" charset="0"/>
              </a:rPr>
              <a:t>1932 </a:t>
            </a:r>
            <a:r>
              <a:rPr sz="2000" spc="-5" dirty="0">
                <a:latin typeface="Times New Roman" pitchFamily="18" charset="0"/>
                <a:cs typeface="Times New Roman" pitchFamily="18" charset="0"/>
              </a:rPr>
              <a:t>by</a:t>
            </a:r>
            <a:r>
              <a:rPr sz="2000" spc="-5" dirty="0">
                <a:solidFill>
                  <a:srgbClr val="0000FF"/>
                </a:solidFill>
                <a:latin typeface="Times New Roman" pitchFamily="18" charset="0"/>
                <a:cs typeface="Times New Roman" pitchFamily="18" charset="0"/>
              </a:rPr>
              <a:t> </a:t>
            </a:r>
            <a:r>
              <a:rPr sz="2000" u="heavy" spc="-5" dirty="0">
                <a:solidFill>
                  <a:srgbClr val="0000FF"/>
                </a:solidFill>
                <a:uFill>
                  <a:solidFill>
                    <a:srgbClr val="0000FF"/>
                  </a:solidFill>
                </a:uFill>
                <a:latin typeface="Times New Roman" pitchFamily="18" charset="0"/>
                <a:cs typeface="Times New Roman" pitchFamily="18" charset="0"/>
                <a:hlinkClick r:id="rId2"/>
              </a:rPr>
              <a:t>Edwin H.</a:t>
            </a:r>
            <a:r>
              <a:rPr sz="2000" u="heavy" spc="10" dirty="0">
                <a:solidFill>
                  <a:srgbClr val="0000FF"/>
                </a:solidFill>
                <a:uFill>
                  <a:solidFill>
                    <a:srgbClr val="0000FF"/>
                  </a:solidFill>
                </a:uFill>
                <a:latin typeface="Times New Roman" pitchFamily="18" charset="0"/>
                <a:cs typeface="Times New Roman" pitchFamily="18" charset="0"/>
                <a:hlinkClick r:id="rId2"/>
              </a:rPr>
              <a:t> </a:t>
            </a:r>
            <a:r>
              <a:rPr sz="2000" u="heavy" spc="-5" dirty="0">
                <a:solidFill>
                  <a:srgbClr val="0000FF"/>
                </a:solidFill>
                <a:uFill>
                  <a:solidFill>
                    <a:srgbClr val="0000FF"/>
                  </a:solidFill>
                </a:uFill>
                <a:latin typeface="Times New Roman" pitchFamily="18" charset="0"/>
                <a:cs typeface="Times New Roman" pitchFamily="18" charset="0"/>
                <a:hlinkClick r:id="rId2"/>
              </a:rPr>
              <a:t>Land</a:t>
            </a:r>
            <a:r>
              <a:rPr sz="2000" spc="-5" dirty="0" smtClean="0">
                <a:latin typeface="Times New Roman" pitchFamily="18" charset="0"/>
                <a:cs typeface="Times New Roman" pitchFamily="18" charset="0"/>
              </a:rPr>
              <a:t>,</a:t>
            </a:r>
            <a:endParaRPr lang="el-GR" sz="2000" spc="-5" dirty="0" smtClean="0">
              <a:latin typeface="Times New Roman" pitchFamily="18" charset="0"/>
              <a:cs typeface="Times New Roman" pitchFamily="18" charset="0"/>
            </a:endParaRPr>
          </a:p>
          <a:p>
            <a:pPr marL="294640" marR="118110" indent="-281940">
              <a:spcBef>
                <a:spcPts val="240"/>
              </a:spcBef>
              <a:buFont typeface="Arial"/>
              <a:buChar char="•"/>
              <a:tabLst>
                <a:tab pos="294640" algn="l"/>
              </a:tabLst>
            </a:pPr>
            <a:endParaRPr lang="el-GR" sz="2000" spc="-5" dirty="0" smtClean="0">
              <a:latin typeface="Times New Roman" pitchFamily="18" charset="0"/>
              <a:cs typeface="Times New Roman" pitchFamily="18" charset="0"/>
            </a:endParaRPr>
          </a:p>
          <a:p>
            <a:pPr marL="294640" marR="5080" indent="-281940" algn="just">
              <a:spcBef>
                <a:spcPts val="520"/>
              </a:spcBef>
              <a:buChar char="•"/>
              <a:tabLst>
                <a:tab pos="294640" algn="l"/>
              </a:tabLst>
            </a:pPr>
            <a:r>
              <a:rPr sz="2000" spc="-5" dirty="0" err="1" smtClean="0">
                <a:latin typeface="Times New Roman" pitchFamily="18" charset="0"/>
                <a:cs typeface="Times New Roman" pitchFamily="18" charset="0"/>
              </a:rPr>
              <a:t>Σημερα</a:t>
            </a:r>
            <a:r>
              <a:rPr sz="2000" spc="-5" dirty="0" smtClean="0">
                <a:latin typeface="Times New Roman" pitchFamily="18" charset="0"/>
                <a:cs typeface="Times New Roman" pitchFamily="18" charset="0"/>
              </a:rPr>
              <a:t> </a:t>
            </a:r>
            <a:r>
              <a:rPr sz="2000" spc="-5" dirty="0">
                <a:latin typeface="Times New Roman" pitchFamily="18" charset="0"/>
                <a:cs typeface="Times New Roman" pitchFamily="18" charset="0"/>
              </a:rPr>
              <a:t>ένα πολωτικο φιλτρο (H) είναι ένα  πολυμερές πολυβινυλικης αλκοολης (PVA)  εμποτισμένο</a:t>
            </a:r>
            <a:r>
              <a:rPr sz="2000" spc="-175" dirty="0">
                <a:latin typeface="Times New Roman" pitchFamily="18" charset="0"/>
                <a:cs typeface="Times New Roman" pitchFamily="18" charset="0"/>
              </a:rPr>
              <a:t> </a:t>
            </a:r>
            <a:r>
              <a:rPr sz="2000" spc="-5" dirty="0">
                <a:latin typeface="Times New Roman" pitchFamily="18" charset="0"/>
                <a:cs typeface="Times New Roman" pitchFamily="18" charset="0"/>
              </a:rPr>
              <a:t>σε</a:t>
            </a:r>
            <a:r>
              <a:rPr sz="2000" spc="-180" dirty="0">
                <a:latin typeface="Times New Roman" pitchFamily="18" charset="0"/>
                <a:cs typeface="Times New Roman" pitchFamily="18" charset="0"/>
              </a:rPr>
              <a:t> </a:t>
            </a:r>
            <a:r>
              <a:rPr sz="2000" spc="-5" dirty="0">
                <a:latin typeface="Times New Roman" pitchFamily="18" charset="0"/>
                <a:cs typeface="Times New Roman" pitchFamily="18" charset="0"/>
              </a:rPr>
              <a:t>ιώδιο</a:t>
            </a:r>
            <a:r>
              <a:rPr sz="2000" spc="-175" dirty="0">
                <a:latin typeface="Times New Roman" pitchFamily="18" charset="0"/>
                <a:cs typeface="Times New Roman" pitchFamily="18" charset="0"/>
              </a:rPr>
              <a:t> </a:t>
            </a:r>
            <a:r>
              <a:rPr sz="2000" dirty="0">
                <a:latin typeface="Times New Roman" pitchFamily="18" charset="0"/>
                <a:cs typeface="Times New Roman" pitchFamily="18" charset="0"/>
              </a:rPr>
              <a:t>,</a:t>
            </a:r>
            <a:r>
              <a:rPr sz="2000" spc="-15" dirty="0">
                <a:latin typeface="Times New Roman" pitchFamily="18" charset="0"/>
                <a:cs typeface="Times New Roman" pitchFamily="18" charset="0"/>
              </a:rPr>
              <a:t> </a:t>
            </a:r>
            <a:r>
              <a:rPr sz="2000" spc="-5" dirty="0">
                <a:latin typeface="Times New Roman" pitchFamily="18" charset="0"/>
                <a:cs typeface="Times New Roman" pitchFamily="18" charset="0"/>
              </a:rPr>
              <a:t>όπου</a:t>
            </a:r>
            <a:r>
              <a:rPr sz="2000" spc="-180" dirty="0">
                <a:latin typeface="Times New Roman" pitchFamily="18" charset="0"/>
                <a:cs typeface="Times New Roman" pitchFamily="18" charset="0"/>
              </a:rPr>
              <a:t> </a:t>
            </a:r>
            <a:r>
              <a:rPr sz="2000" spc="-5" dirty="0">
                <a:latin typeface="Times New Roman" pitchFamily="18" charset="0"/>
                <a:cs typeface="Times New Roman" pitchFamily="18" charset="0"/>
              </a:rPr>
              <a:t>το</a:t>
            </a:r>
            <a:r>
              <a:rPr sz="2000" spc="-175" dirty="0">
                <a:latin typeface="Times New Roman" pitchFamily="18" charset="0"/>
                <a:cs typeface="Times New Roman" pitchFamily="18" charset="0"/>
              </a:rPr>
              <a:t> </a:t>
            </a:r>
            <a:r>
              <a:rPr sz="2000" spc="-5" dirty="0">
                <a:latin typeface="Times New Roman" pitchFamily="18" charset="0"/>
                <a:cs typeface="Times New Roman" pitchFamily="18" charset="0"/>
              </a:rPr>
              <a:t>πολυμερες  εχει προσανατολιστει </a:t>
            </a:r>
            <a:r>
              <a:rPr sz="2000" spc="-5" dirty="0" err="1">
                <a:latin typeface="Times New Roman" pitchFamily="18" charset="0"/>
                <a:cs typeface="Times New Roman" pitchFamily="18" charset="0"/>
              </a:rPr>
              <a:t>μεσω</a:t>
            </a:r>
            <a:r>
              <a:rPr sz="2000" spc="-475" dirty="0">
                <a:latin typeface="Times New Roman" pitchFamily="18" charset="0"/>
                <a:cs typeface="Times New Roman" pitchFamily="18" charset="0"/>
              </a:rPr>
              <a:t> </a:t>
            </a:r>
            <a:r>
              <a:rPr lang="el-GR" sz="2000" spc="-475" dirty="0" smtClean="0">
                <a:latin typeface="Times New Roman" pitchFamily="18" charset="0"/>
                <a:cs typeface="Times New Roman" pitchFamily="18" charset="0"/>
              </a:rPr>
              <a:t>       </a:t>
            </a:r>
            <a:r>
              <a:rPr sz="2000" spc="-5" dirty="0" err="1" smtClean="0">
                <a:latin typeface="Times New Roman" pitchFamily="18" charset="0"/>
                <a:cs typeface="Times New Roman" pitchFamily="18" charset="0"/>
              </a:rPr>
              <a:t>εφελκυσμου</a:t>
            </a:r>
            <a:r>
              <a:rPr sz="2000" spc="-5" dirty="0" smtClean="0">
                <a:latin typeface="Times New Roman" pitchFamily="18" charset="0"/>
                <a:cs typeface="Times New Roman" pitchFamily="18" charset="0"/>
              </a:rPr>
              <a:t>.</a:t>
            </a:r>
            <a:endParaRPr lang="el-GR" sz="2000" spc="-5" dirty="0" smtClean="0">
              <a:latin typeface="Times New Roman" pitchFamily="18" charset="0"/>
              <a:cs typeface="Times New Roman" pitchFamily="18" charset="0"/>
            </a:endParaRPr>
          </a:p>
          <a:p>
            <a:pPr marL="294640" marR="5080" indent="-281940" algn="just">
              <a:spcBef>
                <a:spcPts val="520"/>
              </a:spcBef>
              <a:buChar char="•"/>
              <a:tabLst>
                <a:tab pos="294640" algn="l"/>
              </a:tabLst>
            </a:pPr>
            <a:r>
              <a:rPr lang="el-GR" spc="-5" dirty="0" smtClean="0">
                <a:latin typeface="Times New Roman" pitchFamily="18" charset="0"/>
                <a:cs typeface="Times New Roman" pitchFamily="18" charset="0"/>
              </a:rPr>
              <a:t>Τα </a:t>
            </a:r>
            <a:r>
              <a:rPr lang="el-GR" spc="-5" dirty="0" err="1" smtClean="0">
                <a:latin typeface="Times New Roman" pitchFamily="18" charset="0"/>
                <a:cs typeface="Times New Roman" pitchFamily="18" charset="0"/>
              </a:rPr>
              <a:t>ηλεκτρονια</a:t>
            </a:r>
            <a:r>
              <a:rPr lang="el-GR" spc="-5" dirty="0" smtClean="0">
                <a:latin typeface="Times New Roman" pitchFamily="18" charset="0"/>
                <a:cs typeface="Times New Roman" pitchFamily="18" charset="0"/>
              </a:rPr>
              <a:t> των </a:t>
            </a:r>
            <a:r>
              <a:rPr lang="el-GR" spc="-5" dirty="0" err="1" smtClean="0">
                <a:latin typeface="Times New Roman" pitchFamily="18" charset="0"/>
                <a:cs typeface="Times New Roman" pitchFamily="18" charset="0"/>
              </a:rPr>
              <a:t>μοριων</a:t>
            </a:r>
            <a:r>
              <a:rPr lang="el-GR" spc="-5" dirty="0" smtClean="0">
                <a:latin typeface="Times New Roman" pitchFamily="18" charset="0"/>
                <a:cs typeface="Times New Roman" pitchFamily="18" charset="0"/>
              </a:rPr>
              <a:t>  του </a:t>
            </a:r>
            <a:r>
              <a:rPr lang="el-GR" spc="-5" dirty="0" err="1" smtClean="0">
                <a:latin typeface="Times New Roman" pitchFamily="18" charset="0"/>
                <a:cs typeface="Times New Roman" pitchFamily="18" charset="0"/>
              </a:rPr>
              <a:t>Ιωδιου</a:t>
            </a:r>
            <a:r>
              <a:rPr lang="el-GR" spc="-5" dirty="0" smtClean="0">
                <a:latin typeface="Times New Roman" pitchFamily="18" charset="0"/>
                <a:cs typeface="Times New Roman" pitchFamily="18" charset="0"/>
              </a:rPr>
              <a:t> </a:t>
            </a:r>
            <a:r>
              <a:rPr lang="el-GR" spc="-5" dirty="0" err="1" smtClean="0">
                <a:latin typeface="Times New Roman" pitchFamily="18" charset="0"/>
                <a:cs typeface="Times New Roman" pitchFamily="18" charset="0"/>
              </a:rPr>
              <a:t>απορροφουν</a:t>
            </a:r>
            <a:r>
              <a:rPr lang="el-GR" spc="-5" dirty="0" smtClean="0">
                <a:latin typeface="Times New Roman" pitchFamily="18" charset="0"/>
                <a:cs typeface="Times New Roman" pitchFamily="18" charset="0"/>
              </a:rPr>
              <a:t> το </a:t>
            </a:r>
            <a:r>
              <a:rPr lang="el-GR" spc="-5" dirty="0" err="1" smtClean="0">
                <a:latin typeface="Times New Roman" pitchFamily="18" charset="0"/>
                <a:cs typeface="Times New Roman" pitchFamily="18" charset="0"/>
              </a:rPr>
              <a:t>πεδιο</a:t>
            </a:r>
            <a:r>
              <a:rPr lang="el-GR" spc="-5" dirty="0" smtClean="0">
                <a:latin typeface="Times New Roman" pitchFamily="18" charset="0"/>
                <a:cs typeface="Times New Roman" pitchFamily="18" charset="0"/>
              </a:rPr>
              <a:t> στη  </a:t>
            </a:r>
            <a:r>
              <a:rPr lang="el-GR" spc="-5" dirty="0" err="1" smtClean="0">
                <a:latin typeface="Times New Roman" pitchFamily="18" charset="0"/>
                <a:cs typeface="Times New Roman" pitchFamily="18" charset="0"/>
              </a:rPr>
              <a:t>παραλληλη</a:t>
            </a:r>
            <a:r>
              <a:rPr lang="el-GR" spc="-5" dirty="0" smtClean="0">
                <a:latin typeface="Times New Roman" pitchFamily="18" charset="0"/>
                <a:cs typeface="Times New Roman" pitchFamily="18" charset="0"/>
              </a:rPr>
              <a:t> </a:t>
            </a:r>
            <a:r>
              <a:rPr lang="el-GR" spc="-5" dirty="0" err="1" smtClean="0">
                <a:latin typeface="Times New Roman" pitchFamily="18" charset="0"/>
                <a:cs typeface="Times New Roman" pitchFamily="18" charset="0"/>
              </a:rPr>
              <a:t>διευθυνση</a:t>
            </a:r>
            <a:r>
              <a:rPr lang="el-GR" spc="-5" dirty="0" smtClean="0">
                <a:latin typeface="Times New Roman" pitchFamily="18" charset="0"/>
                <a:cs typeface="Times New Roman" pitchFamily="18" charset="0"/>
              </a:rPr>
              <a:t> του </a:t>
            </a:r>
            <a:r>
              <a:rPr lang="el-GR" spc="-5" dirty="0" err="1" smtClean="0">
                <a:latin typeface="Times New Roman" pitchFamily="18" charset="0"/>
                <a:cs typeface="Times New Roman" pitchFamily="18" charset="0"/>
              </a:rPr>
              <a:t>πολυμερους</a:t>
            </a:r>
            <a:r>
              <a:rPr lang="en-US" spc="-5" dirty="0" smtClean="0">
                <a:latin typeface="Times New Roman" pitchFamily="18" charset="0"/>
                <a:cs typeface="Times New Roman" pitchFamily="18" charset="0"/>
              </a:rPr>
              <a:t> </a:t>
            </a:r>
            <a:r>
              <a:rPr lang="el-GR" spc="-5" dirty="0" smtClean="0">
                <a:latin typeface="Times New Roman" pitchFamily="18" charset="0"/>
                <a:cs typeface="Times New Roman" pitchFamily="18" charset="0"/>
              </a:rPr>
              <a:t>με </a:t>
            </a:r>
            <a:r>
              <a:rPr lang="el-GR" spc="-5" dirty="0" err="1" smtClean="0">
                <a:latin typeface="Times New Roman" pitchFamily="18" charset="0"/>
                <a:cs typeface="Times New Roman" pitchFamily="18" charset="0"/>
              </a:rPr>
              <a:t>αυξηση</a:t>
            </a:r>
            <a:r>
              <a:rPr lang="el-GR" spc="-5" dirty="0" smtClean="0">
                <a:latin typeface="Times New Roman" pitchFamily="18" charset="0"/>
                <a:cs typeface="Times New Roman" pitchFamily="18" charset="0"/>
              </a:rPr>
              <a:t> της </a:t>
            </a:r>
            <a:r>
              <a:rPr lang="el-GR" spc="-5" dirty="0" err="1" smtClean="0">
                <a:latin typeface="Times New Roman" pitchFamily="18" charset="0"/>
                <a:cs typeface="Times New Roman" pitchFamily="18" charset="0"/>
              </a:rPr>
              <a:t>θερμοκρασιας</a:t>
            </a:r>
            <a:r>
              <a:rPr lang="el-GR" spc="-5" dirty="0" smtClean="0">
                <a:latin typeface="Times New Roman" pitchFamily="18" charset="0"/>
                <a:cs typeface="Times New Roman" pitchFamily="18" charset="0"/>
              </a:rPr>
              <a:t> του </a:t>
            </a:r>
            <a:r>
              <a:rPr lang="el-GR" spc="-5" dirty="0" err="1" smtClean="0">
                <a:latin typeface="Times New Roman" pitchFamily="18" charset="0"/>
                <a:cs typeface="Times New Roman" pitchFamily="18" charset="0"/>
              </a:rPr>
              <a:t>λογω</a:t>
            </a:r>
            <a:r>
              <a:rPr lang="el-GR" spc="-5" dirty="0" smtClean="0">
                <a:latin typeface="Times New Roman" pitchFamily="18" charset="0"/>
                <a:cs typeface="Times New Roman" pitchFamily="18" charset="0"/>
              </a:rPr>
              <a:t> του </a:t>
            </a:r>
            <a:r>
              <a:rPr lang="el-GR" spc="-5" dirty="0" err="1" smtClean="0">
                <a:latin typeface="Times New Roman" pitchFamily="18" charset="0"/>
                <a:cs typeface="Times New Roman" pitchFamily="18" charset="0"/>
              </a:rPr>
              <a:t>εργου</a:t>
            </a:r>
            <a:r>
              <a:rPr lang="el-GR" spc="-5" dirty="0" smtClean="0">
                <a:latin typeface="Times New Roman" pitchFamily="18" charset="0"/>
                <a:cs typeface="Times New Roman" pitchFamily="18" charset="0"/>
              </a:rPr>
              <a:t> και η </a:t>
            </a:r>
            <a:r>
              <a:rPr lang="el-GR" spc="-5" dirty="0" err="1" smtClean="0">
                <a:latin typeface="Times New Roman" pitchFamily="18" charset="0"/>
                <a:cs typeface="Times New Roman" pitchFamily="18" charset="0"/>
              </a:rPr>
              <a:t>μονη</a:t>
            </a:r>
            <a:r>
              <a:rPr lang="el-GR" spc="-5" dirty="0" smtClean="0">
                <a:latin typeface="Times New Roman" pitchFamily="18" charset="0"/>
                <a:cs typeface="Times New Roman" pitchFamily="18" charset="0"/>
              </a:rPr>
              <a:t> </a:t>
            </a:r>
            <a:r>
              <a:rPr lang="el-GR" spc="-5" dirty="0" err="1" smtClean="0">
                <a:latin typeface="Times New Roman" pitchFamily="18" charset="0"/>
                <a:cs typeface="Times New Roman" pitchFamily="18" charset="0"/>
              </a:rPr>
              <a:t>διευθυνση</a:t>
            </a:r>
            <a:r>
              <a:rPr lang="el-GR" spc="-5" dirty="0" smtClean="0">
                <a:latin typeface="Times New Roman" pitchFamily="18" charset="0"/>
                <a:cs typeface="Times New Roman" pitchFamily="18" charset="0"/>
              </a:rPr>
              <a:t> </a:t>
            </a:r>
            <a:r>
              <a:rPr lang="el-GR" spc="-5" dirty="0" err="1" smtClean="0">
                <a:latin typeface="Times New Roman" pitchFamily="18" charset="0"/>
                <a:cs typeface="Times New Roman" pitchFamily="18" charset="0"/>
              </a:rPr>
              <a:t>διαδοσης</a:t>
            </a:r>
            <a:r>
              <a:rPr lang="el-GR" spc="-5" dirty="0" smtClean="0">
                <a:latin typeface="Times New Roman" pitchFamily="18" charset="0"/>
                <a:cs typeface="Times New Roman" pitchFamily="18" charset="0"/>
              </a:rPr>
              <a:t> είναι η </a:t>
            </a:r>
            <a:r>
              <a:rPr lang="el-GR" spc="-5" dirty="0" err="1" smtClean="0">
                <a:latin typeface="Times New Roman" pitchFamily="18" charset="0"/>
                <a:cs typeface="Times New Roman" pitchFamily="18" charset="0"/>
              </a:rPr>
              <a:t>καθετη</a:t>
            </a:r>
            <a:r>
              <a:rPr lang="el-GR" spc="-5" dirty="0" smtClean="0">
                <a:latin typeface="Times New Roman" pitchFamily="18" charset="0"/>
                <a:cs typeface="Times New Roman" pitchFamily="18" charset="0"/>
              </a:rPr>
              <a:t> προς την </a:t>
            </a:r>
            <a:r>
              <a:rPr lang="el-GR" spc="-5" dirty="0" err="1" smtClean="0">
                <a:latin typeface="Times New Roman" pitchFamily="18" charset="0"/>
                <a:cs typeface="Times New Roman" pitchFamily="18" charset="0"/>
              </a:rPr>
              <a:t>διαταξη</a:t>
            </a:r>
            <a:r>
              <a:rPr lang="el-GR" spc="-5" dirty="0" smtClean="0">
                <a:latin typeface="Times New Roman" pitchFamily="18" charset="0"/>
                <a:cs typeface="Times New Roman" pitchFamily="18" charset="0"/>
              </a:rPr>
              <a:t>  </a:t>
            </a:r>
            <a:r>
              <a:rPr lang="el-GR" b="1" spc="-5" dirty="0" err="1" smtClean="0">
                <a:latin typeface="Times New Roman" pitchFamily="18" charset="0"/>
                <a:cs typeface="Times New Roman" pitchFamily="18" charset="0"/>
              </a:rPr>
              <a:t>αξονας</a:t>
            </a:r>
            <a:r>
              <a:rPr lang="el-GR" b="1" spc="-5" dirty="0" smtClean="0">
                <a:latin typeface="Times New Roman" pitchFamily="18" charset="0"/>
                <a:cs typeface="Times New Roman" pitchFamily="18" charset="0"/>
              </a:rPr>
              <a:t> του </a:t>
            </a:r>
            <a:r>
              <a:rPr lang="el-GR" b="1" spc="-5" dirty="0" err="1" smtClean="0">
                <a:latin typeface="Times New Roman" pitchFamily="18" charset="0"/>
                <a:cs typeface="Times New Roman" pitchFamily="18" charset="0"/>
              </a:rPr>
              <a:t>πολωτη</a:t>
            </a:r>
            <a:r>
              <a:rPr lang="el-GR" spc="-5" dirty="0" smtClean="0">
                <a:latin typeface="Times New Roman" pitchFamily="18" charset="0"/>
                <a:cs typeface="Times New Roman" pitchFamily="18" charset="0"/>
              </a:rPr>
              <a:t>. </a:t>
            </a:r>
            <a:r>
              <a:rPr lang="el-GR" spc="-5" dirty="0" err="1" smtClean="0">
                <a:latin typeface="Times New Roman" pitchFamily="18" charset="0"/>
                <a:cs typeface="Times New Roman" pitchFamily="18" charset="0"/>
              </a:rPr>
              <a:t>Γραμμικα</a:t>
            </a:r>
            <a:r>
              <a:rPr lang="el-GR" spc="-5" dirty="0" smtClean="0">
                <a:latin typeface="Times New Roman" pitchFamily="18" charset="0"/>
                <a:cs typeface="Times New Roman" pitchFamily="18" charset="0"/>
              </a:rPr>
              <a:t> </a:t>
            </a:r>
            <a:r>
              <a:rPr lang="el-GR" spc="-5" dirty="0" err="1" smtClean="0">
                <a:latin typeface="Times New Roman" pitchFamily="18" charset="0"/>
                <a:cs typeface="Times New Roman" pitchFamily="18" charset="0"/>
              </a:rPr>
              <a:t>πολωμενο</a:t>
            </a:r>
            <a:r>
              <a:rPr lang="el-GR" spc="-5" dirty="0" smtClean="0">
                <a:latin typeface="Times New Roman" pitchFamily="18" charset="0"/>
                <a:cs typeface="Times New Roman" pitchFamily="18" charset="0"/>
              </a:rPr>
              <a:t> φως </a:t>
            </a:r>
          </a:p>
          <a:p>
            <a:pPr marL="294640" marR="5080" indent="-281940" algn="just">
              <a:spcBef>
                <a:spcPts val="520"/>
              </a:spcBef>
              <a:buChar char="•"/>
              <a:tabLst>
                <a:tab pos="294640" algn="l"/>
              </a:tabLst>
            </a:pPr>
            <a:endParaRPr dirty="0">
              <a:latin typeface="Times New Roman" pitchFamily="18" charset="0"/>
              <a:cs typeface="Times New Roman" pitchFamily="18" charset="0"/>
            </a:endParaRPr>
          </a:p>
        </p:txBody>
      </p:sp>
      <p:sp>
        <p:nvSpPr>
          <p:cNvPr id="4" name="object 5"/>
          <p:cNvSpPr/>
          <p:nvPr/>
        </p:nvSpPr>
        <p:spPr>
          <a:xfrm>
            <a:off x="5943600" y="1752600"/>
            <a:ext cx="2191949" cy="2530551"/>
          </a:xfrm>
          <a:prstGeom prst="rect">
            <a:avLst/>
          </a:prstGeom>
          <a:blipFill>
            <a:blip r:embed="rId3" cstate="print"/>
            <a:stretch>
              <a:fillRect/>
            </a:stretch>
          </a:blipFill>
        </p:spPr>
        <p:txBody>
          <a:bodyPr wrap="square" lIns="0" tIns="0" rIns="0" bIns="0" rtlCol="0"/>
          <a:lstStyle/>
          <a:p>
            <a:endParaRPr/>
          </a:p>
        </p:txBody>
      </p:sp>
      <p:pic>
        <p:nvPicPr>
          <p:cNvPr id="5" name="Picture 2"/>
          <p:cNvPicPr>
            <a:picLocks noChangeAspect="1" noChangeArrowheads="1"/>
          </p:cNvPicPr>
          <p:nvPr/>
        </p:nvPicPr>
        <p:blipFill>
          <a:blip r:embed="rId4" cstate="print"/>
          <a:srcRect/>
          <a:stretch>
            <a:fillRect/>
          </a:stretch>
        </p:blipFill>
        <p:spPr bwMode="auto">
          <a:xfrm>
            <a:off x="5791199" y="4800600"/>
            <a:ext cx="2816485" cy="161372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609600" y="381000"/>
            <a:ext cx="8153400" cy="2492990"/>
          </a:xfrm>
        </p:spPr>
        <p:txBody>
          <a:bodyPr/>
          <a:lstStyle/>
          <a:p>
            <a:r>
              <a:rPr lang="el-GR" sz="1800" dirty="0" smtClean="0">
                <a:latin typeface="Times New Roman" pitchFamily="18" charset="0"/>
                <a:cs typeface="Times New Roman" pitchFamily="18" charset="0"/>
              </a:rPr>
              <a:t/>
            </a:r>
            <a:br>
              <a:rPr lang="el-GR" sz="1800" dirty="0" smtClean="0">
                <a:latin typeface="Times New Roman" pitchFamily="18" charset="0"/>
                <a:cs typeface="Times New Roman" pitchFamily="18" charset="0"/>
              </a:rPr>
            </a:br>
            <a:r>
              <a:rPr lang="el-GR" sz="1800" dirty="0" smtClean="0">
                <a:solidFill>
                  <a:srgbClr val="0070C0"/>
                </a:solidFill>
                <a:latin typeface="Times New Roman" pitchFamily="18" charset="0"/>
                <a:cs typeface="Times New Roman" pitchFamily="18" charset="0"/>
              </a:rPr>
              <a:t>14. </a:t>
            </a:r>
            <a:r>
              <a:rPr lang="el-GR" sz="1800" dirty="0" err="1" smtClean="0">
                <a:solidFill>
                  <a:srgbClr val="0070C0"/>
                </a:solidFill>
                <a:latin typeface="Times New Roman" pitchFamily="18" charset="0"/>
                <a:cs typeface="Times New Roman" pitchFamily="18" charset="0"/>
              </a:rPr>
              <a:t>Αναλυση</a:t>
            </a:r>
            <a:r>
              <a:rPr lang="el-GR" sz="1800" dirty="0" smtClean="0">
                <a:solidFill>
                  <a:srgbClr val="0070C0"/>
                </a:solidFill>
                <a:latin typeface="Times New Roman" pitchFamily="18" charset="0"/>
                <a:cs typeface="Times New Roman" pitchFamily="18" charset="0"/>
              </a:rPr>
              <a:t> της </a:t>
            </a:r>
            <a:r>
              <a:rPr lang="el-GR" sz="1800" dirty="0" err="1" smtClean="0">
                <a:solidFill>
                  <a:srgbClr val="0070C0"/>
                </a:solidFill>
                <a:latin typeface="Times New Roman" pitchFamily="18" charset="0"/>
                <a:cs typeface="Times New Roman" pitchFamily="18" charset="0"/>
              </a:rPr>
              <a:t>φωτεινης</a:t>
            </a:r>
            <a:r>
              <a:rPr lang="el-GR" sz="1800" dirty="0" smtClean="0">
                <a:solidFill>
                  <a:srgbClr val="0070C0"/>
                </a:solidFill>
                <a:latin typeface="Times New Roman" pitchFamily="18" charset="0"/>
                <a:cs typeface="Times New Roman" pitchFamily="18" charset="0"/>
              </a:rPr>
              <a:t> </a:t>
            </a:r>
            <a:r>
              <a:rPr lang="el-GR" sz="1800" dirty="0" err="1" smtClean="0">
                <a:solidFill>
                  <a:srgbClr val="0070C0"/>
                </a:solidFill>
                <a:latin typeface="Times New Roman" pitchFamily="18" charset="0"/>
                <a:cs typeface="Times New Roman" pitchFamily="18" charset="0"/>
              </a:rPr>
              <a:t>δεσμης</a:t>
            </a:r>
            <a:r>
              <a:rPr lang="el-GR" sz="1800" dirty="0" smtClean="0">
                <a:solidFill>
                  <a:srgbClr val="0070C0"/>
                </a:solidFill>
                <a:latin typeface="Times New Roman" pitchFamily="18" charset="0"/>
                <a:cs typeface="Times New Roman" pitchFamily="18" charset="0"/>
              </a:rPr>
              <a:t> ως προς την </a:t>
            </a:r>
            <a:r>
              <a:rPr lang="el-GR" sz="1800" dirty="0" err="1" smtClean="0">
                <a:solidFill>
                  <a:srgbClr val="0070C0"/>
                </a:solidFill>
                <a:latin typeface="Times New Roman" pitchFamily="18" charset="0"/>
                <a:cs typeface="Times New Roman" pitchFamily="18" charset="0"/>
              </a:rPr>
              <a:t>πολωση</a:t>
            </a:r>
            <a:r>
              <a:rPr lang="el-GR" sz="1800" dirty="0" smtClean="0">
                <a:solidFill>
                  <a:srgbClr val="0070C0"/>
                </a:solidFill>
                <a:latin typeface="Times New Roman" pitchFamily="18" charset="0"/>
                <a:cs typeface="Times New Roman" pitchFamily="18" charset="0"/>
              </a:rPr>
              <a:t> </a:t>
            </a:r>
            <a:r>
              <a:rPr lang="el-GR" sz="1800" dirty="0" err="1" smtClean="0">
                <a:solidFill>
                  <a:srgbClr val="0070C0"/>
                </a:solidFill>
                <a:latin typeface="Times New Roman" pitchFamily="18" charset="0"/>
                <a:cs typeface="Times New Roman" pitchFamily="18" charset="0"/>
              </a:rPr>
              <a:t>φωτος</a:t>
            </a:r>
            <a:r>
              <a:rPr lang="el-GR" sz="1800"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 </a:t>
            </a:r>
            <a:r>
              <a:rPr lang="el-GR" sz="1800" dirty="0" smtClean="0">
                <a:latin typeface="Times New Roman" pitchFamily="18" charset="0"/>
                <a:cs typeface="Times New Roman" pitchFamily="18" charset="0"/>
              </a:rPr>
              <a:t>Το </a:t>
            </a:r>
            <a:r>
              <a:rPr lang="el-GR" sz="1800" dirty="0" err="1" smtClean="0">
                <a:latin typeface="Times New Roman" pitchFamily="18" charset="0"/>
                <a:cs typeface="Times New Roman" pitchFamily="18" charset="0"/>
              </a:rPr>
              <a:t>πλατος</a:t>
            </a:r>
            <a:r>
              <a:rPr lang="el-GR" sz="1800" dirty="0" smtClean="0">
                <a:latin typeface="Times New Roman" pitchFamily="18" charset="0"/>
                <a:cs typeface="Times New Roman" pitchFamily="18" charset="0"/>
              </a:rPr>
              <a:t> κάθε </a:t>
            </a:r>
            <a:r>
              <a:rPr lang="el-GR" sz="1800" dirty="0" err="1" smtClean="0">
                <a:latin typeface="Times New Roman" pitchFamily="18" charset="0"/>
                <a:cs typeface="Times New Roman" pitchFamily="18" charset="0"/>
              </a:rPr>
              <a:t>σδεσμης</a:t>
            </a:r>
            <a:r>
              <a:rPr lang="el-GR" sz="1800" dirty="0" smtClean="0">
                <a:latin typeface="Times New Roman" pitchFamily="18" charset="0"/>
                <a:cs typeface="Times New Roman" pitchFamily="18" charset="0"/>
              </a:rPr>
              <a:t> </a:t>
            </a:r>
            <a:r>
              <a:rPr lang="el-GR" sz="1800" dirty="0" err="1" smtClean="0">
                <a:latin typeface="Times New Roman" pitchFamily="18" charset="0"/>
                <a:cs typeface="Times New Roman" pitchFamily="18" charset="0"/>
              </a:rPr>
              <a:t>μπορει</a:t>
            </a:r>
            <a:r>
              <a:rPr lang="el-GR" sz="1800" dirty="0" smtClean="0">
                <a:latin typeface="Times New Roman" pitchFamily="18" charset="0"/>
                <a:cs typeface="Times New Roman" pitchFamily="18" charset="0"/>
              </a:rPr>
              <a:t> να </a:t>
            </a:r>
            <a:r>
              <a:rPr lang="el-GR" sz="1800" dirty="0" err="1" smtClean="0">
                <a:latin typeface="Times New Roman" pitchFamily="18" charset="0"/>
                <a:cs typeface="Times New Roman" pitchFamily="18" charset="0"/>
              </a:rPr>
              <a:t>αναλυθει</a:t>
            </a:r>
            <a:r>
              <a:rPr lang="el-GR" sz="1800" dirty="0" smtClean="0">
                <a:latin typeface="Times New Roman" pitchFamily="18" charset="0"/>
                <a:cs typeface="Times New Roman" pitchFamily="18" charset="0"/>
              </a:rPr>
              <a:t> σε δυο </a:t>
            </a:r>
            <a:r>
              <a:rPr lang="el-GR" sz="1800" dirty="0" err="1" smtClean="0">
                <a:latin typeface="Times New Roman" pitchFamily="18" charset="0"/>
                <a:cs typeface="Times New Roman" pitchFamily="18" charset="0"/>
              </a:rPr>
              <a:t>συνιστωσες</a:t>
            </a:r>
            <a:r>
              <a:rPr lang="el-GR" sz="1800" dirty="0" smtClean="0">
                <a:latin typeface="Times New Roman" pitchFamily="18" charset="0"/>
                <a:cs typeface="Times New Roman" pitchFamily="18" charset="0"/>
              </a:rPr>
              <a:t> </a:t>
            </a:r>
            <a:r>
              <a:rPr lang="el-GR" sz="1800" dirty="0" err="1" smtClean="0">
                <a:latin typeface="Times New Roman" pitchFamily="18" charset="0"/>
                <a:cs typeface="Times New Roman" pitchFamily="18" charset="0"/>
              </a:rPr>
              <a:t>καθετη</a:t>
            </a:r>
            <a:r>
              <a:rPr lang="el-GR" sz="1800" dirty="0" smtClean="0">
                <a:latin typeface="Times New Roman" pitchFamily="18" charset="0"/>
                <a:cs typeface="Times New Roman" pitchFamily="18" charset="0"/>
              </a:rPr>
              <a:t> και </a:t>
            </a:r>
            <a:r>
              <a:rPr lang="el-GR" sz="1800" dirty="0" err="1" smtClean="0">
                <a:latin typeface="Times New Roman" pitchFamily="18" charset="0"/>
                <a:cs typeface="Times New Roman" pitchFamily="18" charset="0"/>
              </a:rPr>
              <a:t>παραλληλη</a:t>
            </a:r>
            <a:r>
              <a:rPr lang="el-GR" sz="1800" dirty="0" smtClean="0">
                <a:latin typeface="Times New Roman" pitchFamily="18" charset="0"/>
                <a:cs typeface="Times New Roman" pitchFamily="18" charset="0"/>
              </a:rPr>
              <a:t> προς τον </a:t>
            </a:r>
            <a:r>
              <a:rPr lang="el-GR" sz="1800" dirty="0" err="1" smtClean="0">
                <a:latin typeface="Times New Roman" pitchFamily="18" charset="0"/>
                <a:cs typeface="Times New Roman" pitchFamily="18" charset="0"/>
              </a:rPr>
              <a:t>οπτικο</a:t>
            </a:r>
            <a:r>
              <a:rPr lang="el-GR" sz="1800" dirty="0" smtClean="0">
                <a:latin typeface="Times New Roman" pitchFamily="18" charset="0"/>
                <a:cs typeface="Times New Roman" pitchFamily="18" charset="0"/>
              </a:rPr>
              <a:t> </a:t>
            </a:r>
            <a:r>
              <a:rPr lang="el-GR" sz="1800" dirty="0" err="1" smtClean="0">
                <a:latin typeface="Times New Roman" pitchFamily="18" charset="0"/>
                <a:cs typeface="Times New Roman" pitchFamily="18" charset="0"/>
              </a:rPr>
              <a:t>αξονα</a:t>
            </a:r>
            <a:r>
              <a:rPr lang="el-GR" sz="1800" dirty="0" smtClean="0">
                <a:latin typeface="Times New Roman" pitchFamily="18" charset="0"/>
                <a:cs typeface="Times New Roman" pitchFamily="18" charset="0"/>
              </a:rPr>
              <a:t> του </a:t>
            </a:r>
            <a:r>
              <a:rPr lang="el-GR" sz="1800" dirty="0" err="1" smtClean="0">
                <a:latin typeface="Times New Roman" pitchFamily="18" charset="0"/>
                <a:cs typeface="Times New Roman" pitchFamily="18" charset="0"/>
              </a:rPr>
              <a:t>πολωτη.Κάθε</a:t>
            </a:r>
            <a:r>
              <a:rPr lang="el-GR" sz="1800" dirty="0" smtClean="0">
                <a:latin typeface="Times New Roman" pitchFamily="18" charset="0"/>
                <a:cs typeface="Times New Roman" pitchFamily="18" charset="0"/>
              </a:rPr>
              <a:t> </a:t>
            </a:r>
            <a:r>
              <a:rPr lang="el-GR" sz="1800" dirty="0" err="1" smtClean="0">
                <a:latin typeface="Times New Roman" pitchFamily="18" charset="0"/>
                <a:cs typeface="Times New Roman" pitchFamily="18" charset="0"/>
              </a:rPr>
              <a:t>δεσμη</a:t>
            </a:r>
            <a:r>
              <a:rPr lang="el-GR" sz="1800" dirty="0" smtClean="0">
                <a:latin typeface="Times New Roman" pitchFamily="18" charset="0"/>
                <a:cs typeface="Times New Roman" pitchFamily="18" charset="0"/>
              </a:rPr>
              <a:t>  </a:t>
            </a:r>
            <a:r>
              <a:rPr lang="el-GR" sz="1800" dirty="0" err="1" smtClean="0">
                <a:latin typeface="Times New Roman" pitchFamily="18" charset="0"/>
                <a:cs typeface="Times New Roman" pitchFamily="18" charset="0"/>
              </a:rPr>
              <a:t>γραμμικα</a:t>
            </a:r>
            <a:r>
              <a:rPr lang="el-GR" sz="1800" dirty="0" smtClean="0">
                <a:latin typeface="Times New Roman" pitchFamily="18" charset="0"/>
                <a:cs typeface="Times New Roman" pitchFamily="18" charset="0"/>
              </a:rPr>
              <a:t> </a:t>
            </a:r>
            <a:r>
              <a:rPr lang="el-GR" sz="1800" dirty="0" err="1" smtClean="0">
                <a:latin typeface="Times New Roman" pitchFamily="18" charset="0"/>
                <a:cs typeface="Times New Roman" pitchFamily="18" charset="0"/>
              </a:rPr>
              <a:t>πολωμενου</a:t>
            </a:r>
            <a:r>
              <a:rPr lang="el-GR" sz="1800" dirty="0" smtClean="0">
                <a:latin typeface="Times New Roman" pitchFamily="18" charset="0"/>
                <a:cs typeface="Times New Roman" pitchFamily="18" charset="0"/>
              </a:rPr>
              <a:t> </a:t>
            </a:r>
            <a:r>
              <a:rPr lang="el-GR" sz="1800" dirty="0" err="1" smtClean="0">
                <a:latin typeface="Times New Roman" pitchFamily="18" charset="0"/>
                <a:cs typeface="Times New Roman" pitchFamily="18" charset="0"/>
              </a:rPr>
              <a:t>φωτος</a:t>
            </a:r>
            <a:r>
              <a:rPr lang="el-GR" sz="1800" dirty="0" smtClean="0">
                <a:latin typeface="Times New Roman" pitchFamily="18" charset="0"/>
                <a:cs typeface="Times New Roman" pitchFamily="18" charset="0"/>
              </a:rPr>
              <a:t> </a:t>
            </a:r>
            <a:r>
              <a:rPr lang="el-GR" sz="1800" dirty="0" err="1" smtClean="0">
                <a:latin typeface="Times New Roman" pitchFamily="18" charset="0"/>
                <a:cs typeface="Times New Roman" pitchFamily="18" charset="0"/>
              </a:rPr>
              <a:t>μπορει</a:t>
            </a:r>
            <a:r>
              <a:rPr lang="el-GR" sz="1800" dirty="0" smtClean="0">
                <a:latin typeface="Times New Roman" pitchFamily="18" charset="0"/>
                <a:cs typeface="Times New Roman" pitchFamily="18" charset="0"/>
              </a:rPr>
              <a:t> να </a:t>
            </a:r>
            <a:r>
              <a:rPr lang="el-GR" sz="1800" dirty="0" err="1" smtClean="0">
                <a:latin typeface="Times New Roman" pitchFamily="18" charset="0"/>
                <a:cs typeface="Times New Roman" pitchFamily="18" charset="0"/>
              </a:rPr>
              <a:t>αναλυθει</a:t>
            </a:r>
            <a:r>
              <a:rPr lang="el-GR" sz="1800" dirty="0" smtClean="0">
                <a:latin typeface="Times New Roman" pitchFamily="18" charset="0"/>
                <a:cs typeface="Times New Roman" pitchFamily="18" charset="0"/>
              </a:rPr>
              <a:t> σε μια </a:t>
            </a:r>
            <a:r>
              <a:rPr lang="el-GR" sz="1800" dirty="0" err="1" smtClean="0">
                <a:latin typeface="Times New Roman" pitchFamily="18" charset="0"/>
                <a:cs typeface="Times New Roman" pitchFamily="18" charset="0"/>
              </a:rPr>
              <a:t>παραλληλη</a:t>
            </a:r>
            <a:r>
              <a:rPr lang="el-GR" sz="1800" dirty="0" smtClean="0">
                <a:latin typeface="Times New Roman" pitchFamily="18" charset="0"/>
                <a:cs typeface="Times New Roman" pitchFamily="18" charset="0"/>
              </a:rPr>
              <a:t> και μια </a:t>
            </a:r>
            <a:r>
              <a:rPr lang="el-GR" sz="1800" dirty="0" err="1" smtClean="0">
                <a:latin typeface="Times New Roman" pitchFamily="18" charset="0"/>
                <a:cs typeface="Times New Roman" pitchFamily="18" charset="0"/>
              </a:rPr>
              <a:t>καθετη</a:t>
            </a:r>
            <a:r>
              <a:rPr lang="el-GR" sz="1800" dirty="0" smtClean="0">
                <a:latin typeface="Times New Roman" pitchFamily="18" charset="0"/>
                <a:cs typeface="Times New Roman" pitchFamily="18" charset="0"/>
              </a:rPr>
              <a:t> με τον </a:t>
            </a:r>
            <a:r>
              <a:rPr lang="el-GR" sz="1800" dirty="0" err="1" smtClean="0">
                <a:latin typeface="Times New Roman" pitchFamily="18" charset="0"/>
                <a:cs typeface="Times New Roman" pitchFamily="18" charset="0"/>
              </a:rPr>
              <a:t>αξονα</a:t>
            </a:r>
            <a:r>
              <a:rPr lang="el-GR" sz="1800" dirty="0" smtClean="0">
                <a:latin typeface="Times New Roman" pitchFamily="18" charset="0"/>
                <a:cs typeface="Times New Roman" pitchFamily="18" charset="0"/>
              </a:rPr>
              <a:t> </a:t>
            </a:r>
            <a:r>
              <a:rPr lang="el-GR" sz="1800" dirty="0" err="1" smtClean="0">
                <a:latin typeface="Times New Roman" pitchFamily="18" charset="0"/>
                <a:cs typeface="Times New Roman" pitchFamily="18" charset="0"/>
              </a:rPr>
              <a:t>μπορει</a:t>
            </a:r>
            <a:r>
              <a:rPr lang="el-GR" sz="1800" dirty="0" smtClean="0">
                <a:latin typeface="Times New Roman" pitchFamily="18" charset="0"/>
                <a:cs typeface="Times New Roman" pitchFamily="18" charset="0"/>
              </a:rPr>
              <a:t>  </a:t>
            </a:r>
            <a:br>
              <a:rPr lang="el-GR" sz="1800" dirty="0" smtClean="0">
                <a:latin typeface="Times New Roman" pitchFamily="18" charset="0"/>
                <a:cs typeface="Times New Roman" pitchFamily="18" charset="0"/>
              </a:rPr>
            </a:br>
            <a:r>
              <a:rPr lang="el-GR" sz="1800" dirty="0" err="1" smtClean="0">
                <a:latin typeface="Times New Roman" pitchFamily="18" charset="0"/>
                <a:cs typeface="Times New Roman" pitchFamily="18" charset="0"/>
              </a:rPr>
              <a:t>Ματατροπη</a:t>
            </a:r>
            <a:r>
              <a:rPr lang="el-GR" sz="1800" dirty="0" smtClean="0">
                <a:latin typeface="Times New Roman" pitchFamily="18" charset="0"/>
                <a:cs typeface="Times New Roman" pitchFamily="18" charset="0"/>
              </a:rPr>
              <a:t> του </a:t>
            </a:r>
            <a:r>
              <a:rPr lang="el-GR" sz="1800" dirty="0" err="1" smtClean="0">
                <a:latin typeface="Times New Roman" pitchFamily="18" charset="0"/>
                <a:cs typeface="Times New Roman" pitchFamily="18" charset="0"/>
              </a:rPr>
              <a:t>φωτος</a:t>
            </a:r>
            <a:r>
              <a:rPr lang="el-GR" sz="1800" dirty="0" smtClean="0">
                <a:latin typeface="Times New Roman" pitchFamily="18" charset="0"/>
                <a:cs typeface="Times New Roman" pitchFamily="18" charset="0"/>
              </a:rPr>
              <a:t> από </a:t>
            </a:r>
            <a:r>
              <a:rPr lang="el-GR" sz="1800" dirty="0" err="1" smtClean="0">
                <a:latin typeface="Times New Roman" pitchFamily="18" charset="0"/>
                <a:cs typeface="Times New Roman" pitchFamily="18" charset="0"/>
              </a:rPr>
              <a:t>φυσικο</a:t>
            </a:r>
            <a:r>
              <a:rPr lang="el-GR" sz="1800" dirty="0" smtClean="0">
                <a:latin typeface="Times New Roman" pitchFamily="18" charset="0"/>
                <a:cs typeface="Times New Roman" pitchFamily="18" charset="0"/>
              </a:rPr>
              <a:t> σε </a:t>
            </a:r>
            <a:r>
              <a:rPr lang="el-GR" sz="1800" dirty="0" err="1" smtClean="0">
                <a:latin typeface="Times New Roman" pitchFamily="18" charset="0"/>
                <a:cs typeface="Times New Roman" pitchFamily="18" charset="0"/>
              </a:rPr>
              <a:t>γραμμικα</a:t>
            </a:r>
            <a:r>
              <a:rPr lang="el-GR" sz="1800" dirty="0" smtClean="0">
                <a:latin typeface="Times New Roman" pitchFamily="18" charset="0"/>
                <a:cs typeface="Times New Roman" pitchFamily="18" charset="0"/>
              </a:rPr>
              <a:t> </a:t>
            </a:r>
            <a:r>
              <a:rPr lang="el-GR" sz="1800" dirty="0" err="1" smtClean="0">
                <a:latin typeface="Times New Roman" pitchFamily="18" charset="0"/>
                <a:cs typeface="Times New Roman" pitchFamily="18" charset="0"/>
              </a:rPr>
              <a:t>πολωμενο</a:t>
            </a:r>
            <a:r>
              <a:rPr lang="el-GR" sz="1800" dirty="0" smtClean="0">
                <a:latin typeface="Times New Roman" pitchFamily="18" charset="0"/>
                <a:cs typeface="Times New Roman" pitchFamily="18" charset="0"/>
              </a:rPr>
              <a:t> Α</a:t>
            </a:r>
            <a:br>
              <a:rPr lang="el-GR" sz="1800" dirty="0" smtClean="0">
                <a:latin typeface="Times New Roman" pitchFamily="18" charset="0"/>
                <a:cs typeface="Times New Roman" pitchFamily="18" charset="0"/>
              </a:rPr>
            </a:br>
            <a:r>
              <a:rPr lang="el-GR" sz="1800" dirty="0" err="1" smtClean="0">
                <a:latin typeface="Times New Roman" pitchFamily="18" charset="0"/>
                <a:cs typeface="Times New Roman" pitchFamily="18" charset="0"/>
              </a:rPr>
              <a:t>Στροφη</a:t>
            </a:r>
            <a:r>
              <a:rPr lang="el-GR" sz="1800" dirty="0" smtClean="0">
                <a:latin typeface="Times New Roman" pitchFamily="18" charset="0"/>
                <a:cs typeface="Times New Roman" pitchFamily="18" charset="0"/>
              </a:rPr>
              <a:t> του </a:t>
            </a:r>
            <a:r>
              <a:rPr lang="el-GR" sz="1800" dirty="0" err="1" smtClean="0">
                <a:latin typeface="Times New Roman" pitchFamily="18" charset="0"/>
                <a:cs typeface="Times New Roman" pitchFamily="18" charset="0"/>
              </a:rPr>
              <a:t>επιπεδου</a:t>
            </a:r>
            <a:r>
              <a:rPr lang="el-GR" sz="1800" dirty="0" smtClean="0">
                <a:latin typeface="Times New Roman" pitchFamily="18" charset="0"/>
                <a:cs typeface="Times New Roman" pitchFamily="18" charset="0"/>
              </a:rPr>
              <a:t> </a:t>
            </a:r>
            <a:r>
              <a:rPr lang="el-GR" sz="1800" dirty="0" err="1" smtClean="0">
                <a:latin typeface="Times New Roman" pitchFamily="18" charset="0"/>
                <a:cs typeface="Times New Roman" pitchFamily="18" charset="0"/>
              </a:rPr>
              <a:t>πολωσης</a:t>
            </a:r>
            <a:r>
              <a:rPr lang="el-GR" sz="1800" dirty="0" smtClean="0">
                <a:latin typeface="Times New Roman" pitchFamily="18" charset="0"/>
                <a:cs typeface="Times New Roman" pitchFamily="18" charset="0"/>
              </a:rPr>
              <a:t> με </a:t>
            </a:r>
            <a:r>
              <a:rPr lang="el-GR" sz="1800" dirty="0" err="1" smtClean="0">
                <a:latin typeface="Times New Roman" pitchFamily="18" charset="0"/>
                <a:cs typeface="Times New Roman" pitchFamily="18" charset="0"/>
              </a:rPr>
              <a:t>στρορη</a:t>
            </a:r>
            <a:r>
              <a:rPr lang="el-GR" sz="1800" dirty="0" smtClean="0">
                <a:latin typeface="Times New Roman" pitchFamily="18" charset="0"/>
                <a:cs typeface="Times New Roman" pitchFamily="18" charset="0"/>
              </a:rPr>
              <a:t> του </a:t>
            </a:r>
            <a:r>
              <a:rPr lang="el-GR" sz="1800" dirty="0" err="1" smtClean="0">
                <a:latin typeface="Times New Roman" pitchFamily="18" charset="0"/>
                <a:cs typeface="Times New Roman" pitchFamily="18" charset="0"/>
              </a:rPr>
              <a:t>αξονα</a:t>
            </a:r>
            <a:r>
              <a:rPr lang="el-GR" sz="1800" dirty="0" smtClean="0">
                <a:latin typeface="Times New Roman" pitchFamily="18" charset="0"/>
                <a:cs typeface="Times New Roman" pitchFamily="18" charset="0"/>
              </a:rPr>
              <a:t> του </a:t>
            </a:r>
            <a:r>
              <a:rPr lang="el-GR" sz="1800" dirty="0" err="1" smtClean="0">
                <a:latin typeface="Times New Roman" pitchFamily="18" charset="0"/>
                <a:cs typeface="Times New Roman" pitchFamily="18" charset="0"/>
              </a:rPr>
              <a:t>πολωυτη</a:t>
            </a:r>
            <a:r>
              <a:rPr lang="el-GR" sz="1800" dirty="0" smtClean="0">
                <a:latin typeface="Times New Roman" pitchFamily="18" charset="0"/>
                <a:cs typeface="Times New Roman" pitchFamily="18" charset="0"/>
              </a:rPr>
              <a:t> </a:t>
            </a:r>
            <a:br>
              <a:rPr lang="el-GR" sz="1800" dirty="0" smtClean="0">
                <a:latin typeface="Times New Roman" pitchFamily="18" charset="0"/>
                <a:cs typeface="Times New Roman" pitchFamily="18" charset="0"/>
              </a:rPr>
            </a:br>
            <a:r>
              <a:rPr lang="el-GR" sz="1800" b="1" dirty="0" err="1" smtClean="0">
                <a:latin typeface="Times New Roman" pitchFamily="18" charset="0"/>
                <a:cs typeface="Times New Roman" pitchFamily="18" charset="0"/>
              </a:rPr>
              <a:t>Βαθμος</a:t>
            </a:r>
            <a:r>
              <a:rPr lang="el-GR" sz="1800" b="1" dirty="0" smtClean="0">
                <a:latin typeface="Times New Roman" pitchFamily="18" charset="0"/>
                <a:cs typeface="Times New Roman" pitchFamily="18" charset="0"/>
              </a:rPr>
              <a:t> </a:t>
            </a:r>
            <a:r>
              <a:rPr lang="el-GR" sz="1800" b="1" dirty="0" err="1" smtClean="0">
                <a:latin typeface="Times New Roman" pitchFamily="18" charset="0"/>
                <a:cs typeface="Times New Roman" pitchFamily="18" charset="0"/>
              </a:rPr>
              <a:t>πολωσης</a:t>
            </a:r>
            <a:r>
              <a:rPr lang="el-GR" sz="1800" b="1" dirty="0" smtClean="0">
                <a:latin typeface="Times New Roman" pitchFamily="18" charset="0"/>
                <a:cs typeface="Times New Roman" pitchFamily="18" charset="0"/>
              </a:rPr>
              <a:t> </a:t>
            </a:r>
            <a:r>
              <a:rPr lang="el-GR" sz="1800" dirty="0" smtClean="0">
                <a:latin typeface="Times New Roman" pitchFamily="18" charset="0"/>
                <a:cs typeface="Times New Roman" pitchFamily="18" charset="0"/>
              </a:rPr>
              <a:t>:Για ένα </a:t>
            </a:r>
            <a:r>
              <a:rPr lang="el-GR" sz="1800" dirty="0" err="1" smtClean="0">
                <a:latin typeface="Times New Roman" pitchFamily="18" charset="0"/>
                <a:cs typeface="Times New Roman" pitchFamily="18" charset="0"/>
              </a:rPr>
              <a:t>ιδανικο</a:t>
            </a:r>
            <a:r>
              <a:rPr lang="el-GR" sz="1800" dirty="0" smtClean="0">
                <a:latin typeface="Times New Roman" pitchFamily="18" charset="0"/>
                <a:cs typeface="Times New Roman" pitchFamily="18" charset="0"/>
              </a:rPr>
              <a:t> </a:t>
            </a:r>
            <a:r>
              <a:rPr lang="el-GR" sz="1800" dirty="0" err="1" smtClean="0">
                <a:latin typeface="Times New Roman" pitchFamily="18" charset="0"/>
                <a:cs typeface="Times New Roman" pitchFamily="18" charset="0"/>
              </a:rPr>
              <a:t>πολωτη</a:t>
            </a:r>
            <a:r>
              <a:rPr lang="el-GR"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p</a:t>
            </a:r>
            <a:r>
              <a:rPr lang="el-GR" sz="1800" dirty="0" smtClean="0">
                <a:latin typeface="Times New Roman" pitchFamily="18" charset="0"/>
                <a:cs typeface="Times New Roman" pitchFamily="18" charset="0"/>
              </a:rPr>
              <a:t>=1</a:t>
            </a:r>
            <a:br>
              <a:rPr lang="el-GR" sz="1800" dirty="0" smtClean="0">
                <a:latin typeface="Times New Roman" pitchFamily="18" charset="0"/>
                <a:cs typeface="Times New Roman" pitchFamily="18" charset="0"/>
              </a:rPr>
            </a:br>
            <a:r>
              <a:rPr lang="el-GR" sz="1800" dirty="0" smtClean="0">
                <a:latin typeface="Times New Roman" pitchFamily="18" charset="0"/>
                <a:cs typeface="Times New Roman" pitchFamily="18" charset="0"/>
              </a:rPr>
              <a:t>Η </a:t>
            </a:r>
            <a:r>
              <a:rPr lang="el-GR" sz="1800" dirty="0" err="1" smtClean="0">
                <a:latin typeface="Times New Roman" pitchFamily="18" charset="0"/>
                <a:cs typeface="Times New Roman" pitchFamily="18" charset="0"/>
              </a:rPr>
              <a:t>ενταση</a:t>
            </a:r>
            <a:r>
              <a:rPr lang="el-GR" sz="1800" dirty="0" smtClean="0">
                <a:latin typeface="Times New Roman" pitchFamily="18" charset="0"/>
                <a:cs typeface="Times New Roman" pitchFamily="18" charset="0"/>
              </a:rPr>
              <a:t>  του </a:t>
            </a:r>
            <a:r>
              <a:rPr lang="el-GR" sz="1800" dirty="0" err="1" smtClean="0">
                <a:latin typeface="Times New Roman" pitchFamily="18" charset="0"/>
                <a:cs typeface="Times New Roman" pitchFamily="18" charset="0"/>
              </a:rPr>
              <a:t>πεδιου</a:t>
            </a:r>
            <a:r>
              <a:rPr lang="el-GR" sz="1800" dirty="0" smtClean="0">
                <a:latin typeface="Times New Roman" pitchFamily="18" charset="0"/>
                <a:cs typeface="Times New Roman" pitchFamily="18" charset="0"/>
              </a:rPr>
              <a:t> είναι συνάρτηση του </a:t>
            </a:r>
            <a:r>
              <a:rPr lang="el-GR" sz="1800" dirty="0" err="1" smtClean="0">
                <a:latin typeface="Times New Roman" pitchFamily="18" charset="0"/>
                <a:cs typeface="Times New Roman" pitchFamily="18" charset="0"/>
              </a:rPr>
              <a:t>πλατους</a:t>
            </a:r>
            <a:r>
              <a:rPr lang="el-GR" sz="1800" dirty="0" smtClean="0">
                <a:latin typeface="Times New Roman" pitchFamily="18" charset="0"/>
                <a:cs typeface="Times New Roman" pitchFamily="18" charset="0"/>
              </a:rPr>
              <a:t> </a:t>
            </a:r>
            <a:endParaRPr lang="el-GR" sz="1800" dirty="0">
              <a:latin typeface="Times New Roman" pitchFamily="18" charset="0"/>
              <a:cs typeface="Times New Roman" pitchFamily="18" charset="0"/>
            </a:endParaRPr>
          </a:p>
        </p:txBody>
      </p:sp>
      <p:pic>
        <p:nvPicPr>
          <p:cNvPr id="3074" name="Picture 2"/>
          <p:cNvPicPr>
            <a:picLocks noGrp="1" noChangeAspect="1" noChangeArrowheads="1"/>
          </p:cNvPicPr>
          <p:nvPr>
            <p:ph sz="half" idx="3"/>
          </p:nvPr>
        </p:nvPicPr>
        <p:blipFill>
          <a:blip r:embed="rId2" cstate="print"/>
          <a:srcRect/>
          <a:stretch>
            <a:fillRect/>
          </a:stretch>
        </p:blipFill>
        <p:spPr bwMode="auto">
          <a:xfrm>
            <a:off x="5410200" y="5257800"/>
            <a:ext cx="3251200" cy="719015"/>
          </a:xfrm>
          <a:prstGeom prst="rect">
            <a:avLst/>
          </a:prstGeom>
          <a:noFill/>
          <a:ln w="9525">
            <a:noFill/>
            <a:miter lim="800000"/>
            <a:headEnd/>
            <a:tailEnd/>
          </a:ln>
        </p:spPr>
      </p:pic>
      <p:pic>
        <p:nvPicPr>
          <p:cNvPr id="3076" name="Picture 4"/>
          <p:cNvPicPr>
            <a:picLocks noGrp="1" noChangeAspect="1" noChangeArrowheads="1"/>
          </p:cNvPicPr>
          <p:nvPr>
            <p:ph sz="half" idx="2"/>
          </p:nvPr>
        </p:nvPicPr>
        <p:blipFill>
          <a:blip r:embed="rId3" cstate="print"/>
          <a:srcRect/>
          <a:stretch>
            <a:fillRect/>
          </a:stretch>
        </p:blipFill>
        <p:spPr bwMode="auto">
          <a:xfrm>
            <a:off x="609600" y="3048000"/>
            <a:ext cx="4034565" cy="1295400"/>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533400" y="4495800"/>
            <a:ext cx="3968498" cy="1600200"/>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5486400" y="2971800"/>
            <a:ext cx="3219450" cy="1076325"/>
          </a:xfrm>
          <a:prstGeom prst="rect">
            <a:avLst/>
          </a:prstGeom>
          <a:noFill/>
          <a:ln w="9525">
            <a:noFill/>
            <a:miter lim="800000"/>
            <a:headEnd/>
            <a:tailEnd/>
          </a:ln>
        </p:spPr>
      </p:pic>
      <p:pic>
        <p:nvPicPr>
          <p:cNvPr id="8" name="Picture 3"/>
          <p:cNvPicPr>
            <a:picLocks noChangeAspect="1" noChangeArrowheads="1"/>
          </p:cNvPicPr>
          <p:nvPr/>
        </p:nvPicPr>
        <p:blipFill>
          <a:blip r:embed="rId6" cstate="print"/>
          <a:srcRect/>
          <a:stretch>
            <a:fillRect/>
          </a:stretch>
        </p:blipFill>
        <p:spPr bwMode="auto">
          <a:xfrm>
            <a:off x="6019800" y="4114800"/>
            <a:ext cx="2295525" cy="600075"/>
          </a:xfrm>
          <a:prstGeom prst="rect">
            <a:avLst/>
          </a:prstGeom>
          <a:noFill/>
          <a:ln w="9525">
            <a:noFill/>
            <a:miter lim="800000"/>
            <a:headEnd/>
            <a:tailEnd/>
          </a:ln>
        </p:spPr>
      </p:pic>
      <p:sp>
        <p:nvSpPr>
          <p:cNvPr id="9" name="object 2"/>
          <p:cNvSpPr/>
          <p:nvPr/>
        </p:nvSpPr>
        <p:spPr>
          <a:xfrm>
            <a:off x="0" y="0"/>
            <a:ext cx="838200" cy="838198"/>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a:blip r:embed="rId2" cstate="print"/>
          <a:srcRect/>
          <a:stretch>
            <a:fillRect/>
          </a:stretch>
        </p:blipFill>
        <p:spPr bwMode="auto">
          <a:xfrm>
            <a:off x="457200" y="1066800"/>
            <a:ext cx="7696200" cy="258785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81000" y="4191000"/>
            <a:ext cx="3971192" cy="127865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038600" y="3962400"/>
            <a:ext cx="4757018" cy="1600200"/>
          </a:xfrm>
          <a:prstGeom prst="rect">
            <a:avLst/>
          </a:prstGeom>
          <a:noFill/>
          <a:ln w="9525">
            <a:noFill/>
            <a:miter lim="800000"/>
            <a:headEnd/>
            <a:tailEnd/>
          </a:ln>
        </p:spPr>
      </p:pic>
      <p:sp>
        <p:nvSpPr>
          <p:cNvPr id="8" name="7 - Τίτλος"/>
          <p:cNvSpPr>
            <a:spLocks noGrp="1"/>
          </p:cNvSpPr>
          <p:nvPr>
            <p:ph type="title"/>
          </p:nvPr>
        </p:nvSpPr>
        <p:spPr>
          <a:xfrm>
            <a:off x="532615" y="-29219"/>
            <a:ext cx="5868185" cy="1107996"/>
          </a:xfrm>
        </p:spPr>
        <p:txBody>
          <a:bodyPr/>
          <a:lstStyle/>
          <a:p>
            <a:r>
              <a:rPr lang="el-GR" sz="1800" dirty="0" smtClean="0">
                <a:solidFill>
                  <a:srgbClr val="0070C0"/>
                </a:solidFill>
              </a:rPr>
              <a:t>15 </a:t>
            </a:r>
            <a:r>
              <a:rPr lang="el-GR" sz="1800" dirty="0" err="1" smtClean="0">
                <a:solidFill>
                  <a:srgbClr val="0070C0"/>
                </a:solidFill>
              </a:rPr>
              <a:t>Προσθηκη</a:t>
            </a:r>
            <a:r>
              <a:rPr lang="el-GR" sz="1800" dirty="0" smtClean="0">
                <a:solidFill>
                  <a:srgbClr val="0070C0"/>
                </a:solidFill>
              </a:rPr>
              <a:t> </a:t>
            </a:r>
            <a:r>
              <a:rPr lang="el-GR" sz="1800" dirty="0" err="1" smtClean="0">
                <a:solidFill>
                  <a:srgbClr val="0070C0"/>
                </a:solidFill>
              </a:rPr>
              <a:t>δευτερου</a:t>
            </a:r>
            <a:r>
              <a:rPr lang="el-GR" sz="1800" dirty="0" smtClean="0">
                <a:solidFill>
                  <a:srgbClr val="0070C0"/>
                </a:solidFill>
              </a:rPr>
              <a:t> </a:t>
            </a:r>
            <a:r>
              <a:rPr lang="el-GR" sz="1800" dirty="0" err="1" smtClean="0">
                <a:solidFill>
                  <a:srgbClr val="0070C0"/>
                </a:solidFill>
              </a:rPr>
              <a:t>πολωτη</a:t>
            </a:r>
            <a:r>
              <a:rPr lang="el-GR" sz="1800" dirty="0" smtClean="0">
                <a:solidFill>
                  <a:srgbClr val="0070C0"/>
                </a:solidFill>
              </a:rPr>
              <a:t> -</a:t>
            </a:r>
            <a:r>
              <a:rPr lang="el-GR" sz="1800" dirty="0" err="1" smtClean="0">
                <a:solidFill>
                  <a:srgbClr val="0070C0"/>
                </a:solidFill>
              </a:rPr>
              <a:t>αναλυτη</a:t>
            </a:r>
            <a:r>
              <a:rPr lang="el-GR" sz="1800" dirty="0" smtClean="0">
                <a:solidFill>
                  <a:srgbClr val="0070C0"/>
                </a:solidFill>
              </a:rPr>
              <a:t> </a:t>
            </a:r>
            <a:br>
              <a:rPr lang="el-GR" sz="1800" dirty="0" smtClean="0">
                <a:solidFill>
                  <a:srgbClr val="0070C0"/>
                </a:solidFill>
              </a:rPr>
            </a:br>
            <a:r>
              <a:rPr lang="el-GR" sz="1800" dirty="0" err="1" smtClean="0">
                <a:solidFill>
                  <a:srgbClr val="0070C0"/>
                </a:solidFill>
              </a:rPr>
              <a:t>Θεση</a:t>
            </a:r>
            <a:r>
              <a:rPr lang="el-GR" sz="1800" dirty="0" smtClean="0">
                <a:solidFill>
                  <a:srgbClr val="0070C0"/>
                </a:solidFill>
              </a:rPr>
              <a:t> </a:t>
            </a:r>
            <a:r>
              <a:rPr lang="el-GR" sz="1800" dirty="0" err="1" smtClean="0">
                <a:solidFill>
                  <a:srgbClr val="0070C0"/>
                </a:solidFill>
              </a:rPr>
              <a:t>παρραληλων</a:t>
            </a:r>
            <a:r>
              <a:rPr lang="el-GR" sz="1800" dirty="0" smtClean="0">
                <a:solidFill>
                  <a:srgbClr val="0070C0"/>
                </a:solidFill>
              </a:rPr>
              <a:t> </a:t>
            </a:r>
            <a:r>
              <a:rPr lang="el-GR" sz="1800" dirty="0" err="1" smtClean="0">
                <a:solidFill>
                  <a:srgbClr val="0070C0"/>
                </a:solidFill>
              </a:rPr>
              <a:t>αξονων</a:t>
            </a:r>
            <a:r>
              <a:rPr lang="el-GR" sz="1800" dirty="0" smtClean="0">
                <a:solidFill>
                  <a:srgbClr val="0070C0"/>
                </a:solidFill>
              </a:rPr>
              <a:t> </a:t>
            </a:r>
            <a:r>
              <a:rPr lang="el-GR" sz="1800" dirty="0" err="1" smtClean="0">
                <a:solidFill>
                  <a:srgbClr val="0070C0"/>
                </a:solidFill>
              </a:rPr>
              <a:t>μεγιστο</a:t>
            </a:r>
            <a:r>
              <a:rPr lang="el-GR" sz="1800" dirty="0" smtClean="0">
                <a:solidFill>
                  <a:srgbClr val="0070C0"/>
                </a:solidFill>
              </a:rPr>
              <a:t> </a:t>
            </a:r>
            <a:br>
              <a:rPr lang="el-GR" sz="1800" dirty="0" smtClean="0">
                <a:solidFill>
                  <a:srgbClr val="0070C0"/>
                </a:solidFill>
              </a:rPr>
            </a:br>
            <a:r>
              <a:rPr lang="el-GR" sz="1800" dirty="0" err="1" smtClean="0">
                <a:solidFill>
                  <a:srgbClr val="0070C0"/>
                </a:solidFill>
              </a:rPr>
              <a:t>Θεση</a:t>
            </a:r>
            <a:r>
              <a:rPr lang="el-GR" sz="1800" dirty="0" smtClean="0">
                <a:solidFill>
                  <a:srgbClr val="0070C0"/>
                </a:solidFill>
              </a:rPr>
              <a:t> </a:t>
            </a:r>
            <a:r>
              <a:rPr lang="el-GR" sz="1800" dirty="0" err="1" smtClean="0">
                <a:solidFill>
                  <a:srgbClr val="0070C0"/>
                </a:solidFill>
              </a:rPr>
              <a:t>διασταυρουμενων</a:t>
            </a:r>
            <a:r>
              <a:rPr lang="el-GR" sz="1800" dirty="0" smtClean="0">
                <a:solidFill>
                  <a:srgbClr val="0070C0"/>
                </a:solidFill>
              </a:rPr>
              <a:t> </a:t>
            </a:r>
            <a:r>
              <a:rPr lang="el-GR" sz="1800" dirty="0" err="1" smtClean="0">
                <a:solidFill>
                  <a:srgbClr val="0070C0"/>
                </a:solidFill>
              </a:rPr>
              <a:t>αξονων</a:t>
            </a:r>
            <a:r>
              <a:rPr lang="el-GR" sz="1800" dirty="0" smtClean="0">
                <a:solidFill>
                  <a:srgbClr val="0070C0"/>
                </a:solidFill>
              </a:rPr>
              <a:t> </a:t>
            </a:r>
            <a:r>
              <a:rPr lang="el-GR" sz="1800" dirty="0" err="1" smtClean="0">
                <a:solidFill>
                  <a:srgbClr val="0070C0"/>
                </a:solidFill>
              </a:rPr>
              <a:t>αποσβεση</a:t>
            </a:r>
            <a:r>
              <a:rPr lang="el-GR" sz="1800" dirty="0" smtClean="0">
                <a:solidFill>
                  <a:srgbClr val="0070C0"/>
                </a:solidFill>
              </a:rPr>
              <a:t> η </a:t>
            </a:r>
            <a:r>
              <a:rPr lang="el-GR" sz="1800" dirty="0" err="1" smtClean="0">
                <a:solidFill>
                  <a:srgbClr val="0070C0"/>
                </a:solidFill>
              </a:rPr>
              <a:t>κατασβεση</a:t>
            </a:r>
            <a:r>
              <a:rPr lang="el-GR" sz="1800" dirty="0" smtClean="0">
                <a:solidFill>
                  <a:srgbClr val="0070C0"/>
                </a:solidFill>
              </a:rPr>
              <a:t> (</a:t>
            </a:r>
            <a:r>
              <a:rPr lang="el-GR" sz="1800" dirty="0" err="1" smtClean="0">
                <a:solidFill>
                  <a:srgbClr val="0070C0"/>
                </a:solidFill>
              </a:rPr>
              <a:t>Αποκοπη</a:t>
            </a:r>
            <a:r>
              <a:rPr lang="el-GR" sz="1800" dirty="0" smtClean="0">
                <a:solidFill>
                  <a:srgbClr val="0070C0"/>
                </a:solidFill>
              </a:rPr>
              <a:t>)</a:t>
            </a:r>
            <a:endParaRPr lang="el-GR" sz="1800" dirty="0">
              <a:solidFill>
                <a:srgbClr val="0070C0"/>
              </a:solidFill>
            </a:endParaRPr>
          </a:p>
        </p:txBody>
      </p:sp>
      <p:sp>
        <p:nvSpPr>
          <p:cNvPr id="9" name="object 2"/>
          <p:cNvSpPr/>
          <p:nvPr/>
        </p:nvSpPr>
        <p:spPr>
          <a:xfrm>
            <a:off x="7543800" y="228600"/>
            <a:ext cx="838200" cy="838198"/>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2615" y="5715000"/>
            <a:ext cx="8078768" cy="553998"/>
          </a:xfrm>
        </p:spPr>
        <p:txBody>
          <a:bodyPr/>
          <a:lstStyle/>
          <a:p>
            <a:r>
              <a:rPr lang="el-GR" sz="1800" dirty="0" err="1" smtClean="0"/>
              <a:t>Ενταση</a:t>
            </a:r>
            <a:r>
              <a:rPr lang="el-GR" sz="1800" dirty="0" smtClean="0"/>
              <a:t> </a:t>
            </a:r>
            <a:r>
              <a:rPr lang="el-GR" sz="1800" dirty="0" err="1" smtClean="0"/>
              <a:t>φωτεινης</a:t>
            </a:r>
            <a:r>
              <a:rPr lang="el-GR" sz="1800" dirty="0" smtClean="0"/>
              <a:t> </a:t>
            </a:r>
            <a:r>
              <a:rPr lang="el-GR" sz="1800" dirty="0" err="1" smtClean="0"/>
              <a:t>δεσμης</a:t>
            </a:r>
            <a:r>
              <a:rPr lang="el-GR" sz="1800" dirty="0" smtClean="0"/>
              <a:t> που </a:t>
            </a:r>
            <a:r>
              <a:rPr lang="el-GR" sz="1800" dirty="0" err="1" smtClean="0"/>
              <a:t>προσπιπτει</a:t>
            </a:r>
            <a:r>
              <a:rPr lang="el-GR" sz="1800" dirty="0" smtClean="0"/>
              <a:t> στον </a:t>
            </a:r>
            <a:r>
              <a:rPr lang="el-GR" sz="1800" dirty="0" err="1" smtClean="0"/>
              <a:t>Ανιχνευτη</a:t>
            </a:r>
            <a:r>
              <a:rPr lang="el-GR" sz="1800" dirty="0" smtClean="0"/>
              <a:t>  σε </a:t>
            </a:r>
            <a:r>
              <a:rPr lang="el-GR" sz="1800" dirty="0" err="1" smtClean="0"/>
              <a:t>συναρτηση</a:t>
            </a:r>
            <a:r>
              <a:rPr lang="el-GR" sz="1800" dirty="0" smtClean="0"/>
              <a:t> με </a:t>
            </a:r>
            <a:r>
              <a:rPr lang="el-GR" sz="1800" dirty="0" err="1" smtClean="0"/>
              <a:t>τηβ</a:t>
            </a:r>
            <a:r>
              <a:rPr lang="el-GR" sz="1800" dirty="0" smtClean="0"/>
              <a:t> </a:t>
            </a:r>
            <a:r>
              <a:rPr lang="el-GR" sz="1800" dirty="0" err="1" smtClean="0"/>
              <a:t>γωνια</a:t>
            </a:r>
            <a:r>
              <a:rPr lang="el-GR" sz="1800" dirty="0" smtClean="0"/>
              <a:t> </a:t>
            </a:r>
            <a:r>
              <a:rPr lang="el-GR" sz="1800" dirty="0" err="1" smtClean="0"/>
              <a:t>μεταξυ</a:t>
            </a:r>
            <a:r>
              <a:rPr lang="el-GR" sz="1800" dirty="0" smtClean="0"/>
              <a:t> δυο </a:t>
            </a:r>
            <a:r>
              <a:rPr lang="el-GR" sz="1800" dirty="0" err="1" smtClean="0"/>
              <a:t>πολωτων.Τι</a:t>
            </a:r>
            <a:r>
              <a:rPr lang="el-GR" sz="1800" dirty="0" smtClean="0"/>
              <a:t> </a:t>
            </a:r>
            <a:r>
              <a:rPr lang="el-GR" sz="1800" dirty="0" err="1" smtClean="0"/>
              <a:t>δειχνει</a:t>
            </a:r>
            <a:r>
              <a:rPr lang="el-GR" sz="1800" dirty="0" smtClean="0"/>
              <a:t> το </a:t>
            </a:r>
            <a:r>
              <a:rPr lang="el-GR" sz="1800" dirty="0" err="1" smtClean="0"/>
              <a:t>μηδενικο</a:t>
            </a:r>
            <a:r>
              <a:rPr lang="el-GR" sz="1800" dirty="0" smtClean="0"/>
              <a:t> </a:t>
            </a:r>
            <a:r>
              <a:rPr lang="el-GR" sz="1800" dirty="0" err="1" smtClean="0"/>
              <a:t>ελαχιστο</a:t>
            </a:r>
            <a:r>
              <a:rPr lang="el-GR" sz="1800" dirty="0" smtClean="0"/>
              <a:t>;</a:t>
            </a:r>
            <a:endParaRPr lang="el-GR" sz="1800"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609600" y="2590800"/>
            <a:ext cx="3978275" cy="1254411"/>
          </a:xfrm>
          <a:prstGeom prst="rect">
            <a:avLst/>
          </a:prstGeom>
          <a:noFill/>
          <a:ln w="9525">
            <a:noFill/>
            <a:miter lim="800000"/>
            <a:headEnd/>
            <a:tailEnd/>
          </a:ln>
        </p:spPr>
      </p:pic>
      <p:pic>
        <p:nvPicPr>
          <p:cNvPr id="2051" name="Picture 3"/>
          <p:cNvPicPr>
            <a:picLocks noGrp="1" noChangeAspect="1" noChangeArrowheads="1"/>
          </p:cNvPicPr>
          <p:nvPr>
            <p:ph sz="half" idx="3"/>
          </p:nvPr>
        </p:nvPicPr>
        <p:blipFill>
          <a:blip r:embed="rId3" cstate="print"/>
          <a:srcRect/>
          <a:stretch>
            <a:fillRect/>
          </a:stretch>
        </p:blipFill>
        <p:spPr bwMode="auto">
          <a:xfrm>
            <a:off x="5648325" y="3242469"/>
            <a:ext cx="2028825" cy="48577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5638800" y="2514600"/>
            <a:ext cx="1866900" cy="619125"/>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609600" y="3886200"/>
            <a:ext cx="3851411" cy="1904999"/>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381000" y="381000"/>
            <a:ext cx="8159511" cy="2286000"/>
          </a:xfrm>
          <a:prstGeom prst="rect">
            <a:avLst/>
          </a:prstGeom>
          <a:noFill/>
          <a:ln w="9525">
            <a:noFill/>
            <a:miter lim="800000"/>
            <a:headEnd/>
            <a:tailEnd/>
          </a:ln>
        </p:spPr>
      </p:pic>
      <p:pic>
        <p:nvPicPr>
          <p:cNvPr id="2055" name="Picture 7"/>
          <p:cNvPicPr>
            <a:picLocks noChangeAspect="1" noChangeArrowheads="1"/>
          </p:cNvPicPr>
          <p:nvPr/>
        </p:nvPicPr>
        <p:blipFill>
          <a:blip r:embed="rId7" cstate="print"/>
          <a:srcRect/>
          <a:stretch>
            <a:fillRect/>
          </a:stretch>
        </p:blipFill>
        <p:spPr bwMode="auto">
          <a:xfrm>
            <a:off x="4572000" y="4572000"/>
            <a:ext cx="3038475" cy="1000125"/>
          </a:xfrm>
          <a:prstGeom prst="rect">
            <a:avLst/>
          </a:prstGeom>
          <a:noFill/>
          <a:ln w="9525">
            <a:noFill/>
            <a:miter lim="800000"/>
            <a:headEnd/>
            <a:tailEnd/>
          </a:ln>
        </p:spPr>
      </p:pic>
      <p:pic>
        <p:nvPicPr>
          <p:cNvPr id="2056" name="Picture 8"/>
          <p:cNvPicPr>
            <a:picLocks noChangeAspect="1" noChangeArrowheads="1"/>
          </p:cNvPicPr>
          <p:nvPr/>
        </p:nvPicPr>
        <p:blipFill>
          <a:blip r:embed="rId8" cstate="print"/>
          <a:srcRect/>
          <a:stretch>
            <a:fillRect/>
          </a:stretch>
        </p:blipFill>
        <p:spPr bwMode="auto">
          <a:xfrm>
            <a:off x="5791200" y="3886200"/>
            <a:ext cx="1800225" cy="752475"/>
          </a:xfrm>
          <a:prstGeom prst="rect">
            <a:avLst/>
          </a:prstGeom>
          <a:noFill/>
          <a:ln w="9525">
            <a:noFill/>
            <a:miter lim="800000"/>
            <a:headEnd/>
            <a:tailEnd/>
          </a:ln>
        </p:spPr>
      </p:pic>
      <p:sp>
        <p:nvSpPr>
          <p:cNvPr id="12" name="object 2"/>
          <p:cNvSpPr/>
          <p:nvPr/>
        </p:nvSpPr>
        <p:spPr>
          <a:xfrm>
            <a:off x="7772400" y="4724400"/>
            <a:ext cx="838200" cy="838198"/>
          </a:xfrm>
          <a:prstGeom prst="rect">
            <a:avLst/>
          </a:prstGeom>
          <a:blipFill>
            <a:blip r:embed="rId9"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2615" y="-29219"/>
            <a:ext cx="8078768" cy="738664"/>
          </a:xfrm>
        </p:spPr>
        <p:txBody>
          <a:bodyPr/>
          <a:lstStyle/>
          <a:p>
            <a:r>
              <a:rPr lang="el-GR" sz="2400" dirty="0" smtClean="0">
                <a:solidFill>
                  <a:srgbClr val="0070C0"/>
                </a:solidFill>
              </a:rPr>
              <a:t>17.Πολωση </a:t>
            </a:r>
            <a:r>
              <a:rPr lang="el-GR" sz="2400" dirty="0" err="1" smtClean="0">
                <a:solidFill>
                  <a:srgbClr val="0070C0"/>
                </a:solidFill>
              </a:rPr>
              <a:t>φωτος</a:t>
            </a:r>
            <a:r>
              <a:rPr lang="el-GR" sz="2400" dirty="0" smtClean="0">
                <a:solidFill>
                  <a:srgbClr val="0070C0"/>
                </a:solidFill>
              </a:rPr>
              <a:t> </a:t>
            </a:r>
            <a:r>
              <a:rPr lang="el-GR" sz="2400" dirty="0" err="1" smtClean="0">
                <a:solidFill>
                  <a:srgbClr val="0070C0"/>
                </a:solidFill>
              </a:rPr>
              <a:t>μεσω</a:t>
            </a:r>
            <a:r>
              <a:rPr lang="el-GR" sz="2400" dirty="0" smtClean="0">
                <a:solidFill>
                  <a:srgbClr val="0070C0"/>
                </a:solidFill>
              </a:rPr>
              <a:t> </a:t>
            </a:r>
            <a:r>
              <a:rPr lang="el-GR" sz="2400" dirty="0" err="1" smtClean="0">
                <a:solidFill>
                  <a:srgbClr val="0070C0"/>
                </a:solidFill>
              </a:rPr>
              <a:t>διπλοθλαστικοτητας</a:t>
            </a:r>
            <a:r>
              <a:rPr lang="el-GR" sz="2400" dirty="0" smtClean="0">
                <a:solidFill>
                  <a:srgbClr val="0070C0"/>
                </a:solidFill>
              </a:rPr>
              <a:t>  </a:t>
            </a:r>
            <a:r>
              <a:rPr lang="el-GR" sz="2400" dirty="0" err="1" smtClean="0">
                <a:solidFill>
                  <a:srgbClr val="0070C0"/>
                </a:solidFill>
              </a:rPr>
              <a:t>Πλακιδιο</a:t>
            </a:r>
            <a:r>
              <a:rPr lang="el-GR" sz="2400" dirty="0" smtClean="0">
                <a:solidFill>
                  <a:srgbClr val="0070C0"/>
                </a:solidFill>
              </a:rPr>
              <a:t> </a:t>
            </a:r>
            <a:r>
              <a:rPr lang="el-GR" sz="2400" dirty="0" err="1" smtClean="0">
                <a:solidFill>
                  <a:srgbClr val="0070C0"/>
                </a:solidFill>
              </a:rPr>
              <a:t>καθυστερησης</a:t>
            </a:r>
            <a:r>
              <a:rPr lang="el-GR" sz="2400" dirty="0" smtClean="0">
                <a:solidFill>
                  <a:srgbClr val="0070C0"/>
                </a:solidFill>
              </a:rPr>
              <a:t>  λ/4  ή   π/2</a:t>
            </a:r>
            <a:endParaRPr lang="el-GR" sz="2400" dirty="0">
              <a:solidFill>
                <a:srgbClr val="0070C0"/>
              </a:solidFill>
            </a:endParaRPr>
          </a:p>
        </p:txBody>
      </p:sp>
      <p:pic>
        <p:nvPicPr>
          <p:cNvPr id="18434" name="Picture 2"/>
          <p:cNvPicPr>
            <a:picLocks noChangeAspect="1" noChangeArrowheads="1"/>
          </p:cNvPicPr>
          <p:nvPr/>
        </p:nvPicPr>
        <p:blipFill>
          <a:blip r:embed="rId2" cstate="print"/>
          <a:srcRect/>
          <a:stretch>
            <a:fillRect/>
          </a:stretch>
        </p:blipFill>
        <p:spPr bwMode="auto">
          <a:xfrm>
            <a:off x="242888" y="1281113"/>
            <a:ext cx="8658225" cy="4295775"/>
          </a:xfrm>
          <a:prstGeom prst="rect">
            <a:avLst/>
          </a:prstGeom>
          <a:noFill/>
          <a:ln w="9525">
            <a:noFill/>
            <a:miter lim="800000"/>
            <a:headEnd/>
            <a:tailEnd/>
          </a:ln>
        </p:spPr>
      </p:pic>
      <p:sp>
        <p:nvSpPr>
          <p:cNvPr id="4" name="object 2"/>
          <p:cNvSpPr/>
          <p:nvPr/>
        </p:nvSpPr>
        <p:spPr>
          <a:xfrm>
            <a:off x="7696200" y="5638800"/>
            <a:ext cx="838200" cy="83819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2615" y="-29219"/>
            <a:ext cx="8154185" cy="1477328"/>
          </a:xfrm>
        </p:spPr>
        <p:txBody>
          <a:bodyPr/>
          <a:lstStyle/>
          <a:p>
            <a:r>
              <a:rPr lang="el-GR" sz="2400" dirty="0" smtClean="0">
                <a:solidFill>
                  <a:srgbClr val="0070C0"/>
                </a:solidFill>
              </a:rPr>
              <a:t>18.Κρυσταλλος </a:t>
            </a:r>
            <a:r>
              <a:rPr lang="el-GR" sz="2400" dirty="0" err="1" smtClean="0">
                <a:solidFill>
                  <a:srgbClr val="0070C0"/>
                </a:solidFill>
              </a:rPr>
              <a:t>ασβεστιτη</a:t>
            </a:r>
            <a:r>
              <a:rPr lang="el-GR" sz="2400" dirty="0" smtClean="0">
                <a:solidFill>
                  <a:srgbClr val="0070C0"/>
                </a:solidFill>
              </a:rPr>
              <a:t> </a:t>
            </a:r>
            <a:r>
              <a:rPr lang="el-GR" sz="2400" dirty="0" err="1" smtClean="0"/>
              <a:t>Διπλο</a:t>
            </a:r>
            <a:r>
              <a:rPr lang="el-GR" sz="2400" dirty="0" smtClean="0"/>
              <a:t> </a:t>
            </a:r>
            <a:r>
              <a:rPr lang="el-GR" sz="2400" dirty="0" err="1" smtClean="0"/>
              <a:t>ειδωλο</a:t>
            </a:r>
            <a:r>
              <a:rPr lang="el-GR" sz="2400" dirty="0" smtClean="0"/>
              <a:t> </a:t>
            </a:r>
            <a:r>
              <a:rPr lang="el-GR" sz="2400" dirty="0" err="1" smtClean="0"/>
              <a:t>Δομη</a:t>
            </a:r>
            <a:r>
              <a:rPr lang="el-GR" sz="2400" dirty="0" smtClean="0"/>
              <a:t> ενός </a:t>
            </a:r>
            <a:r>
              <a:rPr lang="el-GR" sz="2400" dirty="0" err="1" smtClean="0"/>
              <a:t>κρυσταλλου</a:t>
            </a:r>
            <a:r>
              <a:rPr lang="el-GR" sz="2400" dirty="0" smtClean="0"/>
              <a:t> </a:t>
            </a:r>
            <a:r>
              <a:rPr lang="el-GR" sz="2400" dirty="0" err="1" smtClean="0"/>
              <a:t>ασβεστιτη</a:t>
            </a:r>
            <a:r>
              <a:rPr lang="el-GR" sz="2400" dirty="0" smtClean="0"/>
              <a:t>  </a:t>
            </a:r>
            <a:r>
              <a:rPr lang="el-GR" sz="2400" dirty="0" err="1" smtClean="0"/>
              <a:t>Υπαρχει</a:t>
            </a:r>
            <a:r>
              <a:rPr lang="el-GR" sz="2400" dirty="0" smtClean="0"/>
              <a:t> μια </a:t>
            </a:r>
            <a:r>
              <a:rPr lang="el-GR" sz="2400" dirty="0" err="1" smtClean="0"/>
              <a:t>διευθυνση</a:t>
            </a:r>
            <a:r>
              <a:rPr lang="el-GR" sz="2400" dirty="0" smtClean="0"/>
              <a:t> στην </a:t>
            </a:r>
            <a:r>
              <a:rPr lang="el-GR" sz="2400" dirty="0" err="1" smtClean="0"/>
              <a:t>οποια</a:t>
            </a:r>
            <a:r>
              <a:rPr lang="el-GR" sz="2400" dirty="0" smtClean="0"/>
              <a:t> </a:t>
            </a:r>
            <a:r>
              <a:rPr lang="el-GR" sz="2400" dirty="0" err="1" smtClean="0"/>
              <a:t>ακολουθειται</a:t>
            </a:r>
            <a:r>
              <a:rPr lang="el-GR" sz="2400" dirty="0" smtClean="0"/>
              <a:t> </a:t>
            </a:r>
            <a:r>
              <a:rPr lang="el-GR" sz="2400" dirty="0" err="1" smtClean="0"/>
              <a:t>συμμετρικη</a:t>
            </a:r>
            <a:r>
              <a:rPr lang="el-GR" sz="2400" dirty="0" smtClean="0"/>
              <a:t> </a:t>
            </a:r>
            <a:r>
              <a:rPr lang="el-GR" sz="2400" dirty="0" err="1" smtClean="0"/>
              <a:t>πορεια.Αυτη</a:t>
            </a:r>
            <a:r>
              <a:rPr lang="el-GR" sz="2400" dirty="0" smtClean="0"/>
              <a:t> η </a:t>
            </a:r>
            <a:r>
              <a:rPr lang="el-GR" sz="2400" dirty="0" err="1" smtClean="0"/>
              <a:t>διαυθυνση</a:t>
            </a:r>
            <a:r>
              <a:rPr lang="el-GR" sz="2400" dirty="0" smtClean="0"/>
              <a:t> </a:t>
            </a:r>
            <a:r>
              <a:rPr lang="el-GR" sz="2400" dirty="0" err="1" smtClean="0"/>
              <a:t>ταυτιζεται</a:t>
            </a:r>
            <a:r>
              <a:rPr lang="el-GR" sz="2400" dirty="0" smtClean="0"/>
              <a:t> με τον </a:t>
            </a:r>
            <a:r>
              <a:rPr lang="el-GR" sz="2400" dirty="0" err="1" smtClean="0"/>
              <a:t>οπτικο</a:t>
            </a:r>
            <a:r>
              <a:rPr lang="el-GR" sz="2400" dirty="0" smtClean="0"/>
              <a:t> </a:t>
            </a:r>
            <a:r>
              <a:rPr lang="el-GR" sz="2400" dirty="0" err="1" smtClean="0"/>
              <a:t>αξονα</a:t>
            </a:r>
            <a:r>
              <a:rPr lang="el-GR" sz="2400" dirty="0" smtClean="0"/>
              <a:t> του </a:t>
            </a:r>
            <a:r>
              <a:rPr lang="el-GR" sz="2400" dirty="0" err="1" smtClean="0"/>
              <a:t>κρυσταλλου</a:t>
            </a:r>
            <a:r>
              <a:rPr lang="el-GR" sz="2400" dirty="0" smtClean="0"/>
              <a:t>  </a:t>
            </a:r>
            <a:endParaRPr lang="el-GR" sz="2400" dirty="0"/>
          </a:p>
        </p:txBody>
      </p:sp>
      <p:pic>
        <p:nvPicPr>
          <p:cNvPr id="4" name="Picture 2"/>
          <p:cNvPicPr>
            <a:picLocks noChangeAspect="1" noChangeArrowheads="1"/>
          </p:cNvPicPr>
          <p:nvPr/>
        </p:nvPicPr>
        <p:blipFill>
          <a:blip r:embed="rId2" cstate="print"/>
          <a:srcRect/>
          <a:stretch>
            <a:fillRect/>
          </a:stretch>
        </p:blipFill>
        <p:spPr bwMode="auto">
          <a:xfrm>
            <a:off x="228600" y="1600200"/>
            <a:ext cx="3978275" cy="2448169"/>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533400" y="1600200"/>
            <a:ext cx="4981575" cy="4733925"/>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5346301" y="1828800"/>
            <a:ext cx="3445274" cy="4772025"/>
          </a:xfrm>
          <a:prstGeom prst="rect">
            <a:avLst/>
          </a:prstGeom>
          <a:noFill/>
          <a:ln w="9525">
            <a:noFill/>
            <a:miter lim="800000"/>
            <a:headEnd/>
            <a:tailEnd/>
          </a:ln>
        </p:spPr>
      </p:pic>
      <p:sp>
        <p:nvSpPr>
          <p:cNvPr id="8" name="object 2"/>
          <p:cNvSpPr/>
          <p:nvPr/>
        </p:nvSpPr>
        <p:spPr>
          <a:xfrm>
            <a:off x="457200" y="1676400"/>
            <a:ext cx="838200" cy="838198"/>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90600" y="685800"/>
            <a:ext cx="7772399" cy="609600"/>
          </a:xfrm>
        </p:spPr>
        <p:txBody>
          <a:bodyPr/>
          <a:lstStyle/>
          <a:p>
            <a:r>
              <a:rPr lang="en-US" dirty="0" smtClean="0"/>
              <a:t>1.</a:t>
            </a:r>
            <a:r>
              <a:rPr lang="el-GR" dirty="0" smtClean="0"/>
              <a:t>Σκοπός του πειράματος </a:t>
            </a:r>
            <a:endParaRPr lang="el-GR" dirty="0"/>
          </a:p>
        </p:txBody>
      </p:sp>
      <p:sp>
        <p:nvSpPr>
          <p:cNvPr id="3" name="2 - Θέση κειμένου"/>
          <p:cNvSpPr>
            <a:spLocks noGrp="1"/>
          </p:cNvSpPr>
          <p:nvPr>
            <p:ph type="body" idx="1"/>
          </p:nvPr>
        </p:nvSpPr>
        <p:spPr>
          <a:xfrm>
            <a:off x="536574" y="1570542"/>
            <a:ext cx="8070851" cy="3077766"/>
          </a:xfrm>
        </p:spPr>
        <p:txBody>
          <a:bodyPr/>
          <a:lstStyle/>
          <a:p>
            <a:r>
              <a:rPr lang="el-GR" sz="2000" b="1" dirty="0" smtClean="0">
                <a:latin typeface="Times New Roman" pitchFamily="18" charset="0"/>
                <a:cs typeface="Times New Roman" pitchFamily="18" charset="0"/>
              </a:rPr>
              <a:t>Αντικείμενο  και σκοπός του Πειράματος </a:t>
            </a:r>
          </a:p>
          <a:p>
            <a:endParaRPr lang="el-GR" sz="2000" b="1" dirty="0" smtClean="0">
              <a:latin typeface="Times New Roman" pitchFamily="18" charset="0"/>
              <a:cs typeface="Times New Roman" pitchFamily="18" charset="0"/>
            </a:endParaRPr>
          </a:p>
          <a:p>
            <a:pPr>
              <a:buFont typeface="Wingdings" pitchFamily="2" charset="2"/>
              <a:buChar char="§"/>
            </a:pPr>
            <a:r>
              <a:rPr lang="el-GR" sz="2000" dirty="0" smtClean="0">
                <a:latin typeface="Times New Roman" pitchFamily="18" charset="0"/>
                <a:cs typeface="Times New Roman" pitchFamily="18" charset="0"/>
              </a:rPr>
              <a:t>    Μελέτη και  κατανόηση  της ιδιότητας της πόλωσης του φωτός, </a:t>
            </a:r>
          </a:p>
          <a:p>
            <a:pPr>
              <a:buFont typeface="Wingdings" pitchFamily="2" charset="2"/>
              <a:buChar char="§"/>
            </a:pPr>
            <a:r>
              <a:rPr lang="el-GR" sz="2000" dirty="0" smtClean="0">
                <a:latin typeface="Times New Roman" pitchFamily="18" charset="0"/>
                <a:cs typeface="Times New Roman" pitchFamily="18" charset="0"/>
              </a:rPr>
              <a:t>    Τρόποι παραγωγής  γραμμικά , κυκλικά ή ελλειπτικά πολωμένου φωτός</a:t>
            </a:r>
          </a:p>
          <a:p>
            <a:endParaRPr lang="el-GR" sz="2000" dirty="0" smtClean="0">
              <a:latin typeface="Times New Roman" pitchFamily="18" charset="0"/>
              <a:cs typeface="Times New Roman" pitchFamily="18" charset="0"/>
            </a:endParaRPr>
          </a:p>
          <a:p>
            <a:pPr marL="342900" indent="-342900"/>
            <a:r>
              <a:rPr lang="el-GR" sz="2000" dirty="0" smtClean="0">
                <a:latin typeface="Times New Roman" pitchFamily="18" charset="0"/>
                <a:cs typeface="Times New Roman" pitchFamily="18" charset="0"/>
              </a:rPr>
              <a:t>   Χαρακτηρισμός  δυο πηγών  ακτινοβολίας</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όσον αφορά  την πόλωση του φωτός . : </a:t>
            </a:r>
          </a:p>
          <a:p>
            <a:pPr marL="342900" indent="-342900">
              <a:buFont typeface="Arial" pitchFamily="34" charset="0"/>
              <a:buChar char="•"/>
            </a:pPr>
            <a:r>
              <a:rPr lang="el-GR" sz="2000" dirty="0" smtClean="0">
                <a:latin typeface="Times New Roman" pitchFamily="18" charset="0"/>
                <a:cs typeface="Times New Roman" pitchFamily="18" charset="0"/>
              </a:rPr>
              <a:t>ενός </a:t>
            </a:r>
            <a:r>
              <a:rPr lang="en-US" sz="2000" dirty="0" smtClean="0">
                <a:latin typeface="Times New Roman" pitchFamily="18" charset="0"/>
                <a:cs typeface="Times New Roman" pitchFamily="18" charset="0"/>
              </a:rPr>
              <a:t> </a:t>
            </a:r>
            <a:r>
              <a:rPr lang="el-GR" sz="2000" dirty="0" smtClean="0">
                <a:solidFill>
                  <a:srgbClr val="FF0000"/>
                </a:solidFill>
                <a:latin typeface="Times New Roman" pitchFamily="18" charset="0"/>
                <a:cs typeface="Times New Roman" pitchFamily="18" charset="0"/>
              </a:rPr>
              <a:t>ημιαγωγού </a:t>
            </a:r>
            <a:r>
              <a:rPr lang="en-US" sz="2000" dirty="0" smtClean="0">
                <a:solidFill>
                  <a:srgbClr val="FF0000"/>
                </a:solidFill>
                <a:latin typeface="Times New Roman" pitchFamily="18" charset="0"/>
                <a:cs typeface="Times New Roman" pitchFamily="18" charset="0"/>
              </a:rPr>
              <a:t> laser </a:t>
            </a:r>
            <a:r>
              <a:rPr lang="en-US" sz="2000" dirty="0" err="1" smtClean="0">
                <a:latin typeface="Times New Roman" pitchFamily="18" charset="0"/>
                <a:cs typeface="Times New Roman" pitchFamily="18" charset="0"/>
              </a:rPr>
              <a:t>AlGaInP</a:t>
            </a:r>
            <a:r>
              <a:rPr lang="en-US" sz="2000" dirty="0" smtClean="0">
                <a:latin typeface="Times New Roman" pitchFamily="18" charset="0"/>
                <a:cs typeface="Times New Roman" pitchFamily="18" charset="0"/>
              </a:rPr>
              <a:t> , </a:t>
            </a:r>
            <a:r>
              <a:rPr lang="el-GR" sz="2000" dirty="0" smtClean="0">
                <a:latin typeface="Times New Roman" pitchFamily="18" charset="0"/>
                <a:cs typeface="Times New Roman" pitchFamily="18" charset="0"/>
              </a:rPr>
              <a:t> 650</a:t>
            </a:r>
            <a:r>
              <a:rPr lang="en-US" sz="2000" dirty="0" smtClean="0">
                <a:latin typeface="Times New Roman" pitchFamily="18" charset="0"/>
                <a:cs typeface="Times New Roman" pitchFamily="18" charset="0"/>
              </a:rPr>
              <a:t> nm</a:t>
            </a:r>
            <a:r>
              <a:rPr lang="el-GR" sz="2000" dirty="0" smtClean="0">
                <a:latin typeface="Times New Roman" pitchFamily="18" charset="0"/>
                <a:cs typeface="Times New Roman" pitchFamily="18" charset="0"/>
              </a:rPr>
              <a:t> 0,5</a:t>
            </a:r>
            <a:r>
              <a:rPr lang="en-US" sz="2000" dirty="0" err="1" smtClean="0">
                <a:latin typeface="Times New Roman" pitchFamily="18" charset="0"/>
                <a:cs typeface="Times New Roman" pitchFamily="18" charset="0"/>
              </a:rPr>
              <a:t>mW</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κατηγορίας 2 </a:t>
            </a:r>
          </a:p>
          <a:p>
            <a:pPr marL="342900" indent="-342900">
              <a:buFont typeface="Arial" pitchFamily="34" charset="0"/>
              <a:buChar char="•"/>
            </a:pPr>
            <a:endParaRPr lang="el-GR" sz="2000" dirty="0" smtClean="0">
              <a:latin typeface="Times New Roman" pitchFamily="18" charset="0"/>
              <a:cs typeface="Times New Roman" pitchFamily="18" charset="0"/>
            </a:endParaRPr>
          </a:p>
          <a:p>
            <a:pPr marL="342900" indent="-342900">
              <a:buFont typeface="Arial" pitchFamily="34" charset="0"/>
              <a:buChar char="•"/>
            </a:pPr>
            <a:r>
              <a:rPr lang="el-GR" sz="2000" dirty="0" smtClean="0">
                <a:latin typeface="Times New Roman" pitchFamily="18" charset="0"/>
                <a:cs typeface="Times New Roman" pitchFamily="18" charset="0"/>
              </a:rPr>
              <a:t>διόδου </a:t>
            </a:r>
            <a:r>
              <a:rPr lang="el-GR" sz="2000" dirty="0" err="1" smtClean="0">
                <a:solidFill>
                  <a:srgbClr val="FF0000"/>
                </a:solidFill>
                <a:latin typeface="Times New Roman" pitchFamily="18" charset="0"/>
                <a:cs typeface="Times New Roman" pitchFamily="18" charset="0"/>
              </a:rPr>
              <a:t>φωτοεκπομπης</a:t>
            </a:r>
            <a:r>
              <a:rPr lang="el-GR"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LED</a:t>
            </a:r>
            <a:r>
              <a:rPr lang="el-GR"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light emitting diode</a:t>
            </a:r>
            <a:r>
              <a:rPr lang="el-GR" sz="2000" dirty="0" smtClean="0">
                <a:latin typeface="Times New Roman" pitchFamily="18" charset="0"/>
                <a:cs typeface="Times New Roman" pitchFamily="18" charset="0"/>
              </a:rPr>
              <a:t>)</a:t>
            </a:r>
            <a:endParaRPr lang="el-GR" sz="2000" dirty="0">
              <a:latin typeface="Times New Roman" pitchFamily="18" charset="0"/>
              <a:cs typeface="Times New Roman" pitchFamily="18" charset="0"/>
            </a:endParaRPr>
          </a:p>
        </p:txBody>
      </p:sp>
      <p:sp>
        <p:nvSpPr>
          <p:cNvPr id="5" name="object 2"/>
          <p:cNvSpPr/>
          <p:nvPr/>
        </p:nvSpPr>
        <p:spPr>
          <a:xfrm>
            <a:off x="152400" y="381000"/>
            <a:ext cx="828673" cy="8381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0"/>
            <a:ext cx="8229600" cy="3046988"/>
          </a:xfrm>
        </p:spPr>
        <p:txBody>
          <a:bodyPr/>
          <a:lstStyle/>
          <a:p>
            <a:r>
              <a:rPr lang="el-GR" sz="1800" dirty="0" err="1" smtClean="0">
                <a:solidFill>
                  <a:schemeClr val="accent5"/>
                </a:solidFill>
              </a:rPr>
              <a:t>Καθυστερηση</a:t>
            </a:r>
            <a:r>
              <a:rPr lang="el-GR" sz="1800" dirty="0" smtClean="0">
                <a:solidFill>
                  <a:schemeClr val="accent5"/>
                </a:solidFill>
              </a:rPr>
              <a:t> </a:t>
            </a:r>
            <a:r>
              <a:rPr lang="el-GR" sz="1800" dirty="0" err="1" smtClean="0">
                <a:solidFill>
                  <a:schemeClr val="accent5"/>
                </a:solidFill>
              </a:rPr>
              <a:t>φασης</a:t>
            </a:r>
            <a:r>
              <a:rPr lang="el-GR" sz="1800" dirty="0" smtClean="0">
                <a:solidFill>
                  <a:schemeClr val="accent5"/>
                </a:solidFill>
              </a:rPr>
              <a:t> (</a:t>
            </a:r>
            <a:r>
              <a:rPr lang="el-GR" sz="1800" dirty="0" err="1" smtClean="0">
                <a:solidFill>
                  <a:schemeClr val="accent5"/>
                </a:solidFill>
              </a:rPr>
              <a:t>Μηχανισμος</a:t>
            </a:r>
            <a:r>
              <a:rPr lang="el-GR" sz="1800" dirty="0" smtClean="0">
                <a:solidFill>
                  <a:schemeClr val="accent5"/>
                </a:solidFill>
              </a:rPr>
              <a:t> </a:t>
            </a:r>
            <a:r>
              <a:rPr lang="el-GR" sz="1800" dirty="0" err="1" smtClean="0">
                <a:solidFill>
                  <a:schemeClr val="accent5"/>
                </a:solidFill>
              </a:rPr>
              <a:t>διπλοθλαστικοτητας</a:t>
            </a:r>
            <a:r>
              <a:rPr lang="el-GR" sz="1800" dirty="0" smtClean="0">
                <a:solidFill>
                  <a:schemeClr val="accent5"/>
                </a:solidFill>
              </a:rPr>
              <a:t> </a:t>
            </a:r>
            <a:r>
              <a:rPr lang="el-GR" sz="1800" dirty="0" err="1" smtClean="0"/>
              <a:t>Συμφωνα</a:t>
            </a:r>
            <a:r>
              <a:rPr lang="el-GR" sz="1800" dirty="0" smtClean="0"/>
              <a:t> με το </a:t>
            </a:r>
            <a:r>
              <a:rPr lang="el-GR" sz="1800" dirty="0" err="1" smtClean="0"/>
              <a:t>μοντελλο</a:t>
            </a:r>
            <a:r>
              <a:rPr lang="el-GR" sz="1800" dirty="0" smtClean="0"/>
              <a:t> του </a:t>
            </a:r>
            <a:r>
              <a:rPr lang="en-US" sz="1800" dirty="0" smtClean="0"/>
              <a:t>Lorentz 1878 to HM</a:t>
            </a:r>
            <a:r>
              <a:rPr lang="el-GR" sz="1800" dirty="0" smtClean="0"/>
              <a:t> </a:t>
            </a:r>
            <a:r>
              <a:rPr lang="el-GR" sz="1800" dirty="0" err="1" smtClean="0"/>
              <a:t>περιο</a:t>
            </a:r>
            <a:r>
              <a:rPr lang="el-GR" sz="1800" dirty="0" smtClean="0"/>
              <a:t> </a:t>
            </a:r>
            <a:r>
              <a:rPr lang="el-GR" sz="1800" dirty="0" err="1" smtClean="0"/>
              <a:t>αλληλεπιδρα</a:t>
            </a:r>
            <a:r>
              <a:rPr lang="el-GR" sz="1800" dirty="0" smtClean="0"/>
              <a:t> με το </a:t>
            </a:r>
            <a:r>
              <a:rPr lang="el-GR" sz="1800" dirty="0" err="1" smtClean="0"/>
              <a:t>ηλεκτρονιο</a:t>
            </a:r>
            <a:r>
              <a:rPr lang="el-GR" sz="1800" dirty="0" smtClean="0"/>
              <a:t> </a:t>
            </a:r>
            <a:r>
              <a:rPr lang="el-GR" sz="1800" dirty="0" err="1" smtClean="0"/>
              <a:t>σθενους</a:t>
            </a:r>
            <a:r>
              <a:rPr lang="el-GR" sz="1800" dirty="0" smtClean="0"/>
              <a:t> το </a:t>
            </a:r>
            <a:r>
              <a:rPr lang="el-GR" sz="1800" dirty="0" err="1" smtClean="0"/>
              <a:t>οποιο</a:t>
            </a:r>
            <a:r>
              <a:rPr lang="el-GR" sz="1800" dirty="0" smtClean="0"/>
              <a:t> </a:t>
            </a:r>
            <a:r>
              <a:rPr lang="el-GR" sz="1800" dirty="0" err="1" smtClean="0"/>
              <a:t>ταλεντευτεται</a:t>
            </a:r>
            <a:r>
              <a:rPr lang="el-GR" sz="1800" dirty="0" smtClean="0"/>
              <a:t> </a:t>
            </a:r>
            <a:r>
              <a:rPr lang="el-GR" sz="1800" dirty="0" err="1" smtClean="0"/>
              <a:t>ηδη</a:t>
            </a:r>
            <a:r>
              <a:rPr lang="el-GR" sz="1800" dirty="0" smtClean="0"/>
              <a:t> σε μια </a:t>
            </a:r>
            <a:r>
              <a:rPr lang="el-GR" sz="1800" dirty="0" err="1" smtClean="0"/>
              <a:t>ιδιοσυχνοτητα</a:t>
            </a:r>
            <a:r>
              <a:rPr lang="el-GR" sz="1800" dirty="0" smtClean="0"/>
              <a:t> και του </a:t>
            </a:r>
            <a:r>
              <a:rPr lang="el-GR" sz="1800" dirty="0" err="1" smtClean="0"/>
              <a:t>προκαλει</a:t>
            </a:r>
            <a:r>
              <a:rPr lang="el-GR" sz="1800" dirty="0" smtClean="0"/>
              <a:t>  </a:t>
            </a:r>
            <a:r>
              <a:rPr lang="el-GR" sz="1800" dirty="0" err="1" smtClean="0"/>
              <a:t>εξαναγκασμενη</a:t>
            </a:r>
            <a:r>
              <a:rPr lang="el-GR" sz="1800" dirty="0" smtClean="0"/>
              <a:t> </a:t>
            </a:r>
            <a:r>
              <a:rPr lang="el-GR" sz="1800" dirty="0" err="1" smtClean="0"/>
              <a:t>ταλαντωση</a:t>
            </a:r>
            <a:r>
              <a:rPr lang="el-GR" sz="1800" dirty="0" smtClean="0"/>
              <a:t>. Η </a:t>
            </a:r>
            <a:r>
              <a:rPr lang="el-GR" sz="1800" dirty="0" err="1" smtClean="0"/>
              <a:t>ταλαντωση</a:t>
            </a:r>
            <a:r>
              <a:rPr lang="el-GR" sz="1800" dirty="0" smtClean="0"/>
              <a:t> αυτή </a:t>
            </a:r>
            <a:r>
              <a:rPr lang="el-GR" sz="1800" dirty="0" err="1" smtClean="0"/>
              <a:t>οδηγει</a:t>
            </a:r>
            <a:r>
              <a:rPr lang="el-GR" sz="1800" dirty="0" smtClean="0"/>
              <a:t> σε </a:t>
            </a:r>
            <a:r>
              <a:rPr lang="el-GR" sz="1800" dirty="0" err="1" smtClean="0"/>
              <a:t>καθυστερηση</a:t>
            </a:r>
            <a:r>
              <a:rPr lang="el-GR" sz="1800" dirty="0" smtClean="0"/>
              <a:t> της </a:t>
            </a:r>
            <a:r>
              <a:rPr lang="el-GR" sz="1800" dirty="0" err="1" smtClean="0"/>
              <a:t>ταχυτητας</a:t>
            </a:r>
            <a:r>
              <a:rPr lang="el-GR" sz="1800" dirty="0" smtClean="0"/>
              <a:t> του </a:t>
            </a:r>
            <a:r>
              <a:rPr lang="el-GR" sz="1800" dirty="0" err="1" smtClean="0"/>
              <a:t>φωτος</a:t>
            </a:r>
            <a:r>
              <a:rPr lang="el-GR" sz="1800" dirty="0" smtClean="0"/>
              <a:t> στο </a:t>
            </a:r>
            <a:r>
              <a:rPr lang="el-GR" sz="1800" dirty="0" err="1" smtClean="0"/>
              <a:t>μεσον</a:t>
            </a:r>
            <a:r>
              <a:rPr lang="el-GR" sz="1800" dirty="0" smtClean="0"/>
              <a:t> </a:t>
            </a:r>
            <a:r>
              <a:rPr lang="el-GR" sz="1800" dirty="0" err="1" smtClean="0"/>
              <a:t>συμφωνα</a:t>
            </a:r>
            <a:r>
              <a:rPr lang="el-GR" sz="1800" dirty="0" smtClean="0"/>
              <a:t> με τον </a:t>
            </a:r>
            <a:r>
              <a:rPr lang="el-GR" sz="1800" dirty="0" err="1" smtClean="0"/>
              <a:t>δεικτη</a:t>
            </a:r>
            <a:r>
              <a:rPr lang="el-GR" sz="1800" dirty="0" smtClean="0"/>
              <a:t> </a:t>
            </a:r>
            <a:r>
              <a:rPr lang="el-GR" sz="1800" dirty="0" err="1" smtClean="0"/>
              <a:t>διαθλασης.Εαν</a:t>
            </a:r>
            <a:r>
              <a:rPr lang="el-GR" sz="1800" dirty="0" smtClean="0"/>
              <a:t> ο </a:t>
            </a:r>
            <a:r>
              <a:rPr lang="el-GR" sz="1800" dirty="0" err="1" smtClean="0"/>
              <a:t>ταλαντωτης</a:t>
            </a:r>
            <a:r>
              <a:rPr lang="el-GR" sz="1800" dirty="0" smtClean="0"/>
              <a:t> </a:t>
            </a:r>
            <a:r>
              <a:rPr lang="el-GR" sz="1800" dirty="0" err="1" smtClean="0"/>
              <a:t>βλεπει</a:t>
            </a:r>
            <a:r>
              <a:rPr lang="el-GR" sz="1800" dirty="0" smtClean="0"/>
              <a:t> </a:t>
            </a:r>
            <a:r>
              <a:rPr lang="el-GR" sz="1800" dirty="0" err="1" smtClean="0"/>
              <a:t>παντου</a:t>
            </a:r>
            <a:r>
              <a:rPr lang="el-GR" sz="1800" dirty="0" smtClean="0"/>
              <a:t> το </a:t>
            </a:r>
            <a:r>
              <a:rPr lang="el-GR" sz="1800" dirty="0" err="1" smtClean="0"/>
              <a:t>ιδιο</a:t>
            </a:r>
            <a:r>
              <a:rPr lang="el-GR" sz="1800" dirty="0" smtClean="0"/>
              <a:t> </a:t>
            </a:r>
            <a:r>
              <a:rPr lang="el-GR" sz="1800" dirty="0" err="1" smtClean="0"/>
              <a:t>περιβαλλον</a:t>
            </a:r>
            <a:r>
              <a:rPr lang="el-GR" sz="1800" dirty="0" smtClean="0"/>
              <a:t> η </a:t>
            </a:r>
            <a:r>
              <a:rPr lang="el-GR" sz="1800" dirty="0" err="1" smtClean="0"/>
              <a:t>διαδοση</a:t>
            </a:r>
            <a:r>
              <a:rPr lang="el-GR" sz="1800" dirty="0" smtClean="0"/>
              <a:t> του </a:t>
            </a:r>
            <a:r>
              <a:rPr lang="el-GR" sz="1800" dirty="0" err="1" smtClean="0"/>
              <a:t>συμβαινει</a:t>
            </a:r>
            <a:r>
              <a:rPr lang="el-GR" sz="1800" dirty="0" smtClean="0"/>
              <a:t> σε </a:t>
            </a:r>
            <a:r>
              <a:rPr lang="el-GR" sz="1800" dirty="0" err="1" smtClean="0"/>
              <a:t>ομογενες</a:t>
            </a:r>
            <a:r>
              <a:rPr lang="el-GR" sz="1800" dirty="0" smtClean="0"/>
              <a:t> </a:t>
            </a:r>
            <a:r>
              <a:rPr lang="el-GR" sz="1800" dirty="0" err="1" smtClean="0"/>
              <a:t>μεσον</a:t>
            </a:r>
            <a:r>
              <a:rPr lang="el-GR" sz="1800" dirty="0" smtClean="0"/>
              <a:t> και το </a:t>
            </a:r>
            <a:r>
              <a:rPr lang="el-GR" sz="1800" dirty="0" err="1" smtClean="0"/>
              <a:t>κυμα</a:t>
            </a:r>
            <a:r>
              <a:rPr lang="el-GR" sz="1800" dirty="0" smtClean="0"/>
              <a:t> το </a:t>
            </a:r>
            <a:r>
              <a:rPr lang="el-GR" sz="1800" dirty="0" err="1" smtClean="0"/>
              <a:t>οποιο</a:t>
            </a:r>
            <a:r>
              <a:rPr lang="el-GR" sz="1800" dirty="0" smtClean="0"/>
              <a:t> </a:t>
            </a:r>
            <a:r>
              <a:rPr lang="el-GR" sz="1800" dirty="0" err="1" smtClean="0"/>
              <a:t>δημιουργειται</a:t>
            </a:r>
            <a:r>
              <a:rPr lang="el-GR" sz="1800" dirty="0" smtClean="0"/>
              <a:t> </a:t>
            </a:r>
            <a:r>
              <a:rPr lang="el-GR" sz="1800" dirty="0" err="1" smtClean="0"/>
              <a:t>συνεχιζει</a:t>
            </a:r>
            <a:r>
              <a:rPr lang="el-GR" sz="1800" dirty="0" smtClean="0"/>
              <a:t> να είναι </a:t>
            </a:r>
            <a:r>
              <a:rPr lang="el-GR" sz="1800" dirty="0" err="1" smtClean="0"/>
              <a:t>σφαιρικο</a:t>
            </a:r>
            <a:r>
              <a:rPr lang="el-GR" sz="1800" dirty="0" smtClean="0"/>
              <a:t>. (α) Εάν όμως  το </a:t>
            </a:r>
            <a:r>
              <a:rPr lang="el-GR" sz="1800" dirty="0" err="1" smtClean="0"/>
              <a:t>περιβαλλον</a:t>
            </a:r>
            <a:r>
              <a:rPr lang="el-GR" sz="1800" dirty="0" smtClean="0"/>
              <a:t> είναι </a:t>
            </a:r>
            <a:r>
              <a:rPr lang="el-GR" sz="1800" dirty="0" err="1" smtClean="0"/>
              <a:t>διαφορετικο</a:t>
            </a:r>
            <a:r>
              <a:rPr lang="el-GR" sz="1800" dirty="0" smtClean="0"/>
              <a:t> και οι </a:t>
            </a:r>
            <a:r>
              <a:rPr lang="el-GR" sz="1800" dirty="0" err="1" smtClean="0"/>
              <a:t>σταθερες</a:t>
            </a:r>
            <a:r>
              <a:rPr lang="el-GR" sz="1800" dirty="0" smtClean="0"/>
              <a:t> </a:t>
            </a:r>
            <a:r>
              <a:rPr lang="en-US" sz="1800" dirty="0" smtClean="0"/>
              <a:t>k</a:t>
            </a:r>
            <a:r>
              <a:rPr lang="el-GR" sz="1800" dirty="0" smtClean="0"/>
              <a:t>1,κ2 </a:t>
            </a:r>
            <a:r>
              <a:rPr lang="el-GR" sz="1800" dirty="0" err="1" smtClean="0"/>
              <a:t>διαφερουν</a:t>
            </a:r>
            <a:r>
              <a:rPr lang="en-US" sz="1800" dirty="0" smtClean="0"/>
              <a:t>(b)</a:t>
            </a:r>
            <a:r>
              <a:rPr lang="el-GR" sz="1800" dirty="0" smtClean="0"/>
              <a:t> </a:t>
            </a:r>
            <a:r>
              <a:rPr lang="el-GR" sz="1800" dirty="0" err="1" smtClean="0"/>
              <a:t>τοτε</a:t>
            </a:r>
            <a:r>
              <a:rPr lang="el-GR" sz="1800" dirty="0" smtClean="0"/>
              <a:t> η </a:t>
            </a:r>
            <a:r>
              <a:rPr lang="el-GR" sz="1800" dirty="0" err="1" smtClean="0"/>
              <a:t>ταχυτητα</a:t>
            </a:r>
            <a:r>
              <a:rPr lang="el-GR" sz="1800" dirty="0" smtClean="0"/>
              <a:t> του </a:t>
            </a:r>
            <a:r>
              <a:rPr lang="el-GR" sz="1800" dirty="0" err="1" smtClean="0"/>
              <a:t>φωτος</a:t>
            </a:r>
            <a:r>
              <a:rPr lang="el-GR" sz="1800" dirty="0" smtClean="0"/>
              <a:t> </a:t>
            </a:r>
            <a:r>
              <a:rPr lang="el-GR" sz="1800" dirty="0" err="1" smtClean="0"/>
              <a:t>διαφοροποιειται</a:t>
            </a:r>
            <a:r>
              <a:rPr lang="el-GR" sz="1800" dirty="0" smtClean="0"/>
              <a:t> στο </a:t>
            </a:r>
            <a:r>
              <a:rPr lang="el-GR" sz="1800" dirty="0" err="1" smtClean="0"/>
              <a:t>μεσον</a:t>
            </a:r>
            <a:r>
              <a:rPr lang="el-GR" sz="1800" dirty="0" smtClean="0"/>
              <a:t> και</a:t>
            </a:r>
            <a:r>
              <a:rPr lang="en-US" sz="1800" dirty="0" smtClean="0"/>
              <a:t> </a:t>
            </a:r>
            <a:r>
              <a:rPr lang="el-GR" sz="1800" dirty="0" err="1" smtClean="0"/>
              <a:t>συναμνταει</a:t>
            </a:r>
            <a:r>
              <a:rPr lang="el-GR" sz="1800" dirty="0" smtClean="0"/>
              <a:t> </a:t>
            </a:r>
            <a:r>
              <a:rPr lang="el-GR" sz="1800" dirty="0" err="1" smtClean="0"/>
              <a:t>ισ</a:t>
            </a:r>
            <a:r>
              <a:rPr lang="el-GR" sz="1800" dirty="0" smtClean="0"/>
              <a:t> </a:t>
            </a:r>
            <a:r>
              <a:rPr lang="el-GR" sz="1800" dirty="0" err="1" smtClean="0"/>
              <a:t>καθυστερει</a:t>
            </a:r>
            <a:r>
              <a:rPr lang="el-GR" sz="1800" dirty="0" smtClean="0"/>
              <a:t> </a:t>
            </a:r>
            <a:r>
              <a:rPr lang="el-GR" sz="1800" dirty="0" err="1" smtClean="0"/>
              <a:t>μεγαλυτερο</a:t>
            </a:r>
            <a:r>
              <a:rPr lang="el-GR" sz="1800" dirty="0" smtClean="0"/>
              <a:t> </a:t>
            </a:r>
            <a:r>
              <a:rPr lang="el-GR" sz="1800" dirty="0" err="1" smtClean="0"/>
              <a:t>σεικτη</a:t>
            </a:r>
            <a:r>
              <a:rPr lang="el-GR" sz="1800" dirty="0" smtClean="0"/>
              <a:t> </a:t>
            </a:r>
            <a:r>
              <a:rPr lang="el-GR" sz="1800" dirty="0" err="1" smtClean="0"/>
              <a:t>διαθλασης</a:t>
            </a:r>
            <a:r>
              <a:rPr lang="el-GR" sz="1800" dirty="0" smtClean="0"/>
              <a:t> σε </a:t>
            </a:r>
            <a:r>
              <a:rPr lang="el-GR" sz="1800" dirty="0" err="1" smtClean="0"/>
              <a:t>σχεση</a:t>
            </a:r>
            <a:r>
              <a:rPr lang="el-GR" sz="1800" dirty="0" smtClean="0"/>
              <a:t> με την </a:t>
            </a:r>
            <a:r>
              <a:rPr lang="el-GR" sz="1800" dirty="0" err="1" smtClean="0"/>
              <a:t>άλλη.Ετσι</a:t>
            </a:r>
            <a:r>
              <a:rPr lang="el-GR" sz="1800" dirty="0" smtClean="0"/>
              <a:t> στην </a:t>
            </a:r>
            <a:r>
              <a:rPr lang="el-GR" sz="1800" dirty="0" err="1" smtClean="0"/>
              <a:t>εξοδο</a:t>
            </a:r>
            <a:r>
              <a:rPr lang="el-GR" sz="1800" dirty="0" smtClean="0"/>
              <a:t> του </a:t>
            </a:r>
            <a:r>
              <a:rPr lang="el-GR" sz="1800" dirty="0" err="1" smtClean="0"/>
              <a:t>κρυσταλλου</a:t>
            </a:r>
            <a:r>
              <a:rPr lang="el-GR" sz="1800" dirty="0" smtClean="0"/>
              <a:t> </a:t>
            </a:r>
            <a:r>
              <a:rPr lang="el-GR" sz="1800" dirty="0" err="1" smtClean="0"/>
              <a:t>δημιουργειται</a:t>
            </a:r>
            <a:r>
              <a:rPr lang="el-GR" sz="1800" dirty="0" smtClean="0"/>
              <a:t> μια </a:t>
            </a:r>
            <a:r>
              <a:rPr lang="el-GR" sz="1800" dirty="0" err="1" smtClean="0"/>
              <a:t>διαφορα</a:t>
            </a:r>
            <a:r>
              <a:rPr lang="el-GR" sz="1800" dirty="0" smtClean="0"/>
              <a:t> </a:t>
            </a:r>
            <a:r>
              <a:rPr lang="el-GR" sz="1800" dirty="0" err="1" smtClean="0"/>
              <a:t>φασης</a:t>
            </a:r>
            <a:r>
              <a:rPr lang="el-GR" sz="1800" dirty="0" smtClean="0"/>
              <a:t> η </a:t>
            </a:r>
            <a:r>
              <a:rPr lang="el-GR" sz="1800" dirty="0" err="1" smtClean="0"/>
              <a:t>οποια</a:t>
            </a:r>
            <a:r>
              <a:rPr lang="el-GR" sz="1800" dirty="0" smtClean="0"/>
              <a:t> </a:t>
            </a:r>
            <a:r>
              <a:rPr lang="el-GR" sz="1800" dirty="0" err="1" smtClean="0"/>
              <a:t>εξαρτατια</a:t>
            </a:r>
            <a:r>
              <a:rPr lang="el-GR" sz="1800" dirty="0" smtClean="0"/>
              <a:t> από τη </a:t>
            </a:r>
            <a:r>
              <a:rPr lang="el-GR" sz="1800" dirty="0" err="1" smtClean="0"/>
              <a:t>διαφορα</a:t>
            </a:r>
            <a:r>
              <a:rPr lang="el-GR" sz="1800" dirty="0" smtClean="0"/>
              <a:t> των </a:t>
            </a:r>
            <a:r>
              <a:rPr lang="el-GR" sz="1800" dirty="0" err="1" smtClean="0"/>
              <a:t>δεικτων</a:t>
            </a:r>
            <a:r>
              <a:rPr lang="el-GR" sz="1800" dirty="0" smtClean="0"/>
              <a:t> </a:t>
            </a:r>
            <a:r>
              <a:rPr lang="el-GR" sz="1800" dirty="0" err="1" smtClean="0"/>
              <a:t>διαθλασης</a:t>
            </a:r>
            <a:r>
              <a:rPr lang="el-GR" sz="1800" dirty="0" smtClean="0"/>
              <a:t>  το </a:t>
            </a:r>
            <a:r>
              <a:rPr lang="el-GR" sz="1800" dirty="0" err="1" smtClean="0"/>
              <a:t>μηκος</a:t>
            </a:r>
            <a:r>
              <a:rPr lang="el-GR" sz="1800" dirty="0" smtClean="0"/>
              <a:t> </a:t>
            </a:r>
            <a:r>
              <a:rPr lang="el-GR" sz="1800" dirty="0" err="1" smtClean="0"/>
              <a:t>κυματος</a:t>
            </a:r>
            <a:r>
              <a:rPr lang="el-GR" sz="1800" dirty="0" smtClean="0"/>
              <a:t> και το </a:t>
            </a:r>
            <a:r>
              <a:rPr lang="el-GR" sz="1800" dirty="0" err="1" smtClean="0"/>
              <a:t>παχος</a:t>
            </a:r>
            <a:r>
              <a:rPr lang="el-GR" sz="1800" dirty="0" smtClean="0"/>
              <a:t> του </a:t>
            </a:r>
            <a:r>
              <a:rPr lang="el-GR" sz="1800" dirty="0" err="1" smtClean="0"/>
              <a:t>πλακιδιου</a:t>
            </a:r>
            <a:r>
              <a:rPr lang="el-GR" sz="1800" dirty="0" smtClean="0"/>
              <a:t>. </a:t>
            </a:r>
            <a:endParaRPr lang="el-GR" sz="1800" dirty="0"/>
          </a:p>
        </p:txBody>
      </p:sp>
      <p:pic>
        <p:nvPicPr>
          <p:cNvPr id="3" name="Picture 2"/>
          <p:cNvPicPr>
            <a:picLocks noChangeAspect="1" noChangeArrowheads="1"/>
          </p:cNvPicPr>
          <p:nvPr/>
        </p:nvPicPr>
        <p:blipFill>
          <a:blip r:embed="rId2" cstate="print"/>
          <a:srcRect/>
          <a:stretch>
            <a:fillRect/>
          </a:stretch>
        </p:blipFill>
        <p:spPr bwMode="auto">
          <a:xfrm>
            <a:off x="5496459" y="3429000"/>
            <a:ext cx="3647541" cy="236220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304800" y="3505200"/>
            <a:ext cx="5706236" cy="2333838"/>
          </a:xfrm>
          <a:prstGeom prst="rect">
            <a:avLst/>
          </a:prstGeom>
          <a:noFill/>
          <a:ln w="9525">
            <a:noFill/>
            <a:miter lim="800000"/>
            <a:headEnd/>
            <a:tailEnd/>
          </a:ln>
        </p:spPr>
      </p:pic>
      <p:sp>
        <p:nvSpPr>
          <p:cNvPr id="5" name="object 2"/>
          <p:cNvSpPr/>
          <p:nvPr/>
        </p:nvSpPr>
        <p:spPr>
          <a:xfrm>
            <a:off x="762000" y="5562600"/>
            <a:ext cx="838200" cy="838198"/>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2615" y="-29219"/>
            <a:ext cx="8078768" cy="607859"/>
          </a:xfrm>
        </p:spPr>
        <p:txBody>
          <a:bodyPr/>
          <a:lstStyle/>
          <a:p>
            <a:r>
              <a:rPr lang="el-GR" dirty="0" smtClean="0"/>
              <a:t>20.Διπλοθλαστικότητα </a:t>
            </a:r>
            <a:endParaRPr lang="el-GR" dirty="0"/>
          </a:p>
        </p:txBody>
      </p:sp>
      <p:pic>
        <p:nvPicPr>
          <p:cNvPr id="11266" name="Picture 2"/>
          <p:cNvPicPr>
            <a:picLocks noGrp="1" noChangeAspect="1" noChangeArrowheads="1"/>
          </p:cNvPicPr>
          <p:nvPr>
            <p:ph sz="half" idx="2"/>
          </p:nvPr>
        </p:nvPicPr>
        <p:blipFill>
          <a:blip r:embed="rId2" cstate="print"/>
          <a:srcRect/>
          <a:stretch>
            <a:fillRect/>
          </a:stretch>
        </p:blipFill>
        <p:spPr bwMode="auto">
          <a:xfrm>
            <a:off x="0" y="1524000"/>
            <a:ext cx="3978275" cy="1063445"/>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304800" y="2743200"/>
            <a:ext cx="3889938" cy="1447800"/>
          </a:xfrm>
          <a:prstGeom prst="rect">
            <a:avLst/>
          </a:prstGeom>
          <a:noFill/>
          <a:ln w="9525">
            <a:noFill/>
            <a:miter lim="800000"/>
            <a:headEnd/>
            <a:tailEnd/>
          </a:ln>
        </p:spPr>
      </p:pic>
      <p:pic>
        <p:nvPicPr>
          <p:cNvPr id="11269" name="Picture 5"/>
          <p:cNvPicPr>
            <a:picLocks noGrp="1" noChangeAspect="1" noChangeArrowheads="1"/>
          </p:cNvPicPr>
          <p:nvPr>
            <p:ph sz="half" idx="3"/>
          </p:nvPr>
        </p:nvPicPr>
        <p:blipFill>
          <a:blip r:embed="rId4" cstate="print"/>
          <a:srcRect/>
          <a:stretch>
            <a:fillRect/>
          </a:stretch>
        </p:blipFill>
        <p:spPr bwMode="auto">
          <a:xfrm>
            <a:off x="457200" y="4572000"/>
            <a:ext cx="3860800" cy="1353417"/>
          </a:xfrm>
          <a:prstGeom prst="rect">
            <a:avLst/>
          </a:prstGeom>
          <a:noFill/>
          <a:ln w="9525">
            <a:noFill/>
            <a:miter lim="800000"/>
            <a:headEnd/>
            <a:tailEnd/>
          </a:ln>
        </p:spPr>
      </p:pic>
      <p:pic>
        <p:nvPicPr>
          <p:cNvPr id="11270" name="Picture 6"/>
          <p:cNvPicPr>
            <a:picLocks noChangeAspect="1" noChangeArrowheads="1"/>
          </p:cNvPicPr>
          <p:nvPr/>
        </p:nvPicPr>
        <p:blipFill>
          <a:blip r:embed="rId5" cstate="print"/>
          <a:srcRect/>
          <a:stretch>
            <a:fillRect/>
          </a:stretch>
        </p:blipFill>
        <p:spPr bwMode="auto">
          <a:xfrm>
            <a:off x="4114800" y="1524000"/>
            <a:ext cx="4792559" cy="1600200"/>
          </a:xfrm>
          <a:prstGeom prst="rect">
            <a:avLst/>
          </a:prstGeom>
          <a:noFill/>
          <a:ln w="9525">
            <a:noFill/>
            <a:miter lim="800000"/>
            <a:headEnd/>
            <a:tailEnd/>
          </a:ln>
        </p:spPr>
      </p:pic>
      <p:pic>
        <p:nvPicPr>
          <p:cNvPr id="11271" name="Picture 7"/>
          <p:cNvPicPr>
            <a:picLocks noChangeAspect="1" noChangeArrowheads="1"/>
          </p:cNvPicPr>
          <p:nvPr/>
        </p:nvPicPr>
        <p:blipFill>
          <a:blip r:embed="rId6" cstate="print"/>
          <a:srcRect/>
          <a:stretch>
            <a:fillRect/>
          </a:stretch>
        </p:blipFill>
        <p:spPr bwMode="auto">
          <a:xfrm>
            <a:off x="4431340" y="3505200"/>
            <a:ext cx="4103060" cy="1227350"/>
          </a:xfrm>
          <a:prstGeom prst="rect">
            <a:avLst/>
          </a:prstGeom>
          <a:noFill/>
          <a:ln w="9525">
            <a:noFill/>
            <a:miter lim="800000"/>
            <a:headEnd/>
            <a:tailEnd/>
          </a:ln>
        </p:spPr>
      </p:pic>
      <p:pic>
        <p:nvPicPr>
          <p:cNvPr id="11272" name="Picture 8"/>
          <p:cNvPicPr>
            <a:picLocks noChangeAspect="1" noChangeArrowheads="1"/>
          </p:cNvPicPr>
          <p:nvPr/>
        </p:nvPicPr>
        <p:blipFill>
          <a:blip r:embed="rId7" cstate="print"/>
          <a:srcRect/>
          <a:stretch>
            <a:fillRect/>
          </a:stretch>
        </p:blipFill>
        <p:spPr bwMode="auto">
          <a:xfrm>
            <a:off x="5105400" y="4800600"/>
            <a:ext cx="3283998" cy="1752600"/>
          </a:xfrm>
          <a:prstGeom prst="rect">
            <a:avLst/>
          </a:prstGeom>
          <a:noFill/>
          <a:ln w="9525">
            <a:noFill/>
            <a:miter lim="800000"/>
            <a:headEnd/>
            <a:tailEnd/>
          </a:ln>
        </p:spPr>
      </p:pic>
      <p:sp>
        <p:nvSpPr>
          <p:cNvPr id="9" name="object 2"/>
          <p:cNvSpPr/>
          <p:nvPr/>
        </p:nvSpPr>
        <p:spPr>
          <a:xfrm>
            <a:off x="6324600" y="304800"/>
            <a:ext cx="838200" cy="838198"/>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2615" y="-29219"/>
            <a:ext cx="5029985" cy="3039294"/>
          </a:xfrm>
        </p:spPr>
        <p:txBody>
          <a:bodyPr/>
          <a:lstStyle/>
          <a:p>
            <a:r>
              <a:rPr lang="el-GR" dirty="0" smtClean="0"/>
              <a:t>21.Δομή ενός κρυστάλλου </a:t>
            </a:r>
            <a:r>
              <a:rPr lang="el-GR" dirty="0" err="1" smtClean="0"/>
              <a:t>μίκας</a:t>
            </a:r>
            <a:r>
              <a:rPr lang="el-GR" dirty="0" smtClean="0"/>
              <a:t> του Μοσχοβίτη </a:t>
            </a:r>
            <a:br>
              <a:rPr lang="el-GR" dirty="0" smtClean="0"/>
            </a:br>
            <a:r>
              <a:rPr lang="el-GR" dirty="0" smtClean="0"/>
              <a:t/>
            </a:r>
            <a:br>
              <a:rPr lang="el-GR" dirty="0" smtClean="0"/>
            </a:br>
            <a:endParaRPr lang="el-GR" dirty="0"/>
          </a:p>
        </p:txBody>
      </p:sp>
      <p:pic>
        <p:nvPicPr>
          <p:cNvPr id="20482" name="Picture 2"/>
          <p:cNvPicPr>
            <a:picLocks noChangeAspect="1" noChangeArrowheads="1"/>
          </p:cNvPicPr>
          <p:nvPr/>
        </p:nvPicPr>
        <p:blipFill>
          <a:blip r:embed="rId2" cstate="print"/>
          <a:srcRect/>
          <a:stretch>
            <a:fillRect/>
          </a:stretch>
        </p:blipFill>
        <p:spPr bwMode="auto">
          <a:xfrm>
            <a:off x="381000" y="2362200"/>
            <a:ext cx="8458200" cy="1800225"/>
          </a:xfrm>
          <a:prstGeom prst="rect">
            <a:avLst/>
          </a:prstGeom>
          <a:noFill/>
          <a:ln w="9525">
            <a:noFill/>
            <a:miter lim="800000"/>
            <a:headEnd/>
            <a:tailEnd/>
          </a:ln>
        </p:spPr>
      </p:pic>
      <p:sp>
        <p:nvSpPr>
          <p:cNvPr id="4" name="object 2"/>
          <p:cNvSpPr/>
          <p:nvPr/>
        </p:nvSpPr>
        <p:spPr>
          <a:xfrm>
            <a:off x="6705600" y="457200"/>
            <a:ext cx="838200" cy="83819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1506" name="Picture 2"/>
          <p:cNvPicPr>
            <a:picLocks noChangeAspect="1" noChangeArrowheads="1"/>
          </p:cNvPicPr>
          <p:nvPr/>
        </p:nvPicPr>
        <p:blipFill>
          <a:blip r:embed="rId3" cstate="print"/>
          <a:srcRect/>
          <a:stretch>
            <a:fillRect/>
          </a:stretch>
        </p:blipFill>
        <p:spPr bwMode="auto">
          <a:xfrm>
            <a:off x="314325" y="1"/>
            <a:ext cx="7991475" cy="6552294"/>
          </a:xfrm>
          <a:prstGeom prst="rect">
            <a:avLst/>
          </a:prstGeom>
          <a:noFill/>
          <a:ln w="9525">
            <a:noFill/>
            <a:miter lim="800000"/>
            <a:headEnd/>
            <a:tailEnd/>
          </a:ln>
        </p:spPr>
      </p:pic>
      <p:sp>
        <p:nvSpPr>
          <p:cNvPr id="4" name="object 2"/>
          <p:cNvSpPr/>
          <p:nvPr/>
        </p:nvSpPr>
        <p:spPr>
          <a:xfrm>
            <a:off x="457200" y="1752600"/>
            <a:ext cx="838200" cy="838198"/>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2614" y="-29219"/>
            <a:ext cx="8154185" cy="1826342"/>
          </a:xfrm>
          <a:prstGeom prst="rect">
            <a:avLst/>
          </a:prstGeom>
        </p:spPr>
        <p:txBody>
          <a:bodyPr vert="horz" wrap="square" lIns="0" tIns="335479" rIns="0" bIns="0" rtlCol="0">
            <a:spAutoFit/>
          </a:bodyPr>
          <a:lstStyle/>
          <a:p>
            <a:pPr marR="5080" indent="11430" algn="ctr">
              <a:lnSpc>
                <a:spcPts val="2850"/>
              </a:lnSpc>
              <a:spcBef>
                <a:spcPts val="219"/>
              </a:spcBef>
            </a:pPr>
            <a:r>
              <a:rPr lang="el-GR" sz="1800" dirty="0" smtClean="0">
                <a:solidFill>
                  <a:srgbClr val="0070C0"/>
                </a:solidFill>
              </a:rPr>
              <a:t>23 </a:t>
            </a:r>
            <a:r>
              <a:rPr sz="1800" dirty="0" err="1" smtClean="0">
                <a:solidFill>
                  <a:srgbClr val="0070C0"/>
                </a:solidFill>
              </a:rPr>
              <a:t>Ένταση</a:t>
            </a:r>
            <a:r>
              <a:rPr sz="1800" dirty="0" smtClean="0">
                <a:solidFill>
                  <a:srgbClr val="0070C0"/>
                </a:solidFill>
              </a:rPr>
              <a:t> </a:t>
            </a:r>
            <a:r>
              <a:rPr sz="1800" spc="-5" dirty="0">
                <a:solidFill>
                  <a:srgbClr val="0070C0"/>
                </a:solidFill>
              </a:rPr>
              <a:t>ρεύματος μετά από διέλευση από πλακίδιο  καθυστέρησης σε σχέση με τη γωνία του πλακιδίου</a:t>
            </a:r>
            <a:r>
              <a:rPr sz="1800" spc="-65" dirty="0">
                <a:solidFill>
                  <a:srgbClr val="0070C0"/>
                </a:solidFill>
              </a:rPr>
              <a:t> </a:t>
            </a:r>
            <a:r>
              <a:rPr sz="1800" spc="-5" dirty="0" err="1">
                <a:solidFill>
                  <a:srgbClr val="0070C0"/>
                </a:solidFill>
              </a:rPr>
              <a:t>γραφική</a:t>
            </a:r>
            <a:r>
              <a:rPr sz="1800" spc="-5" dirty="0">
                <a:solidFill>
                  <a:srgbClr val="0070C0"/>
                </a:solidFill>
              </a:rPr>
              <a:t>  </a:t>
            </a:r>
            <a:r>
              <a:rPr sz="1800" spc="-5" dirty="0" err="1" smtClean="0">
                <a:solidFill>
                  <a:srgbClr val="0070C0"/>
                </a:solidFill>
              </a:rPr>
              <a:t>προσαρμογή</a:t>
            </a:r>
            <a:r>
              <a:rPr lang="el-GR" sz="1800" spc="-5" dirty="0" smtClean="0">
                <a:solidFill>
                  <a:srgbClr val="0070C0"/>
                </a:solidFill>
              </a:rPr>
              <a:t> </a:t>
            </a:r>
            <a:r>
              <a:rPr lang="el-GR" sz="1800" spc="-5" dirty="0" err="1" smtClean="0">
                <a:solidFill>
                  <a:srgbClr val="0070C0"/>
                </a:solidFill>
              </a:rPr>
              <a:t>Μηδενικη</a:t>
            </a:r>
            <a:r>
              <a:rPr lang="el-GR" sz="1800" spc="-5" dirty="0" smtClean="0">
                <a:solidFill>
                  <a:srgbClr val="0070C0"/>
                </a:solidFill>
              </a:rPr>
              <a:t> </a:t>
            </a:r>
            <a:r>
              <a:rPr lang="el-GR" sz="1800" spc="-5" dirty="0" err="1" smtClean="0">
                <a:solidFill>
                  <a:srgbClr val="0070C0"/>
                </a:solidFill>
              </a:rPr>
              <a:t>διελευση</a:t>
            </a:r>
            <a:r>
              <a:rPr lang="el-GR" sz="1800" spc="-5" dirty="0" smtClean="0">
                <a:solidFill>
                  <a:srgbClr val="0070C0"/>
                </a:solidFill>
              </a:rPr>
              <a:t> 0 90 </a:t>
            </a:r>
            <a:r>
              <a:rPr lang="el-GR" sz="1800" spc="-5" dirty="0" err="1" smtClean="0">
                <a:solidFill>
                  <a:srgbClr val="0070C0"/>
                </a:solidFill>
              </a:rPr>
              <a:t>γραμμικη</a:t>
            </a:r>
            <a:r>
              <a:rPr lang="el-GR" sz="1800" spc="-5" dirty="0" smtClean="0">
                <a:solidFill>
                  <a:srgbClr val="0070C0"/>
                </a:solidFill>
              </a:rPr>
              <a:t> </a:t>
            </a:r>
            <a:r>
              <a:rPr lang="el-GR" sz="1800" spc="-5" dirty="0" err="1" smtClean="0">
                <a:solidFill>
                  <a:srgbClr val="0070C0"/>
                </a:solidFill>
              </a:rPr>
              <a:t>πολωση</a:t>
            </a:r>
            <a:r>
              <a:rPr lang="el-GR" sz="1800" spc="-5" dirty="0" smtClean="0">
                <a:solidFill>
                  <a:srgbClr val="0070C0"/>
                </a:solidFill>
              </a:rPr>
              <a:t> </a:t>
            </a:r>
            <a:br>
              <a:rPr lang="el-GR" sz="1800" spc="-5" dirty="0" smtClean="0">
                <a:solidFill>
                  <a:srgbClr val="0070C0"/>
                </a:solidFill>
              </a:rPr>
            </a:br>
            <a:r>
              <a:rPr lang="el-GR" sz="1800" spc="-5" dirty="0" err="1" smtClean="0">
                <a:solidFill>
                  <a:srgbClr val="0070C0"/>
                </a:solidFill>
              </a:rPr>
              <a:t>β.Εξισψση</a:t>
            </a:r>
            <a:r>
              <a:rPr lang="el-GR" sz="1800" spc="-5" dirty="0" smtClean="0">
                <a:solidFill>
                  <a:srgbClr val="0070C0"/>
                </a:solidFill>
              </a:rPr>
              <a:t> </a:t>
            </a:r>
            <a:r>
              <a:rPr lang="el-GR" sz="1800" spc="-5" dirty="0" err="1" smtClean="0">
                <a:solidFill>
                  <a:srgbClr val="0070C0"/>
                </a:solidFill>
              </a:rPr>
              <a:t>συνιστωσων</a:t>
            </a:r>
            <a:r>
              <a:rPr lang="el-GR" sz="1800" spc="-5" dirty="0" smtClean="0">
                <a:solidFill>
                  <a:srgbClr val="0070C0"/>
                </a:solidFill>
              </a:rPr>
              <a:t> στους 45 </a:t>
            </a:r>
            <a:r>
              <a:rPr lang="el-GR" sz="1800" spc="-5" dirty="0" err="1" smtClean="0">
                <a:solidFill>
                  <a:srgbClr val="0070C0"/>
                </a:solidFill>
              </a:rPr>
              <a:t>κυκλικη</a:t>
            </a:r>
            <a:r>
              <a:rPr lang="el-GR" sz="1800" spc="-5" dirty="0" smtClean="0">
                <a:solidFill>
                  <a:srgbClr val="0070C0"/>
                </a:solidFill>
              </a:rPr>
              <a:t> </a:t>
            </a:r>
            <a:r>
              <a:rPr lang="el-GR" sz="1800" spc="-5" dirty="0" err="1" smtClean="0">
                <a:solidFill>
                  <a:srgbClr val="0070C0"/>
                </a:solidFill>
              </a:rPr>
              <a:t>πολωση</a:t>
            </a:r>
            <a:r>
              <a:rPr lang="el-GR" sz="1800" spc="-5" dirty="0" smtClean="0">
                <a:solidFill>
                  <a:srgbClr val="0070C0"/>
                </a:solidFill>
              </a:rPr>
              <a:t/>
            </a:r>
            <a:br>
              <a:rPr lang="el-GR" sz="1800" spc="-5" dirty="0" smtClean="0">
                <a:solidFill>
                  <a:srgbClr val="0070C0"/>
                </a:solidFill>
              </a:rPr>
            </a:br>
            <a:r>
              <a:rPr lang="el-GR" sz="1800" spc="-5" dirty="0" err="1" smtClean="0">
                <a:solidFill>
                  <a:srgbClr val="0070C0"/>
                </a:solidFill>
              </a:rPr>
              <a:t>Υπολοιπες</a:t>
            </a:r>
            <a:r>
              <a:rPr lang="el-GR" sz="1800" spc="-5" dirty="0" smtClean="0">
                <a:solidFill>
                  <a:srgbClr val="0070C0"/>
                </a:solidFill>
              </a:rPr>
              <a:t> </a:t>
            </a:r>
            <a:r>
              <a:rPr lang="el-GR" sz="1800" spc="-5" dirty="0" err="1" smtClean="0">
                <a:solidFill>
                  <a:srgbClr val="0070C0"/>
                </a:solidFill>
              </a:rPr>
              <a:t>γωνιες</a:t>
            </a:r>
            <a:r>
              <a:rPr lang="el-GR" sz="1800" spc="-5" dirty="0" smtClean="0">
                <a:solidFill>
                  <a:srgbClr val="0070C0"/>
                </a:solidFill>
              </a:rPr>
              <a:t> </a:t>
            </a:r>
            <a:r>
              <a:rPr lang="el-GR" sz="1800" spc="-5" dirty="0" err="1" smtClean="0">
                <a:solidFill>
                  <a:srgbClr val="0070C0"/>
                </a:solidFill>
              </a:rPr>
              <a:t>ελλειπτικη</a:t>
            </a:r>
            <a:r>
              <a:rPr lang="el-GR" sz="1800" spc="-5" dirty="0" smtClean="0">
                <a:solidFill>
                  <a:srgbClr val="0070C0"/>
                </a:solidFill>
              </a:rPr>
              <a:t> </a:t>
            </a:r>
            <a:r>
              <a:rPr lang="el-GR" sz="1800" spc="-5" dirty="0" err="1" smtClean="0">
                <a:solidFill>
                  <a:srgbClr val="0070C0"/>
                </a:solidFill>
              </a:rPr>
              <a:t>πολωση</a:t>
            </a:r>
            <a:r>
              <a:rPr lang="el-GR" sz="1800" spc="-5" dirty="0" smtClean="0">
                <a:solidFill>
                  <a:srgbClr val="0070C0"/>
                </a:solidFill>
              </a:rPr>
              <a:t> </a:t>
            </a:r>
            <a:endParaRPr sz="1800" dirty="0">
              <a:solidFill>
                <a:srgbClr val="0070C0"/>
              </a:solidFill>
            </a:endParaRPr>
          </a:p>
        </p:txBody>
      </p:sp>
      <p:sp>
        <p:nvSpPr>
          <p:cNvPr id="3" name="object 3"/>
          <p:cNvSpPr/>
          <p:nvPr/>
        </p:nvSpPr>
        <p:spPr>
          <a:xfrm>
            <a:off x="5029200" y="3735375"/>
            <a:ext cx="2777688" cy="312262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562600" y="1905000"/>
            <a:ext cx="2933017" cy="2654618"/>
          </a:xfrm>
          <a:prstGeom prst="rect">
            <a:avLst/>
          </a:prstGeom>
          <a:blipFill>
            <a:blip r:embed="rId3" cstate="print"/>
            <a:stretch>
              <a:fillRect/>
            </a:stretch>
          </a:blipFill>
        </p:spPr>
        <p:txBody>
          <a:bodyPr wrap="square" lIns="0" tIns="0" rIns="0" bIns="0" rtlCol="0"/>
          <a:lstStyle/>
          <a:p>
            <a:endParaRPr/>
          </a:p>
        </p:txBody>
      </p:sp>
      <p:pic>
        <p:nvPicPr>
          <p:cNvPr id="22530" name="Picture 2"/>
          <p:cNvPicPr>
            <a:picLocks noChangeAspect="1" noChangeArrowheads="1"/>
          </p:cNvPicPr>
          <p:nvPr/>
        </p:nvPicPr>
        <p:blipFill>
          <a:blip r:embed="rId4" cstate="print"/>
          <a:srcRect/>
          <a:stretch>
            <a:fillRect/>
          </a:stretch>
        </p:blipFill>
        <p:spPr bwMode="auto">
          <a:xfrm>
            <a:off x="0" y="2362200"/>
            <a:ext cx="4554802" cy="4191000"/>
          </a:xfrm>
          <a:prstGeom prst="rect">
            <a:avLst/>
          </a:prstGeom>
          <a:noFill/>
          <a:ln w="9525">
            <a:noFill/>
            <a:miter lim="800000"/>
            <a:headEnd/>
            <a:tailEnd/>
          </a:ln>
        </p:spPr>
      </p:pic>
      <p:sp>
        <p:nvSpPr>
          <p:cNvPr id="6" name="object 2"/>
          <p:cNvSpPr/>
          <p:nvPr/>
        </p:nvSpPr>
        <p:spPr>
          <a:xfrm>
            <a:off x="1066800" y="1447800"/>
            <a:ext cx="838200" cy="838198"/>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457200"/>
            <a:ext cx="7543800" cy="6783908"/>
          </a:xfrm>
          <a:prstGeom prst="rect">
            <a:avLst/>
          </a:prstGeom>
        </p:spPr>
        <p:txBody>
          <a:bodyPr vert="horz" wrap="square" lIns="0" tIns="12700" rIns="0" bIns="0" rtlCol="0">
            <a:spAutoFit/>
          </a:bodyPr>
          <a:lstStyle/>
          <a:p>
            <a:r>
              <a:rPr lang="el-GR" sz="2000" spc="-5" dirty="0" err="1" smtClean="0">
                <a:solidFill>
                  <a:srgbClr val="0070C0"/>
                </a:solidFill>
                <a:latin typeface="Times New Roman" pitchFamily="18" charset="0"/>
                <a:cs typeface="Times New Roman" pitchFamily="18" charset="0"/>
              </a:rPr>
              <a:t>Φωτεινης</a:t>
            </a:r>
            <a:r>
              <a:rPr lang="el-GR" sz="2000" spc="-5" dirty="0" smtClean="0">
                <a:solidFill>
                  <a:srgbClr val="0070C0"/>
                </a:solidFill>
                <a:latin typeface="Times New Roman" pitchFamily="18" charset="0"/>
                <a:cs typeface="Times New Roman" pitchFamily="18" charset="0"/>
              </a:rPr>
              <a:t> </a:t>
            </a:r>
            <a:r>
              <a:rPr lang="el-GR" sz="2000" spc="-5" dirty="0" err="1" smtClean="0">
                <a:solidFill>
                  <a:srgbClr val="0070C0"/>
                </a:solidFill>
                <a:latin typeface="Times New Roman" pitchFamily="18" charset="0"/>
                <a:cs typeface="Times New Roman" pitchFamily="18" charset="0"/>
              </a:rPr>
              <a:t>δεσμης</a:t>
            </a:r>
            <a:r>
              <a:rPr lang="el-GR" sz="2000" spc="-5" dirty="0" smtClean="0">
                <a:solidFill>
                  <a:srgbClr val="0070C0"/>
                </a:solidFill>
                <a:latin typeface="Times New Roman" pitchFamily="18" charset="0"/>
                <a:cs typeface="Times New Roman" pitchFamily="18" charset="0"/>
              </a:rPr>
              <a:t>  </a:t>
            </a:r>
            <a:r>
              <a:rPr lang="en-US" sz="2000" spc="-5" dirty="0" smtClean="0">
                <a:solidFill>
                  <a:srgbClr val="0070C0"/>
                </a:solidFill>
                <a:latin typeface="Times New Roman" pitchFamily="18" charset="0"/>
                <a:cs typeface="Times New Roman" pitchFamily="18" charset="0"/>
              </a:rPr>
              <a:t>laser</a:t>
            </a:r>
            <a:r>
              <a:rPr lang="el-GR" sz="2000" spc="-5" dirty="0" smtClean="0">
                <a:solidFill>
                  <a:srgbClr val="0070C0"/>
                </a:solidFill>
                <a:latin typeface="Times New Roman" pitchFamily="18" charset="0"/>
                <a:cs typeface="Times New Roman" pitchFamily="18" charset="0"/>
              </a:rPr>
              <a:t/>
            </a:r>
            <a:br>
              <a:rPr lang="el-GR" sz="2000" spc="-5" dirty="0" smtClean="0">
                <a:solidFill>
                  <a:srgbClr val="0070C0"/>
                </a:solidFill>
                <a:latin typeface="Times New Roman" pitchFamily="18" charset="0"/>
                <a:cs typeface="Times New Roman" pitchFamily="18" charset="0"/>
              </a:rPr>
            </a:br>
            <a:r>
              <a:rPr lang="en-US" sz="2000" spc="-5" dirty="0" smtClean="0">
                <a:solidFill>
                  <a:srgbClr val="0070C0"/>
                </a:solidFill>
                <a:latin typeface="Times New Roman" pitchFamily="18" charset="0"/>
                <a:cs typeface="Times New Roman" pitchFamily="18" charset="0"/>
              </a:rPr>
              <a:t/>
            </a:r>
            <a:br>
              <a:rPr lang="en-US" sz="2000" spc="-5" dirty="0" smtClean="0">
                <a:solidFill>
                  <a:srgbClr val="0070C0"/>
                </a:solidFill>
                <a:latin typeface="Times New Roman" pitchFamily="18" charset="0"/>
                <a:cs typeface="Times New Roman" pitchFamily="18" charset="0"/>
              </a:rPr>
            </a:br>
            <a:r>
              <a:rPr lang="el-GR" sz="2000" dirty="0" smtClean="0"/>
              <a:t>• Η ακτινοβολία λέιζερ παράγεται λόγω </a:t>
            </a:r>
            <a:r>
              <a:rPr lang="el-GR" sz="2000" b="1" dirty="0" smtClean="0"/>
              <a:t>εξαναγκασμένης εκπομπής φωτονίων  </a:t>
            </a:r>
            <a:r>
              <a:rPr lang="el-GR" sz="2000" dirty="0" smtClean="0"/>
              <a:t>σε ένα </a:t>
            </a:r>
            <a:r>
              <a:rPr lang="el-GR" sz="2000" b="1" i="1" dirty="0" smtClean="0"/>
              <a:t>ενεργό μέσο (αέριο, υγρό ή στερεό) το οποίο διεγείρεται (αντλείται) </a:t>
            </a:r>
            <a:r>
              <a:rPr lang="el-GR" sz="2000" dirty="0" smtClean="0"/>
              <a:t>οπτικώς ή ηλεκτρικώς.</a:t>
            </a:r>
            <a:br>
              <a:rPr lang="el-GR" sz="2000" dirty="0" smtClean="0"/>
            </a:br>
            <a:r>
              <a:rPr lang="el-GR" sz="2000" dirty="0" smtClean="0"/>
              <a:t>• Ένα λέιζερ κατασκευάζεται με την τοποθέτηση του </a:t>
            </a:r>
            <a:r>
              <a:rPr lang="el-GR" sz="2000" b="1" dirty="0" smtClean="0"/>
              <a:t>ενεργού μέσου μεταξύ  </a:t>
            </a:r>
            <a:r>
              <a:rPr lang="el-GR" sz="2000" dirty="0" smtClean="0"/>
              <a:t>2 κατόπτρων (</a:t>
            </a:r>
            <a:r>
              <a:rPr lang="el-GR" sz="2000" b="1" dirty="0" smtClean="0"/>
              <a:t>κοιλότητα), η απόσταση μεταξύ των οποίων (συνήθως) είναι  </a:t>
            </a:r>
            <a:r>
              <a:rPr lang="el-GR" sz="2000" dirty="0" smtClean="0"/>
              <a:t>ακέραιο πολλαπλάσιο του μισού-μήκους κύματος της ακτινοβολίας</a:t>
            </a:r>
            <a:r>
              <a:rPr lang="en-US" sz="2000" spc="-5" dirty="0" smtClean="0">
                <a:solidFill>
                  <a:srgbClr val="0070C0"/>
                </a:solidFill>
                <a:latin typeface="Times New Roman" pitchFamily="18" charset="0"/>
                <a:cs typeface="Times New Roman" pitchFamily="18" charset="0"/>
              </a:rPr>
              <a:t/>
            </a:r>
            <a:br>
              <a:rPr lang="en-US" sz="2000" spc="-5" dirty="0" smtClean="0">
                <a:solidFill>
                  <a:srgbClr val="0070C0"/>
                </a:solidFill>
                <a:latin typeface="Times New Roman" pitchFamily="18" charset="0"/>
                <a:cs typeface="Times New Roman" pitchFamily="18" charset="0"/>
              </a:rPr>
            </a:br>
            <a:r>
              <a:rPr lang="el-GR" sz="2000" spc="-5" dirty="0" smtClean="0">
                <a:solidFill>
                  <a:srgbClr val="0070C0"/>
                </a:solidFill>
                <a:latin typeface="Times New Roman" pitchFamily="18" charset="0"/>
                <a:cs typeface="Times New Roman" pitchFamily="18" charset="0"/>
              </a:rPr>
              <a:t/>
            </a:r>
            <a:br>
              <a:rPr lang="el-GR" sz="2000" spc="-5" dirty="0" smtClean="0">
                <a:solidFill>
                  <a:srgbClr val="0070C0"/>
                </a:solidFill>
                <a:latin typeface="Times New Roman" pitchFamily="18" charset="0"/>
                <a:cs typeface="Times New Roman" pitchFamily="18" charset="0"/>
              </a:rPr>
            </a:br>
            <a:r>
              <a:rPr lang="el-GR" sz="2000" spc="-5" dirty="0" smtClean="0">
                <a:solidFill>
                  <a:srgbClr val="0070C0"/>
                </a:solidFill>
                <a:latin typeface="Times New Roman" pitchFamily="18" charset="0"/>
                <a:cs typeface="Times New Roman" pitchFamily="18" charset="0"/>
              </a:rPr>
              <a:t> </a:t>
            </a:r>
            <a:r>
              <a:rPr lang="el-GR" sz="2000" dirty="0" smtClean="0">
                <a:solidFill>
                  <a:srgbClr val="0070C0"/>
                </a:solidFill>
              </a:rPr>
              <a:t>Κυριότερα χαρακτηριστικά του λέιζερ </a:t>
            </a:r>
            <a:r>
              <a:rPr lang="en-US" sz="2000" dirty="0" smtClean="0"/>
              <a:t/>
            </a:r>
            <a:br>
              <a:rPr lang="en-US" sz="2000" dirty="0" smtClean="0"/>
            </a:br>
            <a:r>
              <a:rPr lang="el-GR" sz="2000" dirty="0" smtClean="0"/>
              <a:t>1. </a:t>
            </a:r>
            <a:r>
              <a:rPr lang="el-GR" sz="2000" dirty="0" err="1" smtClean="0"/>
              <a:t>Κατευθυντικότητα</a:t>
            </a:r>
            <a:r>
              <a:rPr lang="el-GR" sz="2000" dirty="0" smtClean="0"/>
              <a:t> δηλ. η µ</a:t>
            </a:r>
            <a:r>
              <a:rPr lang="el-GR" sz="2000" dirty="0" err="1" smtClean="0"/>
              <a:t>ικρή</a:t>
            </a:r>
            <a:r>
              <a:rPr lang="el-GR" sz="2000" dirty="0" smtClean="0"/>
              <a:t> απόκλιση της </a:t>
            </a:r>
            <a:r>
              <a:rPr lang="el-GR" sz="2000" dirty="0" err="1" smtClean="0"/>
              <a:t>δέσµης</a:t>
            </a:r>
            <a:r>
              <a:rPr lang="el-GR" sz="2000" dirty="0" smtClean="0"/>
              <a:t>. Επειδή (συνήθως) η ακτινοβολία πηγάζει από µια πολύ καλά </a:t>
            </a:r>
            <a:r>
              <a:rPr lang="el-GR" sz="2000" dirty="0" err="1" smtClean="0"/>
              <a:t>ευθυγραµµισµένη</a:t>
            </a:r>
            <a:r>
              <a:rPr lang="el-GR" sz="2000" dirty="0" smtClean="0"/>
              <a:t> κοιλότητα . </a:t>
            </a:r>
            <a:r>
              <a:rPr lang="en-US" sz="2000" dirty="0" smtClean="0"/>
              <a:t/>
            </a:r>
            <a:br>
              <a:rPr lang="en-US" sz="2000" dirty="0" smtClean="0"/>
            </a:br>
            <a:r>
              <a:rPr lang="el-GR" sz="2000" dirty="0" smtClean="0"/>
              <a:t>2. </a:t>
            </a:r>
            <a:r>
              <a:rPr lang="el-GR" sz="2000" dirty="0" err="1" smtClean="0"/>
              <a:t>Μονοχρωµατικότητα</a:t>
            </a:r>
            <a:r>
              <a:rPr lang="el-GR" sz="2000" dirty="0" smtClean="0"/>
              <a:t>: Πολύ καλά </a:t>
            </a:r>
            <a:r>
              <a:rPr lang="el-GR" sz="2000" dirty="0" err="1" smtClean="0"/>
              <a:t>προσδιορισµένο</a:t>
            </a:r>
            <a:r>
              <a:rPr lang="el-GR" sz="2000" dirty="0" smtClean="0"/>
              <a:t> µ</a:t>
            </a:r>
            <a:r>
              <a:rPr lang="el-GR" sz="2000" dirty="0" err="1" smtClean="0"/>
              <a:t>ήκος</a:t>
            </a:r>
            <a:r>
              <a:rPr lang="el-GR" sz="2000" dirty="0" smtClean="0"/>
              <a:t> </a:t>
            </a:r>
            <a:r>
              <a:rPr lang="el-GR" sz="2000" dirty="0" err="1" smtClean="0"/>
              <a:t>κύµατος</a:t>
            </a:r>
            <a:r>
              <a:rPr lang="el-GR" sz="2000" dirty="0" smtClean="0"/>
              <a:t>. </a:t>
            </a:r>
            <a:r>
              <a:rPr lang="en-US" sz="2000" dirty="0" smtClean="0"/>
              <a:t/>
            </a:r>
            <a:br>
              <a:rPr lang="en-US" sz="2000" dirty="0" smtClean="0"/>
            </a:br>
            <a:r>
              <a:rPr lang="el-GR" sz="2000" dirty="0" smtClean="0"/>
              <a:t>3. Υψηλή ένταση (ισχύς) δηλ πολλά φωτόνια ανά µ</a:t>
            </a:r>
            <a:r>
              <a:rPr lang="el-GR" sz="2000" dirty="0" err="1" smtClean="0"/>
              <a:t>ονάδα</a:t>
            </a:r>
            <a:r>
              <a:rPr lang="el-GR" sz="2000" dirty="0" smtClean="0"/>
              <a:t> επιφάνειας ανά χρόνο. </a:t>
            </a:r>
            <a:r>
              <a:rPr lang="en-US" sz="2000" dirty="0" smtClean="0"/>
              <a:t/>
            </a:r>
            <a:br>
              <a:rPr lang="en-US" sz="2000" dirty="0" smtClean="0"/>
            </a:br>
            <a:r>
              <a:rPr lang="el-GR" sz="2000" dirty="0" smtClean="0"/>
              <a:t>4. </a:t>
            </a:r>
            <a:r>
              <a:rPr lang="el-GR" sz="2000" dirty="0" err="1" smtClean="0"/>
              <a:t>Συµφωνία</a:t>
            </a:r>
            <a:r>
              <a:rPr lang="el-GR" sz="2000" dirty="0" smtClean="0"/>
              <a:t> (</a:t>
            </a:r>
            <a:r>
              <a:rPr lang="el-GR" sz="2000" dirty="0" err="1" smtClean="0"/>
              <a:t>Coherence</a:t>
            </a:r>
            <a:r>
              <a:rPr lang="el-GR" sz="2000" dirty="0" smtClean="0"/>
              <a:t>) δηλ. όλα τα </a:t>
            </a:r>
            <a:r>
              <a:rPr lang="el-GR" sz="2000" dirty="0" err="1" smtClean="0"/>
              <a:t>κύµατα</a:t>
            </a:r>
            <a:r>
              <a:rPr lang="el-GR" sz="2000" dirty="0" smtClean="0"/>
              <a:t> των φωτονίων που </a:t>
            </a:r>
            <a:r>
              <a:rPr lang="el-GR" sz="2000" dirty="0" err="1" smtClean="0"/>
              <a:t>εκπέµπονται</a:t>
            </a:r>
            <a:r>
              <a:rPr lang="el-GR" sz="2000" dirty="0" smtClean="0"/>
              <a:t> έχουν την ίδια φάση</a:t>
            </a:r>
            <a:r>
              <a:rPr lang="el-GR" sz="2000" spc="-5" dirty="0" smtClean="0">
                <a:latin typeface="Times New Roman" pitchFamily="18" charset="0"/>
                <a:cs typeface="Times New Roman" pitchFamily="18" charset="0"/>
              </a:rPr>
              <a:t/>
            </a:r>
            <a:br>
              <a:rPr lang="el-GR" sz="2000" spc="-5" dirty="0" smtClean="0">
                <a:latin typeface="Times New Roman" pitchFamily="18" charset="0"/>
                <a:cs typeface="Times New Roman" pitchFamily="18" charset="0"/>
              </a:rPr>
            </a:br>
            <a:r>
              <a:rPr lang="el-GR" sz="2000" spc="-5" dirty="0" smtClean="0">
                <a:solidFill>
                  <a:srgbClr val="0070C0"/>
                </a:solidFill>
                <a:latin typeface="Times New Roman" pitchFamily="18" charset="0"/>
                <a:cs typeface="Times New Roman" pitchFamily="18" charset="0"/>
              </a:rPr>
              <a:t/>
            </a:r>
            <a:br>
              <a:rPr lang="el-GR" sz="2000" spc="-5" dirty="0" smtClean="0">
                <a:solidFill>
                  <a:srgbClr val="0070C0"/>
                </a:solidFill>
                <a:latin typeface="Times New Roman" pitchFamily="18" charset="0"/>
                <a:cs typeface="Times New Roman" pitchFamily="18" charset="0"/>
              </a:rPr>
            </a:br>
            <a:r>
              <a:rPr lang="el-GR" sz="2000" spc="-5" dirty="0" smtClean="0">
                <a:solidFill>
                  <a:srgbClr val="0070C0"/>
                </a:solidFill>
                <a:latin typeface="Times New Roman" pitchFamily="18" charset="0"/>
                <a:cs typeface="Times New Roman" pitchFamily="18" charset="0"/>
              </a:rPr>
              <a:t/>
            </a:r>
            <a:br>
              <a:rPr lang="el-GR" sz="2000" spc="-5" dirty="0" smtClean="0">
                <a:solidFill>
                  <a:srgbClr val="0070C0"/>
                </a:solidFill>
                <a:latin typeface="Times New Roman" pitchFamily="18" charset="0"/>
                <a:cs typeface="Times New Roman" pitchFamily="18" charset="0"/>
              </a:rPr>
            </a:br>
            <a:endParaRPr sz="2000" dirty="0">
              <a:solidFill>
                <a:srgbClr val="0070C0"/>
              </a:solidFill>
              <a:latin typeface="Times New Roman" pitchFamily="18" charset="0"/>
              <a:cs typeface="Times New Roman" pitchFamily="18" charset="0"/>
            </a:endParaRPr>
          </a:p>
        </p:txBody>
      </p:sp>
      <p:pic>
        <p:nvPicPr>
          <p:cNvPr id="5" name="Picture 4" descr="Laser DangerSign"/>
          <p:cNvPicPr/>
          <p:nvPr/>
        </p:nvPicPr>
        <p:blipFill>
          <a:blip r:embed="rId2" cstate="print"/>
          <a:srcRect/>
          <a:stretch>
            <a:fillRect/>
          </a:stretch>
        </p:blipFill>
        <p:spPr bwMode="auto">
          <a:xfrm>
            <a:off x="6553200" y="4495800"/>
            <a:ext cx="1876425" cy="1228725"/>
          </a:xfrm>
          <a:prstGeom prst="rect">
            <a:avLst/>
          </a:prstGeom>
          <a:noFill/>
          <a:ln w="9525">
            <a:noFill/>
            <a:miter lim="800000"/>
            <a:headEnd/>
            <a:tailEnd/>
          </a:ln>
        </p:spPr>
      </p:pic>
      <p:sp>
        <p:nvSpPr>
          <p:cNvPr id="6" name="object 2"/>
          <p:cNvSpPr/>
          <p:nvPr/>
        </p:nvSpPr>
        <p:spPr>
          <a:xfrm>
            <a:off x="914400" y="5562600"/>
            <a:ext cx="838200" cy="83819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2615" y="-29220"/>
            <a:ext cx="8077985" cy="5705302"/>
          </a:xfrm>
          <a:prstGeom prst="rect">
            <a:avLst/>
          </a:prstGeom>
        </p:spPr>
        <p:txBody>
          <a:bodyPr vert="horz" wrap="square" lIns="0" tIns="278025" rIns="0" bIns="0" rtlCol="0">
            <a:spAutoFit/>
          </a:bodyPr>
          <a:lstStyle/>
          <a:p>
            <a:pPr marL="1006475" marR="5080" indent="-972819">
              <a:lnSpc>
                <a:spcPts val="4720"/>
              </a:lnSpc>
              <a:spcBef>
                <a:spcPts val="280"/>
              </a:spcBef>
            </a:pPr>
            <a:r>
              <a:rPr lang="el-GR" spc="5" dirty="0" smtClean="0"/>
              <a:t>2</a:t>
            </a:r>
            <a:r>
              <a:rPr spc="5" dirty="0" smtClean="0"/>
              <a:t>5.</a:t>
            </a:r>
            <a:r>
              <a:rPr lang="el-GR" sz="4000" spc="-5" dirty="0" smtClean="0">
                <a:solidFill>
                  <a:srgbClr val="0070C0"/>
                </a:solidFill>
                <a:latin typeface="Times New Roman" pitchFamily="18" charset="0"/>
                <a:cs typeface="Times New Roman" pitchFamily="18" charset="0"/>
              </a:rPr>
              <a:t> </a:t>
            </a:r>
            <a:r>
              <a:rPr lang="el-GR" sz="4000" spc="-5" dirty="0" err="1" smtClean="0">
                <a:solidFill>
                  <a:srgbClr val="0070C0"/>
                </a:solidFill>
                <a:latin typeface="Times New Roman" pitchFamily="18" charset="0"/>
                <a:cs typeface="Times New Roman" pitchFamily="18" charset="0"/>
              </a:rPr>
              <a:t>Μηχανισμος</a:t>
            </a:r>
            <a:r>
              <a:rPr lang="el-GR" sz="4000" spc="-5" dirty="0" smtClean="0">
                <a:solidFill>
                  <a:srgbClr val="0070C0"/>
                </a:solidFill>
                <a:latin typeface="Times New Roman" pitchFamily="18" charset="0"/>
                <a:cs typeface="Times New Roman" pitchFamily="18" charset="0"/>
              </a:rPr>
              <a:t> </a:t>
            </a:r>
            <a:r>
              <a:rPr lang="el-GR" sz="4000" spc="-5" dirty="0" err="1" smtClean="0">
                <a:solidFill>
                  <a:srgbClr val="0070C0"/>
                </a:solidFill>
                <a:latin typeface="Times New Roman" pitchFamily="18" charset="0"/>
                <a:cs typeface="Times New Roman" pitchFamily="18" charset="0"/>
              </a:rPr>
              <a:t>παραγωγης</a:t>
            </a:r>
            <a:r>
              <a:rPr lang="el-GR" sz="4000" spc="-5" dirty="0" smtClean="0">
                <a:solidFill>
                  <a:srgbClr val="0070C0"/>
                </a:solidFill>
                <a:latin typeface="Times New Roman" pitchFamily="18" charset="0"/>
                <a:cs typeface="Times New Roman" pitchFamily="18" charset="0"/>
              </a:rPr>
              <a:t> </a:t>
            </a:r>
            <a:r>
              <a:rPr lang="el-GR" sz="4000" spc="-5" dirty="0" err="1" smtClean="0">
                <a:solidFill>
                  <a:srgbClr val="0070C0"/>
                </a:solidFill>
                <a:latin typeface="Times New Roman" pitchFamily="18" charset="0"/>
                <a:cs typeface="Times New Roman" pitchFamily="18" charset="0"/>
              </a:rPr>
              <a:t>συμφωνης</a:t>
            </a:r>
            <a:r>
              <a:rPr lang="el-GR" sz="4000" spc="-5" dirty="0" smtClean="0">
                <a:solidFill>
                  <a:srgbClr val="0070C0"/>
                </a:solidFill>
                <a:latin typeface="Times New Roman" pitchFamily="18" charset="0"/>
                <a:cs typeface="Times New Roman" pitchFamily="18" charset="0"/>
              </a:rPr>
              <a:t> </a:t>
            </a:r>
            <a:r>
              <a:rPr lang="en-US" sz="4000" spc="-5" dirty="0" smtClean="0">
                <a:solidFill>
                  <a:srgbClr val="0070C0"/>
                </a:solidFill>
                <a:latin typeface="Times New Roman" pitchFamily="18" charset="0"/>
                <a:cs typeface="Times New Roman" pitchFamily="18" charset="0"/>
              </a:rPr>
              <a:t>laser </a:t>
            </a:r>
            <a:r>
              <a:rPr lang="el-GR" sz="4000" spc="-5" dirty="0" err="1" smtClean="0">
                <a:solidFill>
                  <a:srgbClr val="0070C0"/>
                </a:solidFill>
                <a:latin typeface="Times New Roman" pitchFamily="18" charset="0"/>
                <a:cs typeface="Times New Roman" pitchFamily="18" charset="0"/>
              </a:rPr>
              <a:t>δεσμης</a:t>
            </a:r>
            <a:r>
              <a:rPr lang="el-GR" sz="4000" spc="-5" dirty="0" smtClean="0">
                <a:solidFill>
                  <a:srgbClr val="0070C0"/>
                </a:solidFill>
                <a:latin typeface="Times New Roman" pitchFamily="18" charset="0"/>
                <a:cs typeface="Times New Roman" pitchFamily="18" charset="0"/>
              </a:rPr>
              <a:t> </a:t>
            </a:r>
            <a:br>
              <a:rPr lang="el-GR" sz="4000" spc="-5" dirty="0" smtClean="0">
                <a:solidFill>
                  <a:srgbClr val="0070C0"/>
                </a:solidFill>
                <a:latin typeface="Times New Roman" pitchFamily="18" charset="0"/>
                <a:cs typeface="Times New Roman" pitchFamily="18" charset="0"/>
              </a:rPr>
            </a:br>
            <a:r>
              <a:rPr lang="el-GR" sz="2000" spc="-5" dirty="0" err="1" smtClean="0">
                <a:solidFill>
                  <a:srgbClr val="0070C0"/>
                </a:solidFill>
                <a:latin typeface="Times New Roman" pitchFamily="18" charset="0"/>
                <a:cs typeface="Times New Roman" pitchFamily="18" charset="0"/>
              </a:rPr>
              <a:t>Εξαναγκασμενη</a:t>
            </a:r>
            <a:r>
              <a:rPr lang="el-GR" sz="2000" spc="-265" dirty="0" smtClean="0">
                <a:solidFill>
                  <a:srgbClr val="0070C0"/>
                </a:solidFill>
                <a:latin typeface="Times New Roman" pitchFamily="18" charset="0"/>
                <a:cs typeface="Times New Roman" pitchFamily="18" charset="0"/>
              </a:rPr>
              <a:t> </a:t>
            </a:r>
            <a:r>
              <a:rPr lang="el-GR" sz="2000" spc="-5" dirty="0" err="1" smtClean="0">
                <a:solidFill>
                  <a:srgbClr val="0070C0"/>
                </a:solidFill>
                <a:latin typeface="Times New Roman" pitchFamily="18" charset="0"/>
                <a:cs typeface="Times New Roman" pitchFamily="18" charset="0"/>
              </a:rPr>
              <a:t>εκπομπη</a:t>
            </a:r>
            <a:r>
              <a:rPr lang="el-GR" sz="2000" spc="-5" dirty="0" smtClean="0">
                <a:solidFill>
                  <a:srgbClr val="0070C0"/>
                </a:solidFill>
                <a:latin typeface="Times New Roman" pitchFamily="18" charset="0"/>
                <a:cs typeface="Times New Roman" pitchFamily="18" charset="0"/>
              </a:rPr>
              <a:t> </a:t>
            </a:r>
            <a:br>
              <a:rPr lang="el-GR" sz="2000" spc="-5" dirty="0" smtClean="0">
                <a:solidFill>
                  <a:srgbClr val="0070C0"/>
                </a:solidFill>
                <a:latin typeface="Times New Roman" pitchFamily="18" charset="0"/>
                <a:cs typeface="Times New Roman" pitchFamily="18" charset="0"/>
              </a:rPr>
            </a:br>
            <a:r>
              <a:rPr lang="el-GR" sz="2000" spc="-5" dirty="0" smtClean="0">
                <a:solidFill>
                  <a:srgbClr val="0070C0"/>
                </a:solidFill>
                <a:latin typeface="Times New Roman" pitchFamily="18" charset="0"/>
                <a:cs typeface="Times New Roman" pitchFamily="18" charset="0"/>
              </a:rPr>
              <a:t/>
            </a:r>
            <a:br>
              <a:rPr lang="el-GR" sz="2000" spc="-5" dirty="0" smtClean="0">
                <a:solidFill>
                  <a:srgbClr val="0070C0"/>
                </a:solidFill>
                <a:latin typeface="Times New Roman" pitchFamily="18" charset="0"/>
                <a:cs typeface="Times New Roman" pitchFamily="18" charset="0"/>
              </a:rPr>
            </a:br>
            <a:r>
              <a:rPr sz="2000" spc="5" dirty="0" err="1" smtClean="0"/>
              <a:t>Αναστροφή</a:t>
            </a:r>
            <a:r>
              <a:rPr sz="2000" spc="5" dirty="0" smtClean="0"/>
              <a:t> </a:t>
            </a:r>
            <a:r>
              <a:rPr sz="2000" spc="-5" dirty="0"/>
              <a:t>πληθυσμών </a:t>
            </a:r>
            <a:r>
              <a:rPr sz="2000" dirty="0"/>
              <a:t>σε</a:t>
            </a:r>
            <a:r>
              <a:rPr sz="2000" spc="-90" dirty="0"/>
              <a:t> </a:t>
            </a:r>
            <a:r>
              <a:rPr sz="2000" dirty="0"/>
              <a:t>σύστημα  </a:t>
            </a:r>
            <a:r>
              <a:rPr sz="2000" spc="-5" dirty="0"/>
              <a:t>τριών και </a:t>
            </a:r>
            <a:r>
              <a:rPr sz="2000" spc="-5" dirty="0" err="1"/>
              <a:t>τεσσάρων</a:t>
            </a:r>
            <a:r>
              <a:rPr sz="2000" spc="-20" dirty="0"/>
              <a:t> </a:t>
            </a:r>
            <a:r>
              <a:rPr sz="2000" spc="-10" dirty="0" err="1" smtClean="0"/>
              <a:t>επίπεδων</a:t>
            </a:r>
            <a:r>
              <a:rPr lang="el-GR" sz="2000" spc="-10" dirty="0" smtClean="0"/>
              <a:t> </a:t>
            </a:r>
            <a:r>
              <a:rPr lang="el-GR" sz="2000" spc="-10" dirty="0" err="1" smtClean="0"/>
              <a:t>Αντληση</a:t>
            </a:r>
            <a:r>
              <a:rPr lang="el-GR" sz="2000" spc="-10" dirty="0" smtClean="0"/>
              <a:t/>
            </a:r>
            <a:br>
              <a:rPr lang="el-GR" sz="2000" spc="-10" dirty="0" smtClean="0"/>
            </a:br>
            <a:r>
              <a:rPr lang="el-GR" sz="2000" spc="-10" dirty="0" err="1" smtClean="0"/>
              <a:t>Αναστροφη</a:t>
            </a:r>
            <a:r>
              <a:rPr lang="el-GR" sz="2000" spc="-10" dirty="0" smtClean="0"/>
              <a:t> </a:t>
            </a:r>
            <a:r>
              <a:rPr lang="el-GR" sz="2000" spc="-10" dirty="0" err="1" smtClean="0"/>
              <a:t>πληθυσμβν</a:t>
            </a:r>
            <a:r>
              <a:rPr lang="el-GR" sz="2000" spc="-10" dirty="0" smtClean="0"/>
              <a:t/>
            </a:r>
            <a:br>
              <a:rPr lang="el-GR" sz="2000" spc="-10" dirty="0" smtClean="0"/>
            </a:br>
            <a:r>
              <a:rPr lang="el-GR" sz="2000" spc="-10" dirty="0" err="1" smtClean="0"/>
              <a:t>Οπτικη</a:t>
            </a:r>
            <a:r>
              <a:rPr lang="el-GR" sz="2000" spc="-10" dirty="0" smtClean="0"/>
              <a:t> </a:t>
            </a:r>
            <a:r>
              <a:rPr lang="el-GR" sz="2000" spc="-10" dirty="0" err="1" smtClean="0"/>
              <a:t>κοιλοτητα</a:t>
            </a:r>
            <a:r>
              <a:rPr lang="el-GR" sz="2000" spc="-10" dirty="0" smtClean="0"/>
              <a:t> με </a:t>
            </a:r>
            <a:r>
              <a:rPr lang="el-GR" sz="2000" spc="-10" dirty="0" err="1" smtClean="0"/>
              <a:t>καθρεφετες</a:t>
            </a:r>
            <a:r>
              <a:rPr lang="el-GR" sz="2000" spc="-10" dirty="0" smtClean="0"/>
              <a:t> (</a:t>
            </a:r>
            <a:r>
              <a:rPr lang="el-GR" sz="2000" spc="-10" dirty="0" err="1" smtClean="0"/>
              <a:t>Ενισχυτικη</a:t>
            </a:r>
            <a:r>
              <a:rPr lang="el-GR" sz="2000" spc="-10" dirty="0" smtClean="0"/>
              <a:t> </a:t>
            </a:r>
            <a:r>
              <a:rPr lang="el-GR" sz="2000" spc="-10" dirty="0" err="1" smtClean="0"/>
              <a:t>καταστρεπτικη</a:t>
            </a:r>
            <a:r>
              <a:rPr lang="el-GR" sz="2000" spc="-10" dirty="0" smtClean="0"/>
              <a:t> </a:t>
            </a:r>
            <a:r>
              <a:rPr lang="el-GR" sz="2000" spc="-10" dirty="0" err="1" smtClean="0"/>
              <a:t>συμβολη</a:t>
            </a:r>
            <a:r>
              <a:rPr lang="el-GR" sz="2000" spc="-10" dirty="0" smtClean="0"/>
              <a:t> </a:t>
            </a:r>
            <a:endParaRPr sz="2000" spc="-10" dirty="0"/>
          </a:p>
        </p:txBody>
      </p:sp>
      <p:sp>
        <p:nvSpPr>
          <p:cNvPr id="5" name="object 3"/>
          <p:cNvSpPr/>
          <p:nvPr/>
        </p:nvSpPr>
        <p:spPr>
          <a:xfrm>
            <a:off x="4038600" y="1371600"/>
            <a:ext cx="4590753" cy="1753769"/>
          </a:xfrm>
          <a:prstGeom prst="rect">
            <a:avLst/>
          </a:prstGeom>
          <a:blipFill>
            <a:blip r:embed="rId2" cstate="print"/>
            <a:stretch>
              <a:fillRect/>
            </a:stretch>
          </a:blipFill>
        </p:spPr>
        <p:txBody>
          <a:bodyPr wrap="square" lIns="0" tIns="0" rIns="0" bIns="0" rtlCol="0"/>
          <a:lstStyle/>
          <a:p>
            <a:endParaRPr/>
          </a:p>
        </p:txBody>
      </p:sp>
      <p:sp>
        <p:nvSpPr>
          <p:cNvPr id="52226" name="AutoShape 2" descr="https://upload.wikimedia.org/wikipedia/commons/thumb/f/f3/HeNe_Laser_Levels.png/512px-HeNe_Laser_Levels.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 name="Picture 4" descr="Laser DangerSign"/>
          <p:cNvPicPr/>
          <p:nvPr/>
        </p:nvPicPr>
        <p:blipFill>
          <a:blip r:embed="rId3" cstate="print"/>
          <a:srcRect/>
          <a:stretch>
            <a:fillRect/>
          </a:stretch>
        </p:blipFill>
        <p:spPr bwMode="auto">
          <a:xfrm>
            <a:off x="609600" y="5181600"/>
            <a:ext cx="1876425" cy="1228725"/>
          </a:xfrm>
          <a:prstGeom prst="rect">
            <a:avLst/>
          </a:prstGeom>
          <a:noFill/>
          <a:ln w="9525">
            <a:noFill/>
            <a:miter lim="800000"/>
            <a:headEnd/>
            <a:tailEnd/>
          </a:ln>
        </p:spPr>
      </p:pic>
      <p:sp>
        <p:nvSpPr>
          <p:cNvPr id="12" name="object 2"/>
          <p:cNvSpPr/>
          <p:nvPr/>
        </p:nvSpPr>
        <p:spPr>
          <a:xfrm>
            <a:off x="457200" y="1981200"/>
            <a:ext cx="838200" cy="838198"/>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NIKOS\Τα έγγραφά μου\Οι εικόνες μου\HeNeZare.bmp"/>
          <p:cNvPicPr>
            <a:picLocks noChangeAspect="1" noChangeArrowheads="1"/>
          </p:cNvPicPr>
          <p:nvPr/>
        </p:nvPicPr>
        <p:blipFill>
          <a:blip r:embed="rId2" cstate="print"/>
          <a:srcRect/>
          <a:stretch>
            <a:fillRect/>
          </a:stretch>
        </p:blipFill>
        <p:spPr bwMode="auto">
          <a:xfrm>
            <a:off x="990601" y="990600"/>
            <a:ext cx="4800599" cy="5181600"/>
          </a:xfrm>
          <a:prstGeom prst="rect">
            <a:avLst/>
          </a:prstGeom>
          <a:noFill/>
        </p:spPr>
      </p:pic>
      <p:pic>
        <p:nvPicPr>
          <p:cNvPr id="5124" name="Picture 4"/>
          <p:cNvPicPr>
            <a:picLocks noChangeAspect="1" noChangeArrowheads="1"/>
          </p:cNvPicPr>
          <p:nvPr/>
        </p:nvPicPr>
        <p:blipFill>
          <a:blip r:embed="rId3" cstate="print"/>
          <a:srcRect/>
          <a:stretch>
            <a:fillRect/>
          </a:stretch>
        </p:blipFill>
        <p:spPr bwMode="auto">
          <a:xfrm>
            <a:off x="5181600" y="2057400"/>
            <a:ext cx="3200400" cy="3200400"/>
          </a:xfrm>
          <a:prstGeom prst="rect">
            <a:avLst/>
          </a:prstGeom>
          <a:noFill/>
          <a:ln w="9525">
            <a:noFill/>
            <a:miter lim="800000"/>
            <a:headEnd/>
            <a:tailEnd/>
          </a:ln>
          <a:effectLst/>
        </p:spPr>
      </p:pic>
      <p:sp>
        <p:nvSpPr>
          <p:cNvPr id="7" name="object 2"/>
          <p:cNvSpPr/>
          <p:nvPr/>
        </p:nvSpPr>
        <p:spPr>
          <a:xfrm>
            <a:off x="6858000" y="762000"/>
            <a:ext cx="838200" cy="838198"/>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7733" y="249134"/>
            <a:ext cx="7766667" cy="1246495"/>
          </a:xfrm>
          <a:prstGeom prst="rect">
            <a:avLst/>
          </a:prstGeom>
        </p:spPr>
        <p:txBody>
          <a:bodyPr vert="horz" wrap="square" lIns="0" tIns="15240" rIns="0" bIns="0" rtlCol="0">
            <a:spAutoFit/>
          </a:bodyPr>
          <a:lstStyle/>
          <a:p>
            <a:pPr marL="12700" marR="5080" indent="2540" algn="ctr">
              <a:lnSpc>
                <a:spcPct val="100000"/>
              </a:lnSpc>
              <a:spcBef>
                <a:spcPts val="120"/>
              </a:spcBef>
            </a:pPr>
            <a:r>
              <a:rPr lang="el-GR" sz="1600" spc="5" dirty="0" smtClean="0">
                <a:latin typeface="Times New Roman" pitchFamily="18" charset="0"/>
                <a:cs typeface="Times New Roman" pitchFamily="18" charset="0"/>
              </a:rPr>
              <a:t>27</a:t>
            </a:r>
            <a:r>
              <a:rPr lang="en-US" sz="1600" spc="5" dirty="0" smtClean="0">
                <a:latin typeface="Times New Roman" pitchFamily="18" charset="0"/>
                <a:cs typeface="Times New Roman" pitchFamily="18" charset="0"/>
              </a:rPr>
              <a:t>A.</a:t>
            </a:r>
            <a:r>
              <a:rPr lang="el-GR" sz="1600" spc="5" dirty="0" err="1" smtClean="0">
                <a:latin typeface="Times New Roman" pitchFamily="18" charset="0"/>
                <a:cs typeface="Times New Roman" pitchFamily="18" charset="0"/>
              </a:rPr>
              <a:t>μεταβολη</a:t>
            </a:r>
            <a:r>
              <a:rPr lang="el-GR" sz="1600" spc="5" dirty="0" smtClean="0">
                <a:latin typeface="Times New Roman" pitchFamily="18" charset="0"/>
                <a:cs typeface="Times New Roman" pitchFamily="18" charset="0"/>
              </a:rPr>
              <a:t> των </a:t>
            </a:r>
            <a:r>
              <a:rPr lang="el-GR" sz="1600" spc="5" dirty="0" err="1" smtClean="0">
                <a:latin typeface="Times New Roman" pitchFamily="18" charset="0"/>
                <a:cs typeface="Times New Roman" pitchFamily="18" charset="0"/>
              </a:rPr>
              <a:t>ενεργειακων</a:t>
            </a:r>
            <a:r>
              <a:rPr lang="el-GR" sz="1600" spc="5" dirty="0" smtClean="0">
                <a:latin typeface="Times New Roman" pitchFamily="18" charset="0"/>
                <a:cs typeface="Times New Roman" pitchFamily="18" charset="0"/>
              </a:rPr>
              <a:t> </a:t>
            </a:r>
            <a:r>
              <a:rPr lang="el-GR" sz="1600" spc="5" dirty="0" err="1" smtClean="0">
                <a:latin typeface="Times New Roman" pitchFamily="18" charset="0"/>
                <a:cs typeface="Times New Roman" pitchFamily="18" charset="0"/>
              </a:rPr>
              <a:t>σταθμων</a:t>
            </a:r>
            <a:r>
              <a:rPr lang="el-GR" sz="1600" spc="5" dirty="0" smtClean="0">
                <a:latin typeface="Times New Roman" pitchFamily="18" charset="0"/>
                <a:cs typeface="Times New Roman" pitchFamily="18" charset="0"/>
              </a:rPr>
              <a:t>  του </a:t>
            </a:r>
            <a:r>
              <a:rPr lang="el-GR" sz="1600" spc="5" dirty="0" err="1" smtClean="0">
                <a:latin typeface="Times New Roman" pitchFamily="18" charset="0"/>
                <a:cs typeface="Times New Roman" pitchFamily="18" charset="0"/>
              </a:rPr>
              <a:t>στοιχειου</a:t>
            </a:r>
            <a:r>
              <a:rPr lang="el-GR" sz="1600" spc="5" dirty="0" smtClean="0">
                <a:latin typeface="Times New Roman" pitchFamily="18" charset="0"/>
                <a:cs typeface="Times New Roman" pitchFamily="18" charset="0"/>
              </a:rPr>
              <a:t> </a:t>
            </a:r>
            <a:r>
              <a:rPr lang="en-US" sz="1600" spc="5" dirty="0" smtClean="0">
                <a:latin typeface="Times New Roman" pitchFamily="18" charset="0"/>
                <a:cs typeface="Times New Roman" pitchFamily="18" charset="0"/>
              </a:rPr>
              <a:t>Si (3s</a:t>
            </a:r>
            <a:r>
              <a:rPr lang="en-US" sz="1600" spc="5" baseline="30000" dirty="0" smtClean="0">
                <a:latin typeface="Times New Roman" pitchFamily="18" charset="0"/>
                <a:cs typeface="Times New Roman" pitchFamily="18" charset="0"/>
              </a:rPr>
              <a:t>2</a:t>
            </a:r>
            <a:r>
              <a:rPr lang="en-US" sz="1600" spc="5" dirty="0" smtClean="0">
                <a:latin typeface="Times New Roman" pitchFamily="18" charset="0"/>
                <a:cs typeface="Times New Roman" pitchFamily="18" charset="0"/>
              </a:rPr>
              <a:t>3p</a:t>
            </a:r>
            <a:r>
              <a:rPr lang="en-US" sz="1600" spc="5" baseline="30000" dirty="0" smtClean="0">
                <a:latin typeface="Times New Roman" pitchFamily="18" charset="0"/>
                <a:cs typeface="Times New Roman" pitchFamily="18" charset="0"/>
              </a:rPr>
              <a:t>2</a:t>
            </a:r>
            <a:r>
              <a:rPr lang="en-US" sz="1600" spc="5" dirty="0" smtClean="0">
                <a:latin typeface="Times New Roman" pitchFamily="18" charset="0"/>
                <a:cs typeface="Times New Roman" pitchFamily="18" charset="0"/>
              </a:rPr>
              <a:t>)H </a:t>
            </a:r>
            <a:r>
              <a:rPr lang="el-GR" sz="1600" spc="5" dirty="0" err="1" smtClean="0">
                <a:latin typeface="Times New Roman" pitchFamily="18" charset="0"/>
                <a:cs typeface="Times New Roman" pitchFamily="18" charset="0"/>
              </a:rPr>
              <a:t>διαφορα</a:t>
            </a:r>
            <a:r>
              <a:rPr lang="el-GR" sz="1600" spc="5" dirty="0" smtClean="0">
                <a:latin typeface="Times New Roman" pitchFamily="18" charset="0"/>
                <a:cs typeface="Times New Roman" pitchFamily="18" charset="0"/>
              </a:rPr>
              <a:t> </a:t>
            </a:r>
            <a:r>
              <a:rPr lang="el-GR" sz="1600" spc="5" dirty="0" err="1" smtClean="0">
                <a:latin typeface="Times New Roman" pitchFamily="18" charset="0"/>
                <a:cs typeface="Times New Roman" pitchFamily="18" charset="0"/>
              </a:rPr>
              <a:t>ενεργειας</a:t>
            </a:r>
            <a:r>
              <a:rPr lang="el-GR" sz="1600" spc="5" dirty="0" smtClean="0">
                <a:latin typeface="Times New Roman" pitchFamily="18" charset="0"/>
                <a:cs typeface="Times New Roman" pitchFamily="18" charset="0"/>
              </a:rPr>
              <a:t> </a:t>
            </a:r>
            <a:r>
              <a:rPr lang="el-GR" sz="1600" spc="5" dirty="0" err="1" smtClean="0">
                <a:latin typeface="Times New Roman" pitchFamily="18" charset="0"/>
                <a:cs typeface="Times New Roman" pitchFamily="18" charset="0"/>
              </a:rPr>
              <a:t>μεταξυ</a:t>
            </a:r>
            <a:r>
              <a:rPr lang="el-GR" sz="1600" spc="5" dirty="0" smtClean="0">
                <a:latin typeface="Times New Roman" pitchFamily="18" charset="0"/>
                <a:cs typeface="Times New Roman" pitchFamily="18" charset="0"/>
              </a:rPr>
              <a:t> των </a:t>
            </a:r>
            <a:r>
              <a:rPr lang="el-GR" sz="1600" spc="5" dirty="0" err="1" smtClean="0">
                <a:latin typeface="Times New Roman" pitchFamily="18" charset="0"/>
                <a:cs typeface="Times New Roman" pitchFamily="18" charset="0"/>
              </a:rPr>
              <a:t>συο</a:t>
            </a:r>
            <a:r>
              <a:rPr lang="el-GR" sz="1600" spc="5" dirty="0" smtClean="0">
                <a:latin typeface="Times New Roman" pitchFamily="18" charset="0"/>
                <a:cs typeface="Times New Roman" pitchFamily="18" charset="0"/>
              </a:rPr>
              <a:t> </a:t>
            </a:r>
            <a:r>
              <a:rPr lang="el-GR" sz="1600" spc="5" dirty="0" err="1" smtClean="0">
                <a:latin typeface="Times New Roman" pitchFamily="18" charset="0"/>
                <a:cs typeface="Times New Roman" pitchFamily="18" charset="0"/>
              </a:rPr>
              <a:t>επιπεδων</a:t>
            </a:r>
            <a:r>
              <a:rPr lang="el-GR" sz="1600" spc="5" dirty="0" smtClean="0">
                <a:latin typeface="Times New Roman" pitchFamily="18" charset="0"/>
                <a:cs typeface="Times New Roman" pitchFamily="18" charset="0"/>
              </a:rPr>
              <a:t> </a:t>
            </a:r>
            <a:r>
              <a:rPr lang="el-GR" sz="1600" spc="5" dirty="0" err="1" smtClean="0">
                <a:latin typeface="Times New Roman" pitchFamily="18" charset="0"/>
                <a:cs typeface="Times New Roman" pitchFamily="18" charset="0"/>
              </a:rPr>
              <a:t>ελαττωνεται</a:t>
            </a:r>
            <a:r>
              <a:rPr lang="el-GR" sz="1600" spc="5" dirty="0" smtClean="0">
                <a:latin typeface="Times New Roman" pitchFamily="18" charset="0"/>
                <a:cs typeface="Times New Roman" pitchFamily="18" charset="0"/>
              </a:rPr>
              <a:t> από την </a:t>
            </a:r>
            <a:r>
              <a:rPr lang="el-GR" sz="1600" spc="5" dirty="0" err="1" smtClean="0">
                <a:latin typeface="Times New Roman" pitchFamily="18" charset="0"/>
                <a:cs typeface="Times New Roman" pitchFamily="18" charset="0"/>
              </a:rPr>
              <a:t>αερια</a:t>
            </a:r>
            <a:r>
              <a:rPr lang="el-GR" sz="1600" spc="5" dirty="0" smtClean="0">
                <a:latin typeface="Times New Roman" pitchFamily="18" charset="0"/>
                <a:cs typeface="Times New Roman" pitchFamily="18" charset="0"/>
              </a:rPr>
              <a:t> στη </a:t>
            </a:r>
            <a:r>
              <a:rPr lang="el-GR" sz="1600" spc="5" dirty="0" err="1" smtClean="0">
                <a:latin typeface="Times New Roman" pitchFamily="18" charset="0"/>
                <a:cs typeface="Times New Roman" pitchFamily="18" charset="0"/>
              </a:rPr>
              <a:t>στερεα</a:t>
            </a:r>
            <a:r>
              <a:rPr lang="el-GR" sz="1600" spc="5" dirty="0" smtClean="0">
                <a:latin typeface="Times New Roman" pitchFamily="18" charset="0"/>
                <a:cs typeface="Times New Roman" pitchFamily="18" charset="0"/>
              </a:rPr>
              <a:t> </a:t>
            </a:r>
            <a:r>
              <a:rPr lang="el-GR" sz="1600" spc="5" dirty="0" err="1" smtClean="0">
                <a:latin typeface="Times New Roman" pitchFamily="18" charset="0"/>
                <a:cs typeface="Times New Roman" pitchFamily="18" charset="0"/>
              </a:rPr>
              <a:t>κατασταση.Β</a:t>
            </a:r>
            <a:r>
              <a:rPr lang="el-GR" sz="1600" spc="5" dirty="0" smtClean="0">
                <a:latin typeface="Times New Roman" pitchFamily="18" charset="0"/>
                <a:cs typeface="Times New Roman" pitchFamily="18" charset="0"/>
              </a:rPr>
              <a:t>.</a:t>
            </a:r>
            <a:r>
              <a:rPr sz="1600" spc="5" dirty="0" err="1" smtClean="0">
                <a:latin typeface="Times New Roman" pitchFamily="18" charset="0"/>
                <a:cs typeface="Times New Roman" pitchFamily="18" charset="0"/>
              </a:rPr>
              <a:t>Διακριση</a:t>
            </a:r>
            <a:r>
              <a:rPr sz="1600" spc="5" dirty="0" smtClean="0">
                <a:latin typeface="Times New Roman" pitchFamily="18" charset="0"/>
                <a:cs typeface="Times New Roman" pitchFamily="18" charset="0"/>
              </a:rPr>
              <a:t> </a:t>
            </a:r>
            <a:r>
              <a:rPr sz="1600" spc="5" dirty="0">
                <a:latin typeface="Times New Roman" pitchFamily="18" charset="0"/>
                <a:cs typeface="Times New Roman" pitchFamily="18" charset="0"/>
              </a:rPr>
              <a:t>των στερεών ως προς το </a:t>
            </a:r>
            <a:r>
              <a:rPr sz="1600" dirty="0">
                <a:latin typeface="Times New Roman" pitchFamily="18" charset="0"/>
                <a:cs typeface="Times New Roman" pitchFamily="18" charset="0"/>
              </a:rPr>
              <a:t>ενεργειακο </a:t>
            </a:r>
            <a:r>
              <a:rPr sz="1600" spc="5" dirty="0">
                <a:latin typeface="Times New Roman" pitchFamily="18" charset="0"/>
                <a:cs typeface="Times New Roman" pitchFamily="18" charset="0"/>
              </a:rPr>
              <a:t>χασμα  μεταξύ </a:t>
            </a:r>
            <a:r>
              <a:rPr sz="1600" spc="5" dirty="0" err="1">
                <a:latin typeface="Times New Roman" pitchFamily="18" charset="0"/>
                <a:cs typeface="Times New Roman" pitchFamily="18" charset="0"/>
              </a:rPr>
              <a:t>της</a:t>
            </a:r>
            <a:r>
              <a:rPr sz="1600" spc="5" dirty="0">
                <a:latin typeface="Times New Roman" pitchFamily="18" charset="0"/>
                <a:cs typeface="Times New Roman" pitchFamily="18" charset="0"/>
              </a:rPr>
              <a:t> </a:t>
            </a:r>
            <a:r>
              <a:rPr sz="1600" spc="5" dirty="0" err="1" smtClean="0">
                <a:latin typeface="Times New Roman" pitchFamily="18" charset="0"/>
                <a:cs typeface="Times New Roman" pitchFamily="18" charset="0"/>
              </a:rPr>
              <a:t>ζώνης</a:t>
            </a:r>
            <a:r>
              <a:rPr sz="1600" spc="5" dirty="0" smtClean="0">
                <a:latin typeface="Times New Roman" pitchFamily="18" charset="0"/>
                <a:cs typeface="Times New Roman" pitchFamily="18" charset="0"/>
              </a:rPr>
              <a:t> </a:t>
            </a:r>
            <a:r>
              <a:rPr sz="1600" spc="5" dirty="0">
                <a:latin typeface="Times New Roman" pitchFamily="18" charset="0"/>
                <a:cs typeface="Times New Roman" pitchFamily="18" charset="0"/>
              </a:rPr>
              <a:t>σθενους και </a:t>
            </a:r>
            <a:r>
              <a:rPr sz="1600" dirty="0">
                <a:latin typeface="Times New Roman" pitchFamily="18" charset="0"/>
                <a:cs typeface="Times New Roman" pitchFamily="18" charset="0"/>
              </a:rPr>
              <a:t>αγωγιμοτητας </a:t>
            </a:r>
            <a:r>
              <a:rPr sz="1600" spc="5" dirty="0">
                <a:latin typeface="Times New Roman" pitchFamily="18" charset="0"/>
                <a:cs typeface="Times New Roman" pitchFamily="18" charset="0"/>
              </a:rPr>
              <a:t>α)</a:t>
            </a:r>
            <a:r>
              <a:rPr sz="1600" spc="5" dirty="0" err="1">
                <a:latin typeface="Times New Roman" pitchFamily="18" charset="0"/>
                <a:cs typeface="Times New Roman" pitchFamily="18" charset="0"/>
              </a:rPr>
              <a:t>μονωτης</a:t>
            </a:r>
            <a:r>
              <a:rPr sz="1600" spc="-55" dirty="0">
                <a:latin typeface="Times New Roman" pitchFamily="18" charset="0"/>
                <a:cs typeface="Times New Roman" pitchFamily="18" charset="0"/>
              </a:rPr>
              <a:t> </a:t>
            </a:r>
            <a:r>
              <a:rPr lang="el-GR" sz="1600" spc="-55" dirty="0" smtClean="0">
                <a:latin typeface="Times New Roman" pitchFamily="18" charset="0"/>
                <a:cs typeface="Times New Roman" pitchFamily="18" charset="0"/>
              </a:rPr>
              <a:t>–</a:t>
            </a:r>
            <a:r>
              <a:rPr lang="el-GR" sz="1600" spc="-55" dirty="0" err="1" smtClean="0">
                <a:latin typeface="Times New Roman" pitchFamily="18" charset="0"/>
                <a:cs typeface="Times New Roman" pitchFamily="18" charset="0"/>
              </a:rPr>
              <a:t>μεγαλο</a:t>
            </a:r>
            <a:r>
              <a:rPr lang="el-GR" sz="1600" spc="-55" dirty="0" smtClean="0">
                <a:latin typeface="Times New Roman" pitchFamily="18" charset="0"/>
                <a:cs typeface="Times New Roman" pitchFamily="18" charset="0"/>
              </a:rPr>
              <a:t> </a:t>
            </a:r>
            <a:r>
              <a:rPr lang="el-GR" sz="1600" spc="-55" dirty="0" err="1" smtClean="0">
                <a:latin typeface="Times New Roman" pitchFamily="18" charset="0"/>
                <a:cs typeface="Times New Roman" pitchFamily="18" charset="0"/>
              </a:rPr>
              <a:t>ενεργειακο</a:t>
            </a:r>
            <a:r>
              <a:rPr lang="el-GR" sz="1600" spc="-55" dirty="0" smtClean="0">
                <a:latin typeface="Times New Roman" pitchFamily="18" charset="0"/>
                <a:cs typeface="Times New Roman" pitchFamily="18" charset="0"/>
              </a:rPr>
              <a:t>  </a:t>
            </a:r>
            <a:r>
              <a:rPr sz="1600" dirty="0" smtClean="0">
                <a:latin typeface="Times New Roman" pitchFamily="18" charset="0"/>
                <a:cs typeface="Times New Roman" pitchFamily="18" charset="0"/>
              </a:rPr>
              <a:t>β</a:t>
            </a:r>
            <a:r>
              <a:rPr sz="1600" dirty="0">
                <a:latin typeface="Times New Roman" pitchFamily="18" charset="0"/>
                <a:cs typeface="Times New Roman" pitchFamily="18" charset="0"/>
              </a:rPr>
              <a:t>)  </a:t>
            </a:r>
            <a:r>
              <a:rPr lang="el-GR" sz="1600" dirty="0" err="1" smtClean="0">
                <a:latin typeface="Times New Roman" pitchFamily="18" charset="0"/>
                <a:cs typeface="Times New Roman" pitchFamily="18" charset="0"/>
              </a:rPr>
              <a:t>μεταλλικος</a:t>
            </a:r>
            <a:r>
              <a:rPr lang="el-GR" sz="1600" dirty="0" smtClean="0">
                <a:latin typeface="Times New Roman" pitchFamily="18" charset="0"/>
                <a:cs typeface="Times New Roman" pitchFamily="18" charset="0"/>
              </a:rPr>
              <a:t> </a:t>
            </a:r>
            <a:r>
              <a:rPr sz="1600" spc="5" dirty="0" err="1" smtClean="0">
                <a:latin typeface="Times New Roman" pitchFamily="18" charset="0"/>
                <a:cs typeface="Times New Roman" pitchFamily="18" charset="0"/>
              </a:rPr>
              <a:t>αγωγος</a:t>
            </a:r>
            <a:r>
              <a:rPr sz="1600" spc="-5" dirty="0" smtClean="0">
                <a:latin typeface="Times New Roman" pitchFamily="18" charset="0"/>
                <a:cs typeface="Times New Roman" pitchFamily="18" charset="0"/>
              </a:rPr>
              <a:t> </a:t>
            </a:r>
            <a:r>
              <a:rPr lang="el-GR" sz="1600" spc="-5" dirty="0" smtClean="0">
                <a:latin typeface="Times New Roman" pitchFamily="18" charset="0"/>
                <a:cs typeface="Times New Roman" pitchFamily="18" charset="0"/>
              </a:rPr>
              <a:t> </a:t>
            </a:r>
            <a:r>
              <a:rPr lang="el-GR" sz="1600" spc="-5" dirty="0" err="1" smtClean="0">
                <a:latin typeface="Times New Roman" pitchFamily="18" charset="0"/>
                <a:cs typeface="Times New Roman" pitchFamily="18" charset="0"/>
              </a:rPr>
              <a:t>ηλεκτρονια</a:t>
            </a:r>
            <a:r>
              <a:rPr lang="el-GR" sz="1600" spc="-5" dirty="0" smtClean="0">
                <a:latin typeface="Times New Roman" pitchFamily="18" charset="0"/>
                <a:cs typeface="Times New Roman" pitchFamily="18" charset="0"/>
              </a:rPr>
              <a:t> </a:t>
            </a:r>
            <a:r>
              <a:rPr lang="el-GR" sz="1600" spc="-5" dirty="0" err="1" smtClean="0">
                <a:latin typeface="Times New Roman" pitchFamily="18" charset="0"/>
                <a:cs typeface="Times New Roman" pitchFamily="18" charset="0"/>
              </a:rPr>
              <a:t>μεταξυ</a:t>
            </a:r>
            <a:r>
              <a:rPr lang="el-GR" sz="1600" spc="-5" dirty="0" smtClean="0">
                <a:latin typeface="Times New Roman" pitchFamily="18" charset="0"/>
                <a:cs typeface="Times New Roman" pitchFamily="18" charset="0"/>
              </a:rPr>
              <a:t> των δυο </a:t>
            </a:r>
            <a:r>
              <a:rPr lang="el-GR" sz="1600" spc="-5" dirty="0" err="1" smtClean="0">
                <a:latin typeface="Times New Roman" pitchFamily="18" charset="0"/>
                <a:cs typeface="Times New Roman" pitchFamily="18" charset="0"/>
              </a:rPr>
              <a:t>ζωνων</a:t>
            </a:r>
            <a:r>
              <a:rPr lang="el-GR" sz="1600" spc="-5" dirty="0" smtClean="0">
                <a:latin typeface="Times New Roman" pitchFamily="18" charset="0"/>
                <a:cs typeface="Times New Roman" pitchFamily="18" charset="0"/>
              </a:rPr>
              <a:t> </a:t>
            </a:r>
            <a:r>
              <a:rPr sz="1600" dirty="0" smtClean="0">
                <a:latin typeface="Times New Roman" pitchFamily="18" charset="0"/>
                <a:cs typeface="Times New Roman" pitchFamily="18" charset="0"/>
              </a:rPr>
              <a:t>γ)</a:t>
            </a:r>
            <a:r>
              <a:rPr sz="1600" dirty="0" err="1" smtClean="0">
                <a:latin typeface="Times New Roman" pitchFamily="18" charset="0"/>
                <a:cs typeface="Times New Roman" pitchFamily="18" charset="0"/>
              </a:rPr>
              <a:t>Ημιαγωγος</a:t>
            </a:r>
            <a:r>
              <a:rPr lang="el-GR" sz="1600" dirty="0" smtClean="0">
                <a:latin typeface="Times New Roman" pitchFamily="18" charset="0"/>
                <a:cs typeface="Times New Roman" pitchFamily="18" charset="0"/>
              </a:rPr>
              <a:t> </a:t>
            </a:r>
            <a:r>
              <a:rPr lang="el-GR" sz="1600" dirty="0" err="1" smtClean="0">
                <a:latin typeface="Times New Roman" pitchFamily="18" charset="0"/>
                <a:cs typeface="Times New Roman" pitchFamily="18" charset="0"/>
              </a:rPr>
              <a:t>θερμικη</a:t>
            </a:r>
            <a:r>
              <a:rPr lang="el-GR" sz="1600" dirty="0" smtClean="0">
                <a:latin typeface="Times New Roman" pitchFamily="18" charset="0"/>
                <a:cs typeface="Times New Roman" pitchFamily="18" charset="0"/>
              </a:rPr>
              <a:t> </a:t>
            </a:r>
            <a:r>
              <a:rPr lang="el-GR" sz="1600" dirty="0" err="1" smtClean="0">
                <a:latin typeface="Times New Roman" pitchFamily="18" charset="0"/>
                <a:cs typeface="Times New Roman" pitchFamily="18" charset="0"/>
              </a:rPr>
              <a:t>μεταπτωση</a:t>
            </a:r>
            <a:r>
              <a:rPr lang="el-GR" sz="1600" dirty="0" smtClean="0">
                <a:latin typeface="Times New Roman" pitchFamily="18" charset="0"/>
                <a:cs typeface="Times New Roman" pitchFamily="18" charset="0"/>
              </a:rPr>
              <a:t> </a:t>
            </a:r>
            <a:r>
              <a:rPr lang="el-GR" sz="1600" dirty="0" err="1" smtClean="0">
                <a:latin typeface="Times New Roman" pitchFamily="18" charset="0"/>
                <a:cs typeface="Times New Roman" pitchFamily="18" charset="0"/>
              </a:rPr>
              <a:t>ελεκτρονιου</a:t>
            </a:r>
            <a:r>
              <a:rPr lang="el-GR" sz="1600" dirty="0" smtClean="0">
                <a:latin typeface="Times New Roman" pitchFamily="18" charset="0"/>
                <a:cs typeface="Times New Roman" pitchFamily="18" charset="0"/>
              </a:rPr>
              <a:t> </a:t>
            </a:r>
            <a:endParaRPr sz="1600" dirty="0">
              <a:latin typeface="Times New Roman" pitchFamily="18" charset="0"/>
              <a:cs typeface="Times New Roman" pitchFamily="18" charset="0"/>
            </a:endParaRPr>
          </a:p>
        </p:txBody>
      </p:sp>
      <p:sp>
        <p:nvSpPr>
          <p:cNvPr id="3" name="object 3"/>
          <p:cNvSpPr/>
          <p:nvPr/>
        </p:nvSpPr>
        <p:spPr>
          <a:xfrm>
            <a:off x="762000" y="5105400"/>
            <a:ext cx="2162750" cy="139942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124200" y="4953000"/>
            <a:ext cx="2057395" cy="165734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562600" y="4953000"/>
            <a:ext cx="3086451" cy="1575271"/>
          </a:xfrm>
          <a:prstGeom prst="rect">
            <a:avLst/>
          </a:prstGeom>
          <a:blipFill>
            <a:blip r:embed="rId4" cstate="print"/>
            <a:stretch>
              <a:fillRect/>
            </a:stretch>
          </a:blipFill>
        </p:spPr>
        <p:txBody>
          <a:bodyPr wrap="square" lIns="0" tIns="0" rIns="0" bIns="0" rtlCol="0"/>
          <a:lstStyle/>
          <a:p>
            <a:endParaRPr/>
          </a:p>
        </p:txBody>
      </p:sp>
      <p:pic>
        <p:nvPicPr>
          <p:cNvPr id="1026" name="Picture 2"/>
          <p:cNvPicPr>
            <a:picLocks noChangeAspect="1" noChangeArrowheads="1"/>
          </p:cNvPicPr>
          <p:nvPr/>
        </p:nvPicPr>
        <p:blipFill>
          <a:blip r:embed="rId5" cstate="print"/>
          <a:srcRect/>
          <a:stretch>
            <a:fillRect/>
          </a:stretch>
        </p:blipFill>
        <p:spPr bwMode="auto">
          <a:xfrm>
            <a:off x="1828800" y="1752600"/>
            <a:ext cx="4800600" cy="2999566"/>
          </a:xfrm>
          <a:prstGeom prst="rect">
            <a:avLst/>
          </a:prstGeom>
          <a:noFill/>
          <a:ln w="9525">
            <a:noFill/>
            <a:miter lim="800000"/>
            <a:headEnd/>
            <a:tailEnd/>
          </a:ln>
          <a:effectLst/>
        </p:spPr>
      </p:pic>
      <p:sp>
        <p:nvSpPr>
          <p:cNvPr id="7" name="object 2"/>
          <p:cNvSpPr/>
          <p:nvPr/>
        </p:nvSpPr>
        <p:spPr>
          <a:xfrm>
            <a:off x="1066800" y="2438400"/>
            <a:ext cx="838200" cy="838198"/>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2615" y="-29219"/>
            <a:ext cx="8078768" cy="2110705"/>
          </a:xfrm>
          <a:prstGeom prst="rect">
            <a:avLst/>
          </a:prstGeom>
        </p:spPr>
        <p:txBody>
          <a:bodyPr vert="horz" wrap="square" lIns="0" tIns="299592" rIns="0" bIns="0" rtlCol="0">
            <a:spAutoFit/>
          </a:bodyPr>
          <a:lstStyle/>
          <a:p>
            <a:pPr marL="12065" marR="5080" algn="ctr">
              <a:lnSpc>
                <a:spcPts val="4720"/>
              </a:lnSpc>
              <a:spcBef>
                <a:spcPts val="280"/>
              </a:spcBef>
            </a:pPr>
            <a:r>
              <a:rPr lang="el-GR" sz="3600" dirty="0" smtClean="0">
                <a:solidFill>
                  <a:srgbClr val="0070C0"/>
                </a:solidFill>
                <a:latin typeface="Times New Roman" pitchFamily="18" charset="0"/>
                <a:cs typeface="Times New Roman" pitchFamily="18" charset="0"/>
              </a:rPr>
              <a:t>28</a:t>
            </a:r>
            <a:r>
              <a:rPr sz="3600" dirty="0" smtClean="0">
                <a:solidFill>
                  <a:srgbClr val="0070C0"/>
                </a:solidFill>
                <a:latin typeface="Times New Roman" pitchFamily="18" charset="0"/>
                <a:cs typeface="Times New Roman" pitchFamily="18" charset="0"/>
              </a:rPr>
              <a:t>.</a:t>
            </a:r>
            <a:r>
              <a:rPr sz="3600" dirty="0" err="1" smtClean="0">
                <a:solidFill>
                  <a:srgbClr val="0070C0"/>
                </a:solidFill>
                <a:latin typeface="Times New Roman" pitchFamily="18" charset="0"/>
                <a:cs typeface="Times New Roman" pitchFamily="18" charset="0"/>
              </a:rPr>
              <a:t>Ενίσχυση</a:t>
            </a:r>
            <a:r>
              <a:rPr sz="3600" dirty="0" smtClean="0">
                <a:solidFill>
                  <a:srgbClr val="0070C0"/>
                </a:solidFill>
                <a:latin typeface="Times New Roman" pitchFamily="18" charset="0"/>
                <a:cs typeface="Times New Roman" pitchFamily="18" charset="0"/>
              </a:rPr>
              <a:t> </a:t>
            </a:r>
            <a:r>
              <a:rPr sz="3600" dirty="0">
                <a:solidFill>
                  <a:srgbClr val="0070C0"/>
                </a:solidFill>
                <a:latin typeface="Times New Roman" pitchFamily="18" charset="0"/>
                <a:cs typeface="Times New Roman" pitchFamily="18" charset="0"/>
              </a:rPr>
              <a:t>της αγωγιμότητας  ημιαγωγού </a:t>
            </a:r>
            <a:r>
              <a:rPr sz="3600" dirty="0" err="1">
                <a:solidFill>
                  <a:srgbClr val="0070C0"/>
                </a:solidFill>
                <a:latin typeface="Times New Roman" pitchFamily="18" charset="0"/>
                <a:cs typeface="Times New Roman" pitchFamily="18" charset="0"/>
              </a:rPr>
              <a:t>μέσω</a:t>
            </a:r>
            <a:r>
              <a:rPr sz="3600" dirty="0">
                <a:solidFill>
                  <a:srgbClr val="0070C0"/>
                </a:solidFill>
                <a:latin typeface="Times New Roman" pitchFamily="18" charset="0"/>
                <a:cs typeface="Times New Roman" pitchFamily="18" charset="0"/>
              </a:rPr>
              <a:t> </a:t>
            </a:r>
            <a:r>
              <a:rPr sz="3600" dirty="0" err="1" smtClean="0">
                <a:solidFill>
                  <a:srgbClr val="0070C0"/>
                </a:solidFill>
                <a:latin typeface="Times New Roman" pitchFamily="18" charset="0"/>
                <a:cs typeface="Times New Roman" pitchFamily="18" charset="0"/>
              </a:rPr>
              <a:t>προσμίξεων</a:t>
            </a:r>
            <a:r>
              <a:rPr lang="el-GR" sz="3600" dirty="0" smtClean="0">
                <a:solidFill>
                  <a:srgbClr val="0070C0"/>
                </a:solidFill>
                <a:latin typeface="Times New Roman" pitchFamily="18" charset="0"/>
                <a:cs typeface="Times New Roman" pitchFamily="18" charset="0"/>
              </a:rPr>
              <a:t> </a:t>
            </a:r>
            <a:r>
              <a:rPr sz="3600" spc="-660" dirty="0" smtClean="0">
                <a:solidFill>
                  <a:srgbClr val="0070C0"/>
                </a:solidFill>
                <a:latin typeface="Times New Roman" pitchFamily="18" charset="0"/>
                <a:cs typeface="Times New Roman" pitchFamily="18" charset="0"/>
              </a:rPr>
              <a:t> </a:t>
            </a:r>
            <a:r>
              <a:rPr sz="3600" dirty="0">
                <a:solidFill>
                  <a:srgbClr val="0070C0"/>
                </a:solidFill>
                <a:latin typeface="Times New Roman" pitchFamily="18" charset="0"/>
                <a:cs typeface="Times New Roman" pitchFamily="18" charset="0"/>
              </a:rPr>
              <a:t>(</a:t>
            </a:r>
            <a:r>
              <a:rPr sz="3600" dirty="0" smtClean="0">
                <a:solidFill>
                  <a:srgbClr val="0070C0"/>
                </a:solidFill>
                <a:latin typeface="Times New Roman" pitchFamily="18" charset="0"/>
                <a:cs typeface="Times New Roman" pitchFamily="18" charset="0"/>
              </a:rPr>
              <a:t>p-</a:t>
            </a:r>
            <a:r>
              <a:rPr sz="3600" spc="5" dirty="0" smtClean="0">
                <a:solidFill>
                  <a:srgbClr val="0070C0"/>
                </a:solidFill>
                <a:latin typeface="Times New Roman" pitchFamily="18" charset="0"/>
                <a:cs typeface="Times New Roman" pitchFamily="18" charset="0"/>
              </a:rPr>
              <a:t>n  </a:t>
            </a:r>
            <a:r>
              <a:rPr sz="3600" dirty="0" err="1" smtClean="0">
                <a:solidFill>
                  <a:srgbClr val="0070C0"/>
                </a:solidFill>
                <a:latin typeface="Times New Roman" pitchFamily="18" charset="0"/>
                <a:cs typeface="Times New Roman" pitchFamily="18" charset="0"/>
              </a:rPr>
              <a:t>ημιαγωγού</a:t>
            </a:r>
            <a:r>
              <a:rPr lang="el-GR" sz="3600" dirty="0" smtClean="0">
                <a:solidFill>
                  <a:srgbClr val="0070C0"/>
                </a:solidFill>
                <a:latin typeface="Times New Roman" pitchFamily="18" charset="0"/>
                <a:cs typeface="Times New Roman" pitchFamily="18" charset="0"/>
              </a:rPr>
              <a:t> </a:t>
            </a:r>
            <a:r>
              <a:rPr lang="en-US" sz="3600" dirty="0" smtClean="0">
                <a:solidFill>
                  <a:srgbClr val="0070C0"/>
                </a:solidFill>
                <a:latin typeface="Times New Roman" pitchFamily="18" charset="0"/>
                <a:cs typeface="Times New Roman" pitchFamily="18" charset="0"/>
              </a:rPr>
              <a:t>positive negative </a:t>
            </a:r>
            <a:r>
              <a:rPr lang="el-GR" sz="3600" dirty="0" smtClean="0">
                <a:solidFill>
                  <a:srgbClr val="0070C0"/>
                </a:solidFill>
                <a:latin typeface="Times New Roman" pitchFamily="18" charset="0"/>
                <a:cs typeface="Times New Roman" pitchFamily="18" charset="0"/>
              </a:rPr>
              <a:t>δότης δέκτης) </a:t>
            </a:r>
            <a:endParaRPr sz="3600" dirty="0">
              <a:solidFill>
                <a:srgbClr val="0070C0"/>
              </a:solidFill>
              <a:latin typeface="Times New Roman" pitchFamily="18" charset="0"/>
              <a:cs typeface="Times New Roman" pitchFamily="18" charset="0"/>
            </a:endParaRPr>
          </a:p>
        </p:txBody>
      </p:sp>
      <p:sp>
        <p:nvSpPr>
          <p:cNvPr id="3" name="object 3"/>
          <p:cNvSpPr/>
          <p:nvPr/>
        </p:nvSpPr>
        <p:spPr>
          <a:xfrm>
            <a:off x="4790624" y="2797418"/>
            <a:ext cx="3774495" cy="211370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37967" y="2660664"/>
            <a:ext cx="3774486" cy="2113714"/>
          </a:xfrm>
          <a:prstGeom prst="rect">
            <a:avLst/>
          </a:prstGeom>
          <a:blipFill>
            <a:blip r:embed="rId3" cstate="print"/>
            <a:stretch>
              <a:fillRect/>
            </a:stretch>
          </a:blipFill>
        </p:spPr>
        <p:txBody>
          <a:bodyPr wrap="square" lIns="0" tIns="0" rIns="0" bIns="0" rtlCol="0"/>
          <a:lstStyle/>
          <a:p>
            <a:endParaRPr/>
          </a:p>
        </p:txBody>
      </p:sp>
      <p:sp>
        <p:nvSpPr>
          <p:cNvPr id="5" name="object 2"/>
          <p:cNvSpPr/>
          <p:nvPr/>
        </p:nvSpPr>
        <p:spPr>
          <a:xfrm>
            <a:off x="381000" y="1524000"/>
            <a:ext cx="838200" cy="838198"/>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2133599" y="-29219"/>
            <a:ext cx="6477783" cy="1477328"/>
          </a:xfrm>
        </p:spPr>
        <p:txBody>
          <a:bodyPr/>
          <a:lstStyle/>
          <a:p>
            <a:r>
              <a:rPr lang="en-US" sz="3200" dirty="0" smtClean="0">
                <a:solidFill>
                  <a:srgbClr val="002060"/>
                </a:solidFill>
              </a:rPr>
              <a:t>2</a:t>
            </a:r>
            <a:r>
              <a:rPr lang="el-GR" sz="3200" dirty="0" smtClean="0">
                <a:solidFill>
                  <a:srgbClr val="002060"/>
                </a:solidFill>
              </a:rPr>
              <a:t>. Σημαντικά μεγέθη </a:t>
            </a:r>
            <a:r>
              <a:rPr lang="el-GR" sz="3200" dirty="0" err="1" smtClean="0">
                <a:solidFill>
                  <a:srgbClr val="002060"/>
                </a:solidFill>
              </a:rPr>
              <a:t>Αρμονικου</a:t>
            </a:r>
            <a:r>
              <a:rPr lang="el-GR" sz="3200" dirty="0" smtClean="0">
                <a:solidFill>
                  <a:srgbClr val="002060"/>
                </a:solidFill>
              </a:rPr>
              <a:t> σφαιρικού κύματος  Εξισώσεις </a:t>
            </a:r>
            <a:r>
              <a:rPr lang="el-GR" sz="3200" spc="-5" dirty="0" smtClean="0">
                <a:solidFill>
                  <a:srgbClr val="002060"/>
                </a:solidFill>
              </a:rPr>
              <a:t>κύματος</a:t>
            </a:r>
            <a:endParaRPr lang="el-GR" sz="3200" dirty="0">
              <a:solidFill>
                <a:srgbClr val="002060"/>
              </a:solidFill>
            </a:endParaRPr>
          </a:p>
        </p:txBody>
      </p:sp>
      <p:sp>
        <p:nvSpPr>
          <p:cNvPr id="5" name="4 - Θέση περιεχομένου"/>
          <p:cNvSpPr>
            <a:spLocks noGrp="1"/>
          </p:cNvSpPr>
          <p:nvPr>
            <p:ph sz="half" idx="2"/>
          </p:nvPr>
        </p:nvSpPr>
        <p:spPr>
          <a:xfrm>
            <a:off x="457200" y="1577340"/>
            <a:ext cx="3977640" cy="5262979"/>
          </a:xfrm>
        </p:spPr>
        <p:txBody>
          <a:bodyPr/>
          <a:lstStyle/>
          <a:p>
            <a:r>
              <a:rPr lang="el-GR" b="1" dirty="0" smtClean="0">
                <a:latin typeface="Times New Roman" pitchFamily="18" charset="0"/>
                <a:cs typeface="Times New Roman" pitchFamily="18" charset="0"/>
              </a:rPr>
              <a:t>Συχνότητα (</a:t>
            </a:r>
            <a:r>
              <a:rPr lang="en-US" b="1" dirty="0" smtClean="0">
                <a:latin typeface="Times New Roman" pitchFamily="18" charset="0"/>
                <a:cs typeface="Times New Roman" pitchFamily="18" charset="0"/>
              </a:rPr>
              <a:t>frequency)</a:t>
            </a:r>
            <a:endParaRPr lang="el-GR" b="1" dirty="0" smtClean="0">
              <a:latin typeface="Times New Roman" pitchFamily="18" charset="0"/>
              <a:cs typeface="Times New Roman" pitchFamily="18" charset="0"/>
            </a:endParaRPr>
          </a:p>
          <a:p>
            <a:r>
              <a:rPr lang="el-GR" dirty="0" smtClean="0">
                <a:latin typeface="Times New Roman" pitchFamily="18" charset="0"/>
                <a:cs typeface="Times New Roman" pitchFamily="18" charset="0"/>
              </a:rPr>
              <a:t>Αριθμός ταλαντώσεων στη </a:t>
            </a:r>
            <a:r>
              <a:rPr lang="el-GR" dirty="0" err="1" smtClean="0">
                <a:latin typeface="Times New Roman" pitchFamily="18" charset="0"/>
                <a:cs typeface="Times New Roman" pitchFamily="18" charset="0"/>
              </a:rPr>
              <a:t>μοναδα</a:t>
            </a:r>
            <a:r>
              <a:rPr lang="el-GR" dirty="0" smtClean="0">
                <a:latin typeface="Times New Roman" pitchFamily="18" charset="0"/>
                <a:cs typeface="Times New Roman" pitchFamily="18" charset="0"/>
              </a:rPr>
              <a:t> του χρόνου  </a:t>
            </a:r>
            <a:r>
              <a:rPr lang="en-US" dirty="0" smtClean="0">
                <a:latin typeface="Times New Roman" pitchFamily="18" charset="0"/>
                <a:cs typeface="Times New Roman" pitchFamily="18" charset="0"/>
              </a:rPr>
              <a:t>Hz=1s</a:t>
            </a:r>
            <a:r>
              <a:rPr lang="en-US" baseline="30000" dirty="0" smtClean="0">
                <a:latin typeface="Times New Roman" pitchFamily="18" charset="0"/>
                <a:cs typeface="Times New Roman" pitchFamily="18" charset="0"/>
              </a:rPr>
              <a:t>-1</a:t>
            </a:r>
            <a:r>
              <a:rPr lang="el-GR" baseline="30000"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Κυκλική συχνότητα ω=2πν Συνάρτηση της πηγής  σταθερή σε όλα τα σημεία του κύματος</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2.</a:t>
            </a:r>
            <a:r>
              <a:rPr lang="el-GR" b="1" dirty="0" smtClean="0">
                <a:latin typeface="Times New Roman" pitchFamily="18" charset="0"/>
                <a:cs typeface="Times New Roman" pitchFamily="18" charset="0"/>
              </a:rPr>
              <a:t>Μήκος κύματος λ </a:t>
            </a:r>
            <a:r>
              <a:rPr lang="el-GR"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wavelength) </a:t>
            </a:r>
            <a:r>
              <a:rPr lang="el-GR" dirty="0" smtClean="0">
                <a:latin typeface="Times New Roman" pitchFamily="18" charset="0"/>
                <a:cs typeface="Times New Roman" pitchFamily="18" charset="0"/>
              </a:rPr>
              <a:t>απόσταση μεταξύ δυο διαδοχικών μεγίστων (Διαστάσεις μήκους) 1μ</a:t>
            </a:r>
            <a:r>
              <a:rPr lang="en-US" dirty="0" smtClean="0">
                <a:latin typeface="Times New Roman" pitchFamily="18" charset="0"/>
                <a:cs typeface="Times New Roman" pitchFamily="18" charset="0"/>
              </a:rPr>
              <a:t>m=10-6m 1nm= 10-9m 1A=10-10m</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3.</a:t>
            </a:r>
            <a:r>
              <a:rPr lang="el-GR" dirty="0" err="1" smtClean="0">
                <a:latin typeface="Times New Roman" pitchFamily="18" charset="0"/>
                <a:cs typeface="Times New Roman" pitchFamily="18" charset="0"/>
              </a:rPr>
              <a:t>Κυματανυσμα</a:t>
            </a:r>
            <a:r>
              <a:rPr lang="el-GR"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wavevector</a:t>
            </a:r>
            <a:r>
              <a:rPr lang="en-US" dirty="0" smtClean="0">
                <a:latin typeface="Times New Roman" pitchFamily="18" charset="0"/>
                <a:cs typeface="Times New Roman" pitchFamily="18" charset="0"/>
              </a:rPr>
              <a:t>) k =2</a:t>
            </a:r>
            <a:r>
              <a:rPr lang="el-GR" dirty="0" smtClean="0">
                <a:latin typeface="Times New Roman" pitchFamily="18" charset="0"/>
                <a:cs typeface="Times New Roman" pitchFamily="18" charset="0"/>
              </a:rPr>
              <a:t>π/λ Μας δείχνει πόσο μετατοπίζεται η φάση σε σχέση με την απόσταση </a:t>
            </a:r>
          </a:p>
          <a:p>
            <a:r>
              <a:rPr lang="en-US" dirty="0" smtClean="0">
                <a:latin typeface="Times New Roman" pitchFamily="18" charset="0"/>
                <a:cs typeface="Times New Roman" pitchFamily="18" charset="0"/>
              </a:rPr>
              <a:t>(</a:t>
            </a:r>
            <a:r>
              <a:rPr lang="el-GR" dirty="0" err="1" smtClean="0">
                <a:latin typeface="Times New Roman" pitchFamily="18" charset="0"/>
                <a:cs typeface="Times New Roman" pitchFamily="18" charset="0"/>
              </a:rPr>
              <a:t>Αντιστροφου</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μηκους</a:t>
            </a:r>
            <a:r>
              <a:rPr lang="el-G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p>
          <a:p>
            <a:endParaRPr lang="en-US" baseline="30000" dirty="0" smtClean="0"/>
          </a:p>
          <a:p>
            <a:endParaRPr lang="en-US" baseline="30000" dirty="0" smtClean="0"/>
          </a:p>
          <a:p>
            <a:endParaRPr lang="en-US" baseline="30000" dirty="0" smtClean="0"/>
          </a:p>
          <a:p>
            <a:endParaRPr lang="el-GR" dirty="0" smtClean="0"/>
          </a:p>
          <a:p>
            <a:endParaRPr lang="el-GR" dirty="0"/>
          </a:p>
        </p:txBody>
      </p:sp>
      <p:sp>
        <p:nvSpPr>
          <p:cNvPr id="6" name="5 - Θέση περιεχομένου"/>
          <p:cNvSpPr>
            <a:spLocks noGrp="1"/>
          </p:cNvSpPr>
          <p:nvPr>
            <p:ph sz="half" idx="3"/>
          </p:nvPr>
        </p:nvSpPr>
        <p:spPr>
          <a:xfrm>
            <a:off x="4732430" y="1612439"/>
            <a:ext cx="3573370" cy="3035761"/>
          </a:xfrm>
        </p:spPr>
        <p:txBody>
          <a:bodyPr/>
          <a:lstStyle/>
          <a:p>
            <a:r>
              <a:rPr lang="el-GR" dirty="0" smtClean="0"/>
              <a:t>Ένταση πεδίου (</a:t>
            </a:r>
            <a:r>
              <a:rPr lang="en-US" dirty="0" smtClean="0"/>
              <a:t>field strength intensity</a:t>
            </a:r>
            <a:r>
              <a:rPr lang="el-GR" dirty="0" smtClean="0"/>
              <a:t>)</a:t>
            </a:r>
          </a:p>
          <a:p>
            <a:endParaRPr lang="el-GR" dirty="0" smtClean="0"/>
          </a:p>
          <a:p>
            <a:r>
              <a:rPr lang="el-GR" dirty="0" smtClean="0"/>
              <a:t>Πλάτος: μεγίστη τιμή </a:t>
            </a:r>
            <a:r>
              <a:rPr lang="el-GR" dirty="0" err="1" smtClean="0"/>
              <a:t>πεδιακου</a:t>
            </a:r>
            <a:r>
              <a:rPr lang="el-GR" dirty="0" smtClean="0"/>
              <a:t> </a:t>
            </a:r>
            <a:r>
              <a:rPr lang="el-GR" dirty="0" err="1" smtClean="0"/>
              <a:t>μεγειθους</a:t>
            </a:r>
            <a:endParaRPr lang="el-GR" dirty="0" smtClean="0"/>
          </a:p>
          <a:p>
            <a:r>
              <a:rPr lang="el-GR" dirty="0" smtClean="0"/>
              <a:t>Φάση: Το εσωτερικό ρολόι της διαταραχής </a:t>
            </a:r>
          </a:p>
          <a:p>
            <a:endParaRPr lang="el-GR" dirty="0" smtClean="0"/>
          </a:p>
          <a:p>
            <a:endParaRPr lang="el-GR" dirty="0"/>
          </a:p>
        </p:txBody>
      </p:sp>
      <p:pic>
        <p:nvPicPr>
          <p:cNvPr id="12290" name="Picture 2"/>
          <p:cNvPicPr>
            <a:picLocks noChangeAspect="1" noChangeArrowheads="1"/>
          </p:cNvPicPr>
          <p:nvPr/>
        </p:nvPicPr>
        <p:blipFill>
          <a:blip r:embed="rId2" cstate="print"/>
          <a:srcRect/>
          <a:stretch>
            <a:fillRect/>
          </a:stretch>
        </p:blipFill>
        <p:spPr bwMode="auto">
          <a:xfrm>
            <a:off x="3810000" y="4876800"/>
            <a:ext cx="5011947" cy="1600200"/>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381000" y="5791200"/>
            <a:ext cx="3635829" cy="762000"/>
          </a:xfrm>
          <a:prstGeom prst="rect">
            <a:avLst/>
          </a:prstGeom>
          <a:noFill/>
          <a:ln w="9525">
            <a:noFill/>
            <a:miter lim="800000"/>
            <a:headEnd/>
            <a:tailEnd/>
          </a:ln>
        </p:spPr>
      </p:pic>
      <p:sp>
        <p:nvSpPr>
          <p:cNvPr id="7" name="object 2"/>
          <p:cNvSpPr/>
          <p:nvPr/>
        </p:nvSpPr>
        <p:spPr>
          <a:xfrm>
            <a:off x="228600" y="457200"/>
            <a:ext cx="838200" cy="838198"/>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477711"/>
            <a:ext cx="7620000" cy="3490699"/>
          </a:xfrm>
          <a:prstGeom prst="rect">
            <a:avLst/>
          </a:prstGeom>
        </p:spPr>
        <p:txBody>
          <a:bodyPr vert="horz" wrap="square" lIns="0" tIns="12700" rIns="0" bIns="0" rtlCol="0">
            <a:spAutoFit/>
          </a:bodyPr>
          <a:lstStyle/>
          <a:p>
            <a:pPr fontAlgn="base"/>
            <a:r>
              <a:rPr lang="el-GR" sz="1600" dirty="0" smtClean="0">
                <a:latin typeface="Times New Roman" pitchFamily="18" charset="0"/>
                <a:cs typeface="Times New Roman" pitchFamily="18" charset="0"/>
              </a:rPr>
              <a:t>29</a:t>
            </a:r>
            <a:r>
              <a:rPr sz="1600" dirty="0" smtClean="0">
                <a:latin typeface="Times New Roman" pitchFamily="18" charset="0"/>
                <a:cs typeface="Times New Roman" pitchFamily="18" charset="0"/>
              </a:rPr>
              <a:t>.</a:t>
            </a:r>
            <a:r>
              <a:rPr sz="1600" dirty="0" err="1" smtClean="0">
                <a:solidFill>
                  <a:srgbClr val="002060"/>
                </a:solidFill>
                <a:latin typeface="Times New Roman" pitchFamily="18" charset="0"/>
                <a:cs typeface="Times New Roman" pitchFamily="18" charset="0"/>
              </a:rPr>
              <a:t>Ιδιοτητες</a:t>
            </a:r>
            <a:r>
              <a:rPr lang="el-GR" sz="1600" dirty="0" smtClean="0">
                <a:solidFill>
                  <a:srgbClr val="002060"/>
                </a:solidFill>
                <a:latin typeface="Times New Roman" pitchFamily="18" charset="0"/>
                <a:cs typeface="Times New Roman" pitchFamily="18" charset="0"/>
              </a:rPr>
              <a:t> </a:t>
            </a:r>
            <a:r>
              <a:rPr sz="1600" dirty="0" smtClean="0">
                <a:solidFill>
                  <a:srgbClr val="002060"/>
                </a:solidFill>
                <a:latin typeface="Times New Roman" pitchFamily="18" charset="0"/>
                <a:cs typeface="Times New Roman" pitchFamily="18" charset="0"/>
              </a:rPr>
              <a:t>p-n</a:t>
            </a:r>
            <a:r>
              <a:rPr lang="el-GR" sz="1600" dirty="0" smtClean="0">
                <a:solidFill>
                  <a:srgbClr val="002060"/>
                </a:solidFill>
                <a:latin typeface="Times New Roman" pitchFamily="18" charset="0"/>
                <a:cs typeface="Times New Roman" pitchFamily="18" charset="0"/>
              </a:rPr>
              <a:t> </a:t>
            </a:r>
            <a:r>
              <a:rPr sz="1600" spc="-5" dirty="0" err="1" smtClean="0">
                <a:solidFill>
                  <a:srgbClr val="002060"/>
                </a:solidFill>
                <a:latin typeface="Times New Roman" pitchFamily="18" charset="0"/>
                <a:cs typeface="Times New Roman" pitchFamily="18" charset="0"/>
              </a:rPr>
              <a:t>επαφής</a:t>
            </a:r>
            <a:r>
              <a:rPr lang="el-GR" sz="1600" spc="-5" dirty="0" smtClean="0">
                <a:solidFill>
                  <a:srgbClr val="002060"/>
                </a:solidFill>
                <a:latin typeface="Times New Roman" pitchFamily="18" charset="0"/>
                <a:cs typeface="Times New Roman" pitchFamily="18" charset="0"/>
              </a:rPr>
              <a:t>  </a:t>
            </a:r>
            <a:r>
              <a:rPr lang="el-GR" sz="1600" spc="-5" dirty="0" err="1" smtClean="0">
                <a:latin typeface="Times New Roman" pitchFamily="18" charset="0"/>
                <a:cs typeface="Times New Roman" pitchFamily="18" charset="0"/>
              </a:rPr>
              <a:t>Λογω</a:t>
            </a:r>
            <a:r>
              <a:rPr lang="el-GR" sz="1600" spc="-5" dirty="0" smtClean="0">
                <a:latin typeface="Times New Roman" pitchFamily="18" charset="0"/>
                <a:cs typeface="Times New Roman" pitchFamily="18" charset="0"/>
              </a:rPr>
              <a:t> </a:t>
            </a:r>
            <a:r>
              <a:rPr lang="el-GR" sz="1600" spc="-5" dirty="0" err="1" smtClean="0">
                <a:latin typeface="Times New Roman" pitchFamily="18" charset="0"/>
                <a:cs typeface="Times New Roman" pitchFamily="18" charset="0"/>
              </a:rPr>
              <a:t>διεισδυσης</a:t>
            </a:r>
            <a:r>
              <a:rPr lang="el-GR" sz="1600" spc="-5" dirty="0" smtClean="0">
                <a:latin typeface="Times New Roman" pitchFamily="18" charset="0"/>
                <a:cs typeface="Times New Roman" pitchFamily="18" charset="0"/>
              </a:rPr>
              <a:t> </a:t>
            </a:r>
            <a:r>
              <a:rPr lang="el-GR" sz="1600" spc="-5" dirty="0" err="1" smtClean="0">
                <a:latin typeface="Times New Roman" pitchFamily="18" charset="0"/>
                <a:cs typeface="Times New Roman" pitchFamily="18" charset="0"/>
              </a:rPr>
              <a:t>ηλεκτρονιων</a:t>
            </a:r>
            <a:r>
              <a:rPr lang="el-GR" sz="1600" spc="-5" dirty="0" smtClean="0">
                <a:latin typeface="Times New Roman" pitchFamily="18" charset="0"/>
                <a:cs typeface="Times New Roman" pitchFamily="18" charset="0"/>
              </a:rPr>
              <a:t>  και </a:t>
            </a:r>
            <a:r>
              <a:rPr lang="el-GR" sz="1600" spc="-5" dirty="0" err="1" smtClean="0">
                <a:latin typeface="Times New Roman" pitchFamily="18" charset="0"/>
                <a:cs typeface="Times New Roman" pitchFamily="18" charset="0"/>
              </a:rPr>
              <a:t>οπων</a:t>
            </a:r>
            <a:r>
              <a:rPr lang="el-GR" sz="1600" spc="-5" dirty="0" smtClean="0">
                <a:latin typeface="Times New Roman" pitchFamily="18" charset="0"/>
                <a:cs typeface="Times New Roman" pitchFamily="18" charset="0"/>
              </a:rPr>
              <a:t>  στη </a:t>
            </a:r>
            <a:r>
              <a:rPr lang="el-GR" sz="1600" spc="-5" dirty="0" err="1" smtClean="0">
                <a:latin typeface="Times New Roman" pitchFamily="18" charset="0"/>
                <a:cs typeface="Times New Roman" pitchFamily="18" charset="0"/>
              </a:rPr>
              <a:t>ζωνη</a:t>
            </a:r>
            <a:r>
              <a:rPr lang="el-GR" sz="1600" spc="-5" dirty="0" smtClean="0">
                <a:latin typeface="Times New Roman" pitchFamily="18" charset="0"/>
                <a:cs typeface="Times New Roman" pitchFamily="18" charset="0"/>
              </a:rPr>
              <a:t> </a:t>
            </a:r>
            <a:r>
              <a:rPr lang="el-GR" sz="1600" spc="-5" dirty="0" err="1" smtClean="0">
                <a:latin typeface="Times New Roman" pitchFamily="18" charset="0"/>
                <a:cs typeface="Times New Roman" pitchFamily="18" charset="0"/>
              </a:rPr>
              <a:t>ενωσης</a:t>
            </a:r>
            <a:r>
              <a:rPr lang="el-GR" sz="1600" spc="-5" dirty="0" smtClean="0">
                <a:latin typeface="Times New Roman" pitchFamily="18" charset="0"/>
                <a:cs typeface="Times New Roman" pitchFamily="18" charset="0"/>
              </a:rPr>
              <a:t>  </a:t>
            </a:r>
            <a:r>
              <a:rPr lang="el-GR" sz="1600" spc="-5" dirty="0" err="1" smtClean="0">
                <a:latin typeface="Times New Roman" pitchFamily="18" charset="0"/>
                <a:cs typeface="Times New Roman" pitchFamily="18" charset="0"/>
              </a:rPr>
              <a:t>δημιουργειται</a:t>
            </a:r>
            <a:r>
              <a:rPr lang="el-GR" sz="1600" spc="-5" dirty="0" smtClean="0">
                <a:latin typeface="Times New Roman" pitchFamily="18" charset="0"/>
                <a:cs typeface="Times New Roman" pitchFamily="18" charset="0"/>
              </a:rPr>
              <a:t> </a:t>
            </a:r>
            <a:r>
              <a:rPr lang="el-GR" sz="1600" spc="-5" dirty="0" err="1" smtClean="0">
                <a:latin typeface="Times New Roman" pitchFamily="18" charset="0"/>
                <a:cs typeface="Times New Roman" pitchFamily="18" charset="0"/>
              </a:rPr>
              <a:t>φραγμα</a:t>
            </a:r>
            <a:r>
              <a:rPr lang="el-GR" sz="1600" spc="-5" dirty="0" smtClean="0">
                <a:latin typeface="Times New Roman" pitchFamily="18" charset="0"/>
                <a:cs typeface="Times New Roman" pitchFamily="18" charset="0"/>
              </a:rPr>
              <a:t> </a:t>
            </a:r>
            <a:r>
              <a:rPr lang="el-GR" sz="1600" spc="-5" dirty="0" err="1" smtClean="0">
                <a:latin typeface="Times New Roman" pitchFamily="18" charset="0"/>
                <a:cs typeface="Times New Roman" pitchFamily="18" charset="0"/>
              </a:rPr>
              <a:t>δυναμικου</a:t>
            </a:r>
            <a:r>
              <a:rPr lang="el-GR" sz="1600" spc="-5" dirty="0" smtClean="0">
                <a:latin typeface="Times New Roman" pitchFamily="18" charset="0"/>
                <a:cs typeface="Times New Roman" pitchFamily="18" charset="0"/>
              </a:rPr>
              <a:t> η </a:t>
            </a:r>
            <a:r>
              <a:rPr lang="el-GR" sz="1600" spc="-5" dirty="0" err="1" smtClean="0">
                <a:latin typeface="Times New Roman" pitchFamily="18" charset="0"/>
                <a:cs typeface="Times New Roman" pitchFamily="18" charset="0"/>
              </a:rPr>
              <a:t>περιοχη</a:t>
            </a:r>
            <a:r>
              <a:rPr lang="el-GR" sz="1600" spc="-5" dirty="0" smtClean="0">
                <a:latin typeface="Times New Roman" pitchFamily="18" charset="0"/>
                <a:cs typeface="Times New Roman" pitchFamily="18" charset="0"/>
              </a:rPr>
              <a:t> του </a:t>
            </a:r>
            <a:r>
              <a:rPr lang="el-GR" sz="1600" spc="-5" dirty="0" err="1" smtClean="0">
                <a:latin typeface="Times New Roman" pitchFamily="18" charset="0"/>
                <a:cs typeface="Times New Roman" pitchFamily="18" charset="0"/>
              </a:rPr>
              <a:t>δεκτη</a:t>
            </a:r>
            <a:r>
              <a:rPr lang="el-GR" sz="1600" spc="-5" dirty="0" smtClean="0">
                <a:latin typeface="Times New Roman" pitchFamily="18" charset="0"/>
                <a:cs typeface="Times New Roman" pitchFamily="18" charset="0"/>
              </a:rPr>
              <a:t> </a:t>
            </a:r>
            <a:r>
              <a:rPr lang="el-GR" sz="1600" spc="-5" dirty="0" err="1" smtClean="0">
                <a:latin typeface="Times New Roman" pitchFamily="18" charset="0"/>
                <a:cs typeface="Times New Roman" pitchFamily="18" charset="0"/>
              </a:rPr>
              <a:t>εχει</a:t>
            </a:r>
            <a:r>
              <a:rPr lang="el-GR" sz="1600" spc="-5" dirty="0" smtClean="0">
                <a:latin typeface="Times New Roman" pitchFamily="18" charset="0"/>
                <a:cs typeface="Times New Roman" pitchFamily="18" charset="0"/>
              </a:rPr>
              <a:t> </a:t>
            </a:r>
            <a:r>
              <a:rPr lang="el-GR" sz="1600" spc="-5" dirty="0" err="1" smtClean="0">
                <a:latin typeface="Times New Roman" pitchFamily="18" charset="0"/>
                <a:cs typeface="Times New Roman" pitchFamily="18" charset="0"/>
              </a:rPr>
              <a:t>υψηλοτερο</a:t>
            </a:r>
            <a:r>
              <a:rPr lang="el-GR" sz="1600" spc="-5" dirty="0" smtClean="0">
                <a:latin typeface="Times New Roman" pitchFamily="18" charset="0"/>
                <a:cs typeface="Times New Roman" pitchFamily="18" charset="0"/>
              </a:rPr>
              <a:t> </a:t>
            </a:r>
            <a:r>
              <a:rPr lang="el-GR" sz="1600" spc="-5" dirty="0" err="1" smtClean="0">
                <a:latin typeface="Times New Roman" pitchFamily="18" charset="0"/>
                <a:cs typeface="Times New Roman" pitchFamily="18" charset="0"/>
              </a:rPr>
              <a:t>δυναμικο</a:t>
            </a:r>
            <a:r>
              <a:rPr lang="el-GR" sz="1600" spc="-5" dirty="0" smtClean="0">
                <a:latin typeface="Times New Roman" pitchFamily="18" charset="0"/>
                <a:cs typeface="Times New Roman" pitchFamily="18" charset="0"/>
              </a:rPr>
              <a:t> .</a:t>
            </a:r>
            <a:br>
              <a:rPr lang="el-GR" sz="1600" spc="-5" dirty="0" smtClean="0">
                <a:latin typeface="Times New Roman" pitchFamily="18" charset="0"/>
                <a:cs typeface="Times New Roman" pitchFamily="18" charset="0"/>
              </a:rPr>
            </a:br>
            <a:r>
              <a:rPr lang="el-GR" sz="1600" spc="-5" dirty="0" smtClean="0">
                <a:latin typeface="Times New Roman" pitchFamily="18" charset="0"/>
                <a:cs typeface="Times New Roman" pitchFamily="18" charset="0"/>
              </a:rPr>
              <a:t>Η </a:t>
            </a:r>
            <a:r>
              <a:rPr lang="el-GR" sz="1600" spc="-5" dirty="0" err="1" smtClean="0">
                <a:latin typeface="Times New Roman" pitchFamily="18" charset="0"/>
                <a:cs typeface="Times New Roman" pitchFamily="18" charset="0"/>
              </a:rPr>
              <a:t>υπερβαση</a:t>
            </a:r>
            <a:r>
              <a:rPr lang="el-GR" sz="1600" spc="-5" dirty="0" smtClean="0">
                <a:latin typeface="Times New Roman" pitchFamily="18" charset="0"/>
                <a:cs typeface="Times New Roman" pitchFamily="18" charset="0"/>
              </a:rPr>
              <a:t> του </a:t>
            </a:r>
            <a:r>
              <a:rPr lang="el-GR" sz="1600" spc="-5" dirty="0" err="1" smtClean="0">
                <a:latin typeface="Times New Roman" pitchFamily="18" charset="0"/>
                <a:cs typeface="Times New Roman" pitchFamily="18" charset="0"/>
              </a:rPr>
              <a:t>φραγματος</a:t>
            </a:r>
            <a:r>
              <a:rPr lang="el-GR" sz="1600" spc="-5" dirty="0" smtClean="0">
                <a:latin typeface="Times New Roman" pitchFamily="18" charset="0"/>
                <a:cs typeface="Times New Roman" pitchFamily="18" charset="0"/>
              </a:rPr>
              <a:t> του </a:t>
            </a:r>
            <a:r>
              <a:rPr lang="el-GR" sz="1600" spc="-5" dirty="0" err="1" smtClean="0">
                <a:latin typeface="Times New Roman" pitchFamily="18" charset="0"/>
                <a:cs typeface="Times New Roman" pitchFamily="18" charset="0"/>
              </a:rPr>
              <a:t>δυναμικου</a:t>
            </a:r>
            <a:r>
              <a:rPr lang="el-GR" sz="1600" spc="-5" dirty="0" smtClean="0">
                <a:latin typeface="Times New Roman" pitchFamily="18" charset="0"/>
                <a:cs typeface="Times New Roman" pitchFamily="18" charset="0"/>
              </a:rPr>
              <a:t> </a:t>
            </a:r>
            <a:r>
              <a:rPr lang="el-GR" sz="1600" spc="-5" dirty="0" err="1" smtClean="0">
                <a:latin typeface="Times New Roman" pitchFamily="18" charset="0"/>
                <a:cs typeface="Times New Roman" pitchFamily="18" charset="0"/>
              </a:rPr>
              <a:t>γινεται</a:t>
            </a:r>
            <a:r>
              <a:rPr lang="el-GR" sz="1600" spc="-5" dirty="0" smtClean="0">
                <a:latin typeface="Times New Roman" pitchFamily="18" charset="0"/>
                <a:cs typeface="Times New Roman" pitchFamily="18" charset="0"/>
              </a:rPr>
              <a:t> με </a:t>
            </a:r>
            <a:r>
              <a:rPr lang="el-GR" sz="1600" spc="-5" dirty="0" err="1" smtClean="0">
                <a:latin typeface="Times New Roman" pitchFamily="18" charset="0"/>
                <a:cs typeface="Times New Roman" pitchFamily="18" charset="0"/>
              </a:rPr>
              <a:t>συνδεση</a:t>
            </a:r>
            <a:r>
              <a:rPr lang="el-GR" sz="1600" spc="-5" dirty="0" smtClean="0">
                <a:latin typeface="Times New Roman" pitchFamily="18" charset="0"/>
                <a:cs typeface="Times New Roman" pitchFamily="18" charset="0"/>
              </a:rPr>
              <a:t> </a:t>
            </a:r>
            <a:r>
              <a:rPr lang="el-GR" sz="1600" spc="-5" dirty="0" err="1" smtClean="0">
                <a:latin typeface="Times New Roman" pitchFamily="18" charset="0"/>
                <a:cs typeface="Times New Roman" pitchFamily="18" charset="0"/>
              </a:rPr>
              <a:t>μεσω</a:t>
            </a:r>
            <a:r>
              <a:rPr lang="el-GR" sz="1600" spc="-5" dirty="0" smtClean="0">
                <a:latin typeface="Times New Roman" pitchFamily="18" charset="0"/>
                <a:cs typeface="Times New Roman" pitchFamily="18" charset="0"/>
              </a:rPr>
              <a:t> </a:t>
            </a:r>
            <a:r>
              <a:rPr lang="el-GR" sz="1600" spc="-5" dirty="0" err="1" smtClean="0">
                <a:latin typeface="Times New Roman" pitchFamily="18" charset="0"/>
                <a:cs typeface="Times New Roman" pitchFamily="18" charset="0"/>
              </a:rPr>
              <a:t>ηλεκτρικου</a:t>
            </a:r>
            <a:r>
              <a:rPr lang="el-GR" sz="1600" spc="-5" dirty="0" smtClean="0">
                <a:latin typeface="Times New Roman" pitchFamily="18" charset="0"/>
                <a:cs typeface="Times New Roman" pitchFamily="18" charset="0"/>
              </a:rPr>
              <a:t> </a:t>
            </a:r>
            <a:r>
              <a:rPr lang="el-GR" sz="1600" spc="-5" dirty="0" err="1" smtClean="0">
                <a:latin typeface="Times New Roman" pitchFamily="18" charset="0"/>
                <a:cs typeface="Times New Roman" pitchFamily="18" charset="0"/>
              </a:rPr>
              <a:t>κυκλωματος</a:t>
            </a:r>
            <a:r>
              <a:rPr lang="el-GR" sz="1600" spc="-5" dirty="0" smtClean="0">
                <a:latin typeface="Times New Roman" pitchFamily="18" charset="0"/>
                <a:cs typeface="Times New Roman" pitchFamily="18" charset="0"/>
              </a:rPr>
              <a:t> </a:t>
            </a:r>
            <a:r>
              <a:rPr lang="en-US" sz="1600" spc="-5" dirty="0" smtClean="0">
                <a:latin typeface="Times New Roman" pitchFamily="18" charset="0"/>
                <a:cs typeface="Times New Roman" pitchFamily="18" charset="0"/>
              </a:rPr>
              <a:t> </a:t>
            </a:r>
            <a:r>
              <a:rPr lang="el-GR" sz="1600" spc="-5" dirty="0" smtClean="0">
                <a:latin typeface="Times New Roman" pitchFamily="18" charset="0"/>
                <a:cs typeface="Times New Roman" pitchFamily="18" charset="0"/>
              </a:rPr>
              <a:t>με </a:t>
            </a:r>
            <a:r>
              <a:rPr lang="el-GR" sz="1600" spc="-5" dirty="0" err="1" smtClean="0">
                <a:latin typeface="Times New Roman" pitchFamily="18" charset="0"/>
                <a:cs typeface="Times New Roman" pitchFamily="18" charset="0"/>
              </a:rPr>
              <a:t>ορθη</a:t>
            </a:r>
            <a:r>
              <a:rPr lang="el-GR" sz="1600" spc="-5" dirty="0" smtClean="0">
                <a:latin typeface="Times New Roman" pitchFamily="18" charset="0"/>
                <a:cs typeface="Times New Roman" pitchFamily="18" charset="0"/>
              </a:rPr>
              <a:t> </a:t>
            </a:r>
            <a:r>
              <a:rPr lang="el-GR" sz="1600" spc="-5" dirty="0" err="1" smtClean="0">
                <a:latin typeface="Times New Roman" pitchFamily="18" charset="0"/>
                <a:cs typeface="Times New Roman" pitchFamily="18" charset="0"/>
              </a:rPr>
              <a:t>πολωση</a:t>
            </a:r>
            <a:r>
              <a:rPr lang="el-GR" sz="1600" spc="-5" dirty="0" smtClean="0">
                <a:latin typeface="Times New Roman" pitchFamily="18" charset="0"/>
                <a:cs typeface="Times New Roman" pitchFamily="18" charset="0"/>
              </a:rPr>
              <a:t> (+)-π</a:t>
            </a:r>
            <a:r>
              <a:rPr lang="en-US" sz="1600" spc="-5" dirty="0" smtClean="0">
                <a:latin typeface="Times New Roman" pitchFamily="18" charset="0"/>
                <a:cs typeface="Times New Roman" pitchFamily="18" charset="0"/>
              </a:rPr>
              <a:t>p n(-)</a:t>
            </a:r>
            <a:r>
              <a:rPr lang="el-GR" sz="1600" spc="-5" dirty="0" smtClean="0">
                <a:latin typeface="Times New Roman" pitchFamily="18" charset="0"/>
                <a:cs typeface="Times New Roman" pitchFamily="18" charset="0"/>
              </a:rPr>
              <a:t> το </a:t>
            </a:r>
            <a:r>
              <a:rPr lang="el-GR" sz="1600" spc="-5" dirty="0" err="1" smtClean="0">
                <a:latin typeface="Times New Roman" pitchFamily="18" charset="0"/>
                <a:cs typeface="Times New Roman" pitchFamily="18" charset="0"/>
              </a:rPr>
              <a:t>οποιο</a:t>
            </a:r>
            <a:r>
              <a:rPr lang="el-GR" sz="1600" spc="-5" dirty="0" smtClean="0">
                <a:latin typeface="Times New Roman" pitchFamily="18" charset="0"/>
                <a:cs typeface="Times New Roman" pitchFamily="18" charset="0"/>
              </a:rPr>
              <a:t> </a:t>
            </a:r>
            <a:r>
              <a:rPr lang="el-GR" sz="1600" spc="-5" dirty="0" err="1" smtClean="0">
                <a:latin typeface="Times New Roman" pitchFamily="18" charset="0"/>
                <a:cs typeface="Times New Roman" pitchFamily="18" charset="0"/>
              </a:rPr>
              <a:t>αναγκαζει</a:t>
            </a:r>
            <a:r>
              <a:rPr lang="el-GR" sz="1600" spc="-5" dirty="0" smtClean="0">
                <a:latin typeface="Times New Roman" pitchFamily="18" charset="0"/>
                <a:cs typeface="Times New Roman" pitchFamily="18" charset="0"/>
              </a:rPr>
              <a:t> τα </a:t>
            </a:r>
            <a:r>
              <a:rPr lang="el-GR" sz="1600" spc="-5" dirty="0" err="1" smtClean="0">
                <a:latin typeface="Times New Roman" pitchFamily="18" charset="0"/>
                <a:cs typeface="Times New Roman" pitchFamily="18" charset="0"/>
              </a:rPr>
              <a:t>ηλεκτρονια</a:t>
            </a:r>
            <a:r>
              <a:rPr lang="el-GR" sz="1600" spc="-5" dirty="0" smtClean="0">
                <a:latin typeface="Times New Roman" pitchFamily="18" charset="0"/>
                <a:cs typeface="Times New Roman" pitchFamily="18" charset="0"/>
              </a:rPr>
              <a:t> να </a:t>
            </a:r>
            <a:r>
              <a:rPr lang="en-US" sz="1600" spc="-5" dirty="0" smtClean="0">
                <a:latin typeface="Times New Roman" pitchFamily="18" charset="0"/>
                <a:cs typeface="Times New Roman" pitchFamily="18" charset="0"/>
              </a:rPr>
              <a:t> </a:t>
            </a:r>
            <a:r>
              <a:rPr lang="el-GR" sz="1600" spc="-5" dirty="0" err="1" smtClean="0">
                <a:latin typeface="Times New Roman" pitchFamily="18" charset="0"/>
                <a:cs typeface="Times New Roman" pitchFamily="18" charset="0"/>
              </a:rPr>
              <a:t>κινηθουν</a:t>
            </a:r>
            <a:r>
              <a:rPr lang="el-GR" sz="1600" spc="-5" dirty="0" smtClean="0">
                <a:latin typeface="Times New Roman" pitchFamily="18" charset="0"/>
                <a:cs typeface="Times New Roman" pitchFamily="18" charset="0"/>
              </a:rPr>
              <a:t> προς </a:t>
            </a:r>
            <a:r>
              <a:rPr lang="el-GR" sz="1600" spc="-5" dirty="0" err="1" smtClean="0">
                <a:latin typeface="Times New Roman" pitchFamily="18" charset="0"/>
                <a:cs typeface="Times New Roman" pitchFamily="18" charset="0"/>
              </a:rPr>
              <a:t>υψηλοτερο</a:t>
            </a:r>
            <a:r>
              <a:rPr lang="el-GR" sz="1600" spc="-5" dirty="0" smtClean="0">
                <a:latin typeface="Times New Roman" pitchFamily="18" charset="0"/>
                <a:cs typeface="Times New Roman" pitchFamily="18" charset="0"/>
              </a:rPr>
              <a:t> </a:t>
            </a:r>
            <a:r>
              <a:rPr lang="el-GR" sz="1600" spc="-5" dirty="0" err="1" smtClean="0">
                <a:latin typeface="Times New Roman" pitchFamily="18" charset="0"/>
                <a:cs typeface="Times New Roman" pitchFamily="18" charset="0"/>
              </a:rPr>
              <a:t>δυναμικο</a:t>
            </a:r>
            <a:r>
              <a:rPr lang="el-GR" sz="1600" spc="-5" dirty="0" smtClean="0">
                <a:latin typeface="Times New Roman" pitchFamily="18" charset="0"/>
                <a:cs typeface="Times New Roman" pitchFamily="18" charset="0"/>
              </a:rPr>
              <a:t>  και </a:t>
            </a:r>
            <a:r>
              <a:rPr lang="el-GR" sz="1600" spc="-5" dirty="0" err="1" smtClean="0">
                <a:latin typeface="Times New Roman" pitchFamily="18" charset="0"/>
                <a:cs typeface="Times New Roman" pitchFamily="18" charset="0"/>
              </a:rPr>
              <a:t>ετσι</a:t>
            </a:r>
            <a:r>
              <a:rPr lang="el-GR" sz="1600" spc="-5" dirty="0" smtClean="0">
                <a:latin typeface="Times New Roman" pitchFamily="18" charset="0"/>
                <a:cs typeface="Times New Roman" pitchFamily="18" charset="0"/>
              </a:rPr>
              <a:t> </a:t>
            </a:r>
            <a:r>
              <a:rPr lang="el-GR" sz="1600" spc="-5" dirty="0" err="1" smtClean="0">
                <a:latin typeface="Times New Roman" pitchFamily="18" charset="0"/>
                <a:cs typeface="Times New Roman" pitchFamily="18" charset="0"/>
              </a:rPr>
              <a:t>αποβαλλουν</a:t>
            </a:r>
            <a:r>
              <a:rPr lang="el-GR" sz="1600" spc="-5" dirty="0" smtClean="0">
                <a:latin typeface="Times New Roman" pitchFamily="18" charset="0"/>
                <a:cs typeface="Times New Roman" pitchFamily="18" charset="0"/>
              </a:rPr>
              <a:t> την </a:t>
            </a:r>
            <a:r>
              <a:rPr lang="el-GR" sz="1600" spc="-5" dirty="0" err="1" smtClean="0">
                <a:latin typeface="Times New Roman" pitchFamily="18" charset="0"/>
                <a:cs typeface="Times New Roman" pitchFamily="18" charset="0"/>
              </a:rPr>
              <a:t>επι</a:t>
            </a:r>
            <a:r>
              <a:rPr lang="el-GR" sz="1600" spc="-5" dirty="0" smtClean="0">
                <a:latin typeface="Times New Roman" pitchFamily="18" charset="0"/>
                <a:cs typeface="Times New Roman" pitchFamily="18" charset="0"/>
              </a:rPr>
              <a:t> </a:t>
            </a:r>
            <a:r>
              <a:rPr lang="el-GR" sz="1600" spc="-5" dirty="0" err="1" smtClean="0">
                <a:latin typeface="Times New Roman" pitchFamily="18" charset="0"/>
                <a:cs typeface="Times New Roman" pitchFamily="18" charset="0"/>
              </a:rPr>
              <a:t>πλεον</a:t>
            </a:r>
            <a:r>
              <a:rPr lang="el-GR" sz="1600" spc="-5" dirty="0" smtClean="0">
                <a:latin typeface="Times New Roman" pitchFamily="18" charset="0"/>
                <a:cs typeface="Times New Roman" pitchFamily="18" charset="0"/>
              </a:rPr>
              <a:t> </a:t>
            </a:r>
            <a:r>
              <a:rPr lang="el-GR" sz="1600" spc="-5" dirty="0" err="1" smtClean="0">
                <a:latin typeface="Times New Roman" pitchFamily="18" charset="0"/>
                <a:cs typeface="Times New Roman" pitchFamily="18" charset="0"/>
              </a:rPr>
              <a:t>ενεργεια</a:t>
            </a:r>
            <a:r>
              <a:rPr lang="el-GR" sz="1600" spc="-5" dirty="0" smtClean="0">
                <a:latin typeface="Times New Roman" pitchFamily="18" charset="0"/>
                <a:cs typeface="Times New Roman" pitchFamily="18" charset="0"/>
              </a:rPr>
              <a:t> ως </a:t>
            </a:r>
            <a:r>
              <a:rPr lang="el-GR" sz="1600" spc="-5" dirty="0" err="1" smtClean="0">
                <a:latin typeface="Times New Roman" pitchFamily="18" charset="0"/>
                <a:cs typeface="Times New Roman" pitchFamily="18" charset="0"/>
              </a:rPr>
              <a:t>εκπομπη</a:t>
            </a:r>
            <a:r>
              <a:rPr lang="el-GR" sz="1600" spc="-5" dirty="0" smtClean="0">
                <a:latin typeface="Times New Roman" pitchFamily="18" charset="0"/>
                <a:cs typeface="Times New Roman" pitchFamily="18" charset="0"/>
              </a:rPr>
              <a:t> </a:t>
            </a:r>
            <a:r>
              <a:rPr lang="el-GR" sz="1600" spc="-5" dirty="0" err="1" smtClean="0">
                <a:latin typeface="Times New Roman" pitchFamily="18" charset="0"/>
                <a:cs typeface="Times New Roman" pitchFamily="18" charset="0"/>
              </a:rPr>
              <a:t>φωτος</a:t>
            </a:r>
            <a:r>
              <a:rPr lang="el-GR" sz="1600" spc="-5" dirty="0" smtClean="0">
                <a:latin typeface="Times New Roman" pitchFamily="18" charset="0"/>
                <a:cs typeface="Times New Roman" pitchFamily="18" charset="0"/>
              </a:rPr>
              <a:t>.(</a:t>
            </a:r>
            <a:r>
              <a:rPr lang="el-GR" sz="1600" spc="-5" dirty="0" err="1" smtClean="0">
                <a:latin typeface="Times New Roman" pitchFamily="18" charset="0"/>
                <a:cs typeface="Times New Roman" pitchFamily="18" charset="0"/>
              </a:rPr>
              <a:t>Φωταυγεια</a:t>
            </a:r>
            <a:r>
              <a:rPr lang="el-GR" sz="1600" spc="-5" dirty="0" smtClean="0">
                <a:latin typeface="Times New Roman" pitchFamily="18" charset="0"/>
                <a:cs typeface="Times New Roman" pitchFamily="18" charset="0"/>
              </a:rPr>
              <a:t> </a:t>
            </a:r>
            <a:r>
              <a:rPr lang="en-US" sz="1600" spc="-5" dirty="0" smtClean="0">
                <a:latin typeface="Times New Roman" pitchFamily="18" charset="0"/>
                <a:cs typeface="Times New Roman" pitchFamily="18" charset="0"/>
              </a:rPr>
              <a:t>LED- Light emitted Diode)</a:t>
            </a:r>
            <a:r>
              <a:rPr lang="el-GR" sz="1600" spc="-5" dirty="0" smtClean="0">
                <a:latin typeface="Times New Roman" pitchFamily="18" charset="0"/>
                <a:cs typeface="Times New Roman" pitchFamily="18" charset="0"/>
              </a:rPr>
              <a:t/>
            </a:r>
            <a:br>
              <a:rPr lang="el-GR" sz="1600" spc="-5" dirty="0" smtClean="0">
                <a:latin typeface="Times New Roman" pitchFamily="18" charset="0"/>
                <a:cs typeface="Times New Roman" pitchFamily="18" charset="0"/>
              </a:rPr>
            </a:br>
            <a:r>
              <a:rPr lang="el-GR" sz="1600" spc="-5" dirty="0" smtClean="0">
                <a:solidFill>
                  <a:srgbClr val="002060"/>
                </a:solidFill>
                <a:latin typeface="Times New Roman" pitchFamily="18" charset="0"/>
                <a:cs typeface="Times New Roman" pitchFamily="18" charset="0"/>
              </a:rPr>
              <a:t>Χρήσιμο στοιχείο </a:t>
            </a:r>
            <a:r>
              <a:rPr lang="en-US" sz="1600" dirty="0" smtClean="0"/>
              <a:t>Nobel </a:t>
            </a:r>
            <a:r>
              <a:rPr lang="el-GR" sz="1600" dirty="0" err="1" smtClean="0"/>
              <a:t>Φυσικης</a:t>
            </a:r>
            <a:r>
              <a:rPr lang="en-US" sz="1600" dirty="0" smtClean="0"/>
              <a:t> 2014 </a:t>
            </a:r>
            <a:r>
              <a:rPr lang="el-GR" sz="1600" dirty="0" smtClean="0"/>
              <a:t>στους </a:t>
            </a:r>
            <a:r>
              <a:rPr lang="en-US" sz="1600" dirty="0" smtClean="0"/>
              <a:t>Isamu </a:t>
            </a:r>
            <a:r>
              <a:rPr lang="en-US" sz="1600" dirty="0" err="1" smtClean="0"/>
              <a:t>Akasaki</a:t>
            </a:r>
            <a:r>
              <a:rPr lang="en-US" sz="1600" dirty="0" smtClean="0"/>
              <a:t>, Japan Hiroshi Amano Japan  </a:t>
            </a:r>
            <a:r>
              <a:rPr lang="en-US" sz="1600" dirty="0" err="1" smtClean="0"/>
              <a:t>Shuji</a:t>
            </a:r>
            <a:r>
              <a:rPr lang="en-US" sz="1600" dirty="0" smtClean="0"/>
              <a:t> Nakamura</a:t>
            </a:r>
            <a:r>
              <a:rPr lang="el-GR" sz="1600" dirty="0" smtClean="0"/>
              <a:t>  </a:t>
            </a:r>
            <a:r>
              <a:rPr lang="en-US" sz="1800" dirty="0" smtClean="0"/>
              <a:t>Santa Barbara, CA, USA </a:t>
            </a:r>
            <a:r>
              <a:rPr lang="el-GR" sz="1800" dirty="0" smtClean="0"/>
              <a:t/>
            </a:r>
            <a:br>
              <a:rPr lang="el-GR" sz="1800" dirty="0" smtClean="0"/>
            </a:br>
            <a:r>
              <a:rPr lang="en-US" sz="1800" i="1" dirty="0" smtClean="0"/>
              <a:t>“for the invention of efficient blue light-emitting diodes which has enabled bright and energy-saving white light sources”</a:t>
            </a:r>
            <a:r>
              <a:rPr lang="el-GR" sz="2000" dirty="0" smtClean="0"/>
              <a:t/>
            </a:r>
            <a:br>
              <a:rPr lang="el-GR" sz="2000" dirty="0" smtClean="0"/>
            </a:br>
            <a:r>
              <a:rPr lang="el-GR" sz="2000" spc="-5" dirty="0" smtClean="0">
                <a:latin typeface="Times New Roman" pitchFamily="18" charset="0"/>
                <a:cs typeface="Times New Roman" pitchFamily="18" charset="0"/>
              </a:rPr>
              <a:t/>
            </a:r>
            <a:br>
              <a:rPr lang="el-GR" sz="2000" spc="-5" dirty="0" smtClean="0">
                <a:latin typeface="Times New Roman" pitchFamily="18" charset="0"/>
                <a:cs typeface="Times New Roman" pitchFamily="18" charset="0"/>
              </a:rPr>
            </a:br>
            <a:r>
              <a:rPr lang="el-GR" sz="2000" spc="-5" dirty="0" smtClean="0">
                <a:latin typeface="Times New Roman" pitchFamily="18" charset="0"/>
                <a:cs typeface="Times New Roman" pitchFamily="18" charset="0"/>
              </a:rPr>
              <a:t/>
            </a:r>
            <a:br>
              <a:rPr lang="el-GR" sz="2000" spc="-5" dirty="0" smtClean="0">
                <a:latin typeface="Times New Roman" pitchFamily="18" charset="0"/>
                <a:cs typeface="Times New Roman" pitchFamily="18" charset="0"/>
              </a:rPr>
            </a:br>
            <a:endParaRPr sz="2000" dirty="0">
              <a:latin typeface="Times New Roman" pitchFamily="18" charset="0"/>
              <a:cs typeface="Times New Roman" pitchFamily="18" charset="0"/>
            </a:endParaRPr>
          </a:p>
        </p:txBody>
      </p:sp>
      <p:sp>
        <p:nvSpPr>
          <p:cNvPr id="3" name="object 3"/>
          <p:cNvSpPr/>
          <p:nvPr/>
        </p:nvSpPr>
        <p:spPr>
          <a:xfrm>
            <a:off x="457200" y="3429000"/>
            <a:ext cx="4343400" cy="2743200"/>
          </a:xfrm>
          <a:prstGeom prst="rect">
            <a:avLst/>
          </a:prstGeom>
          <a:blipFill>
            <a:blip r:embed="rId2" cstate="print"/>
            <a:stretch>
              <a:fillRect/>
            </a:stretch>
          </a:blipFill>
        </p:spPr>
        <p:txBody>
          <a:bodyPr wrap="square" lIns="0" tIns="0" rIns="0" bIns="0" rtlCol="0"/>
          <a:lstStyle/>
          <a:p>
            <a:endParaRPr/>
          </a:p>
        </p:txBody>
      </p:sp>
      <p:sp>
        <p:nvSpPr>
          <p:cNvPr id="4" name="object 3"/>
          <p:cNvSpPr/>
          <p:nvPr/>
        </p:nvSpPr>
        <p:spPr>
          <a:xfrm>
            <a:off x="4724400" y="4114800"/>
            <a:ext cx="3282575" cy="1944211"/>
          </a:xfrm>
          <a:prstGeom prst="rect">
            <a:avLst/>
          </a:prstGeom>
          <a:blipFill>
            <a:blip r:embed="rId3" cstate="print"/>
            <a:stretch>
              <a:fillRect/>
            </a:stretch>
          </a:blipFill>
        </p:spPr>
        <p:txBody>
          <a:bodyPr wrap="square" lIns="0" tIns="0" rIns="0" bIns="0" rtlCol="0"/>
          <a:lstStyle/>
          <a:p>
            <a:endParaRPr/>
          </a:p>
        </p:txBody>
      </p:sp>
      <p:sp>
        <p:nvSpPr>
          <p:cNvPr id="5" name="object 2"/>
          <p:cNvSpPr/>
          <p:nvPr/>
        </p:nvSpPr>
        <p:spPr>
          <a:xfrm>
            <a:off x="7391400" y="3048000"/>
            <a:ext cx="838200" cy="838198"/>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2615" y="-29219"/>
            <a:ext cx="7925585" cy="1143903"/>
          </a:xfrm>
          <a:prstGeom prst="rect">
            <a:avLst/>
          </a:prstGeom>
        </p:spPr>
        <p:txBody>
          <a:bodyPr vert="horz" wrap="square" lIns="0" tIns="35560" rIns="0" bIns="0" rtlCol="0">
            <a:spAutoFit/>
          </a:bodyPr>
          <a:lstStyle/>
          <a:p>
            <a:pPr marL="12065" marR="5080" algn="ctr">
              <a:spcBef>
                <a:spcPts val="280"/>
              </a:spcBef>
            </a:pPr>
            <a:r>
              <a:rPr sz="1800">
                <a:solidFill>
                  <a:srgbClr val="0070C0"/>
                </a:solidFill>
                <a:latin typeface="Times New Roman" pitchFamily="18" charset="0"/>
                <a:cs typeface="Times New Roman" pitchFamily="18" charset="0"/>
              </a:rPr>
              <a:t>19.Αρχή </a:t>
            </a:r>
            <a:r>
              <a:rPr sz="1800" smtClean="0">
                <a:solidFill>
                  <a:srgbClr val="0070C0"/>
                </a:solidFill>
                <a:latin typeface="Times New Roman" pitchFamily="18" charset="0"/>
                <a:cs typeface="Times New Roman" pitchFamily="18" charset="0"/>
              </a:rPr>
              <a:t>λειτουργ</a:t>
            </a:r>
            <a:r>
              <a:rPr lang="el-GR" sz="1800" dirty="0" smtClean="0">
                <a:solidFill>
                  <a:srgbClr val="0070C0"/>
                </a:solidFill>
                <a:latin typeface="Times New Roman" pitchFamily="18" charset="0"/>
                <a:cs typeface="Times New Roman" pitchFamily="18" charset="0"/>
              </a:rPr>
              <a:t>ία</a:t>
            </a:r>
            <a:r>
              <a:rPr sz="1800" smtClean="0">
                <a:solidFill>
                  <a:srgbClr val="0070C0"/>
                </a:solidFill>
                <a:latin typeface="Times New Roman" pitchFamily="18" charset="0"/>
                <a:cs typeface="Times New Roman" pitchFamily="18" charset="0"/>
              </a:rPr>
              <a:t>ς </a:t>
            </a:r>
            <a:r>
              <a:rPr sz="1800" spc="-5">
                <a:solidFill>
                  <a:srgbClr val="0070C0"/>
                </a:solidFill>
                <a:latin typeface="Times New Roman" pitchFamily="18" charset="0"/>
                <a:cs typeface="Times New Roman" pitchFamily="18" charset="0"/>
              </a:rPr>
              <a:t>laser</a:t>
            </a:r>
            <a:r>
              <a:rPr sz="1800" spc="-395">
                <a:solidFill>
                  <a:srgbClr val="0070C0"/>
                </a:solidFill>
                <a:latin typeface="Times New Roman" pitchFamily="18" charset="0"/>
                <a:cs typeface="Times New Roman" pitchFamily="18" charset="0"/>
              </a:rPr>
              <a:t> </a:t>
            </a:r>
            <a:r>
              <a:rPr lang="el-GR" sz="1800" spc="-395" dirty="0" smtClean="0">
                <a:solidFill>
                  <a:srgbClr val="0070C0"/>
                </a:solidFill>
                <a:latin typeface="Times New Roman" pitchFamily="18" charset="0"/>
                <a:cs typeface="Times New Roman" pitchFamily="18" charset="0"/>
              </a:rPr>
              <a:t> </a:t>
            </a:r>
            <a:r>
              <a:rPr sz="1800" smtClean="0">
                <a:solidFill>
                  <a:srgbClr val="0070C0"/>
                </a:solidFill>
                <a:latin typeface="Times New Roman" pitchFamily="18" charset="0"/>
                <a:cs typeface="Times New Roman" pitchFamily="18" charset="0"/>
              </a:rPr>
              <a:t>ημιαγωγού  </a:t>
            </a:r>
            <a:r>
              <a:rPr lang="el-GR" sz="1800" dirty="0" err="1" smtClean="0">
                <a:solidFill>
                  <a:srgbClr val="0070C0"/>
                </a:solidFill>
                <a:latin typeface="Times New Roman" pitchFamily="18" charset="0"/>
                <a:cs typeface="Times New Roman" pitchFamily="18" charset="0"/>
              </a:rPr>
              <a:t>Αυξηση</a:t>
            </a:r>
            <a:r>
              <a:rPr lang="el-GR" sz="1800" dirty="0" smtClean="0">
                <a:solidFill>
                  <a:srgbClr val="0070C0"/>
                </a:solidFill>
                <a:latin typeface="Times New Roman" pitchFamily="18" charset="0"/>
                <a:cs typeface="Times New Roman" pitchFamily="18" charset="0"/>
              </a:rPr>
              <a:t> του </a:t>
            </a:r>
            <a:r>
              <a:rPr lang="el-GR" sz="1800" dirty="0" err="1" smtClean="0">
                <a:solidFill>
                  <a:srgbClr val="0070C0"/>
                </a:solidFill>
                <a:latin typeface="Times New Roman" pitchFamily="18" charset="0"/>
                <a:cs typeface="Times New Roman" pitchFamily="18" charset="0"/>
              </a:rPr>
              <a:t>φορτιου</a:t>
            </a:r>
            <a:r>
              <a:rPr lang="el-GR" sz="1800" dirty="0" smtClean="0">
                <a:solidFill>
                  <a:srgbClr val="0070C0"/>
                </a:solidFill>
                <a:latin typeface="Times New Roman" pitchFamily="18" charset="0"/>
                <a:cs typeface="Times New Roman" pitchFamily="18" charset="0"/>
              </a:rPr>
              <a:t> </a:t>
            </a:r>
            <a:r>
              <a:rPr lang="el-GR" sz="1800" dirty="0" err="1" smtClean="0">
                <a:solidFill>
                  <a:srgbClr val="0070C0"/>
                </a:solidFill>
                <a:latin typeface="Times New Roman" pitchFamily="18" charset="0"/>
                <a:cs typeface="Times New Roman" pitchFamily="18" charset="0"/>
              </a:rPr>
              <a:t>μετατρεπει</a:t>
            </a:r>
            <a:r>
              <a:rPr lang="el-GR" sz="1800" dirty="0" smtClean="0">
                <a:solidFill>
                  <a:srgbClr val="0070C0"/>
                </a:solidFill>
                <a:latin typeface="Times New Roman" pitchFamily="18" charset="0"/>
                <a:cs typeface="Times New Roman" pitchFamily="18" charset="0"/>
              </a:rPr>
              <a:t> την </a:t>
            </a:r>
            <a:r>
              <a:rPr lang="el-GR" sz="1800" dirty="0" err="1" smtClean="0">
                <a:solidFill>
                  <a:srgbClr val="0070C0"/>
                </a:solidFill>
                <a:latin typeface="Times New Roman" pitchFamily="18" charset="0"/>
                <a:cs typeface="Times New Roman" pitchFamily="18" charset="0"/>
              </a:rPr>
              <a:t>αυθορμητη</a:t>
            </a:r>
            <a:r>
              <a:rPr lang="el-GR" sz="1800" dirty="0" smtClean="0">
                <a:solidFill>
                  <a:srgbClr val="0070C0"/>
                </a:solidFill>
                <a:latin typeface="Times New Roman" pitchFamily="18" charset="0"/>
                <a:cs typeface="Times New Roman" pitchFamily="18" charset="0"/>
              </a:rPr>
              <a:t> </a:t>
            </a:r>
            <a:r>
              <a:rPr lang="el-GR" sz="1800" dirty="0" err="1" smtClean="0">
                <a:solidFill>
                  <a:srgbClr val="0070C0"/>
                </a:solidFill>
                <a:latin typeface="Times New Roman" pitchFamily="18" charset="0"/>
                <a:cs typeface="Times New Roman" pitchFamily="18" charset="0"/>
              </a:rPr>
              <a:t>εκπομπη</a:t>
            </a:r>
            <a:r>
              <a:rPr lang="el-GR" sz="1800" dirty="0" smtClean="0">
                <a:solidFill>
                  <a:srgbClr val="0070C0"/>
                </a:solidFill>
                <a:latin typeface="Times New Roman" pitchFamily="18" charset="0"/>
                <a:cs typeface="Times New Roman" pitchFamily="18" charset="0"/>
              </a:rPr>
              <a:t> σε </a:t>
            </a:r>
            <a:r>
              <a:rPr lang="el-GR" sz="1800" dirty="0" err="1" smtClean="0">
                <a:solidFill>
                  <a:srgbClr val="0070C0"/>
                </a:solidFill>
                <a:latin typeface="Times New Roman" pitchFamily="18" charset="0"/>
                <a:cs typeface="Times New Roman" pitchFamily="18" charset="0"/>
              </a:rPr>
              <a:t>εξαναγκασμενη</a:t>
            </a:r>
            <a:r>
              <a:rPr lang="el-GR" sz="1800" dirty="0" smtClean="0">
                <a:solidFill>
                  <a:srgbClr val="0070C0"/>
                </a:solidFill>
                <a:latin typeface="Times New Roman" pitchFamily="18" charset="0"/>
                <a:cs typeface="Times New Roman" pitchFamily="18" charset="0"/>
              </a:rPr>
              <a:t>.</a:t>
            </a:r>
            <a:r>
              <a:rPr sz="1800" smtClean="0">
                <a:solidFill>
                  <a:srgbClr val="0070C0"/>
                </a:solidFill>
                <a:latin typeface="Times New Roman" pitchFamily="18" charset="0"/>
                <a:cs typeface="Times New Roman" pitchFamily="18" charset="0"/>
              </a:rPr>
              <a:t>Κατώφλι </a:t>
            </a:r>
            <a:r>
              <a:rPr sz="1800" dirty="0">
                <a:solidFill>
                  <a:srgbClr val="0070C0"/>
                </a:solidFill>
                <a:latin typeface="Times New Roman" pitchFamily="18" charset="0"/>
                <a:cs typeface="Times New Roman" pitchFamily="18" charset="0"/>
              </a:rPr>
              <a:t>δημιουργίας</a:t>
            </a:r>
            <a:r>
              <a:rPr sz="1800" spc="-459" dirty="0">
                <a:solidFill>
                  <a:srgbClr val="0070C0"/>
                </a:solidFill>
                <a:latin typeface="Times New Roman" pitchFamily="18" charset="0"/>
                <a:cs typeface="Times New Roman" pitchFamily="18" charset="0"/>
              </a:rPr>
              <a:t> </a:t>
            </a:r>
            <a:r>
              <a:rPr sz="1800">
                <a:solidFill>
                  <a:srgbClr val="0070C0"/>
                </a:solidFill>
                <a:latin typeface="Times New Roman" pitchFamily="18" charset="0"/>
                <a:cs typeface="Times New Roman" pitchFamily="18" charset="0"/>
              </a:rPr>
              <a:t>αναστροφής  </a:t>
            </a:r>
            <a:r>
              <a:rPr sz="1800" smtClean="0">
                <a:solidFill>
                  <a:srgbClr val="0070C0"/>
                </a:solidFill>
                <a:latin typeface="Times New Roman" pitchFamily="18" charset="0"/>
                <a:cs typeface="Times New Roman" pitchFamily="18" charset="0"/>
              </a:rPr>
              <a:t>πληθυσμών</a:t>
            </a:r>
            <a:r>
              <a:rPr lang="el-GR" sz="1800" dirty="0" smtClean="0">
                <a:solidFill>
                  <a:srgbClr val="0070C0"/>
                </a:solidFill>
                <a:latin typeface="Times New Roman" pitchFamily="18" charset="0"/>
                <a:cs typeface="Times New Roman" pitchFamily="18" charset="0"/>
              </a:rPr>
              <a:t> </a:t>
            </a:r>
            <a:r>
              <a:rPr lang="el-GR" sz="1800" dirty="0" err="1" smtClean="0">
                <a:solidFill>
                  <a:srgbClr val="0070C0"/>
                </a:solidFill>
                <a:latin typeface="Times New Roman" pitchFamily="18" charset="0"/>
                <a:cs typeface="Times New Roman" pitchFamily="18" charset="0"/>
              </a:rPr>
              <a:t>Δημιουργια</a:t>
            </a:r>
            <a:r>
              <a:rPr lang="el-GR" sz="1800" dirty="0" smtClean="0">
                <a:solidFill>
                  <a:srgbClr val="0070C0"/>
                </a:solidFill>
                <a:latin typeface="Times New Roman" pitchFamily="18" charset="0"/>
                <a:cs typeface="Times New Roman" pitchFamily="18" charset="0"/>
              </a:rPr>
              <a:t> </a:t>
            </a:r>
            <a:r>
              <a:rPr lang="el-GR" sz="1800" dirty="0" err="1" smtClean="0">
                <a:solidFill>
                  <a:srgbClr val="0070C0"/>
                </a:solidFill>
                <a:latin typeface="Times New Roman" pitchFamily="18" charset="0"/>
                <a:cs typeface="Times New Roman" pitchFamily="18" charset="0"/>
              </a:rPr>
              <a:t>οπτικης</a:t>
            </a:r>
            <a:r>
              <a:rPr lang="el-GR" sz="1800" dirty="0" smtClean="0">
                <a:solidFill>
                  <a:srgbClr val="0070C0"/>
                </a:solidFill>
                <a:latin typeface="Times New Roman" pitchFamily="18" charset="0"/>
                <a:cs typeface="Times New Roman" pitchFamily="18" charset="0"/>
              </a:rPr>
              <a:t> </a:t>
            </a:r>
            <a:r>
              <a:rPr lang="el-GR" sz="1800" dirty="0" err="1" smtClean="0">
                <a:solidFill>
                  <a:srgbClr val="0070C0"/>
                </a:solidFill>
                <a:latin typeface="Times New Roman" pitchFamily="18" charset="0"/>
                <a:cs typeface="Times New Roman" pitchFamily="18" charset="0"/>
              </a:rPr>
              <a:t>κοιλοτητας</a:t>
            </a:r>
            <a:r>
              <a:rPr lang="el-GR" sz="1800" dirty="0" smtClean="0">
                <a:solidFill>
                  <a:srgbClr val="0070C0"/>
                </a:solidFill>
                <a:latin typeface="Times New Roman" pitchFamily="18" charset="0"/>
                <a:cs typeface="Times New Roman" pitchFamily="18" charset="0"/>
              </a:rPr>
              <a:t> με </a:t>
            </a:r>
            <a:r>
              <a:rPr lang="el-GR" sz="1800" dirty="0" err="1" smtClean="0">
                <a:solidFill>
                  <a:srgbClr val="0070C0"/>
                </a:solidFill>
                <a:latin typeface="Times New Roman" pitchFamily="18" charset="0"/>
                <a:cs typeface="Times New Roman" pitchFamily="18" charset="0"/>
              </a:rPr>
              <a:t>κοπη</a:t>
            </a:r>
            <a:r>
              <a:rPr lang="el-GR" sz="1800" dirty="0" smtClean="0">
                <a:solidFill>
                  <a:srgbClr val="0070C0"/>
                </a:solidFill>
                <a:latin typeface="Times New Roman" pitchFamily="18" charset="0"/>
                <a:cs typeface="Times New Roman" pitchFamily="18" charset="0"/>
              </a:rPr>
              <a:t> της </a:t>
            </a:r>
            <a:r>
              <a:rPr lang="el-GR" sz="1800" dirty="0" err="1" smtClean="0">
                <a:solidFill>
                  <a:srgbClr val="0070C0"/>
                </a:solidFill>
                <a:latin typeface="Times New Roman" pitchFamily="18" charset="0"/>
                <a:cs typeface="Times New Roman" pitchFamily="18" charset="0"/>
              </a:rPr>
              <a:t>επαδης</a:t>
            </a:r>
            <a:r>
              <a:rPr lang="el-GR" sz="1800" dirty="0" smtClean="0">
                <a:solidFill>
                  <a:srgbClr val="0070C0"/>
                </a:solidFill>
                <a:latin typeface="Times New Roman" pitchFamily="18" charset="0"/>
                <a:cs typeface="Times New Roman" pitchFamily="18" charset="0"/>
              </a:rPr>
              <a:t> κατά </a:t>
            </a:r>
            <a:r>
              <a:rPr lang="el-GR" sz="1800" dirty="0" err="1" smtClean="0">
                <a:solidFill>
                  <a:srgbClr val="0070C0"/>
                </a:solidFill>
                <a:latin typeface="Times New Roman" pitchFamily="18" charset="0"/>
                <a:cs typeface="Times New Roman" pitchFamily="18" charset="0"/>
              </a:rPr>
              <a:t>μηκος</a:t>
            </a:r>
            <a:r>
              <a:rPr lang="el-GR" sz="1800" dirty="0" smtClean="0">
                <a:solidFill>
                  <a:srgbClr val="0070C0"/>
                </a:solidFill>
                <a:latin typeface="Times New Roman" pitchFamily="18" charset="0"/>
                <a:cs typeface="Times New Roman" pitchFamily="18" charset="0"/>
              </a:rPr>
              <a:t> </a:t>
            </a:r>
            <a:r>
              <a:rPr lang="el-GR" sz="1800" dirty="0" err="1" smtClean="0">
                <a:solidFill>
                  <a:srgbClr val="0070C0"/>
                </a:solidFill>
                <a:latin typeface="Times New Roman" pitchFamily="18" charset="0"/>
                <a:cs typeface="Times New Roman" pitchFamily="18" charset="0"/>
              </a:rPr>
              <a:t>κρυσταλλογραφικων</a:t>
            </a:r>
            <a:r>
              <a:rPr lang="el-GR" sz="1800" dirty="0" smtClean="0">
                <a:solidFill>
                  <a:srgbClr val="0070C0"/>
                </a:solidFill>
                <a:latin typeface="Times New Roman" pitchFamily="18" charset="0"/>
                <a:cs typeface="Times New Roman" pitchFamily="18" charset="0"/>
              </a:rPr>
              <a:t> </a:t>
            </a:r>
            <a:r>
              <a:rPr lang="el-GR" sz="1800" dirty="0" err="1" smtClean="0">
                <a:solidFill>
                  <a:srgbClr val="0070C0"/>
                </a:solidFill>
                <a:latin typeface="Times New Roman" pitchFamily="18" charset="0"/>
                <a:cs typeface="Times New Roman" pitchFamily="18" charset="0"/>
              </a:rPr>
              <a:t>επιπεδων</a:t>
            </a:r>
            <a:r>
              <a:rPr lang="el-GR" sz="1800" dirty="0" smtClean="0">
                <a:solidFill>
                  <a:srgbClr val="0070C0"/>
                </a:solidFill>
                <a:latin typeface="Times New Roman" pitchFamily="18" charset="0"/>
                <a:cs typeface="Times New Roman" pitchFamily="18" charset="0"/>
              </a:rPr>
              <a:t> </a:t>
            </a:r>
            <a:endParaRPr sz="1800" dirty="0">
              <a:solidFill>
                <a:srgbClr val="0070C0"/>
              </a:solidFill>
              <a:latin typeface="Times New Roman" pitchFamily="18" charset="0"/>
              <a:cs typeface="Times New Roman" pitchFamily="18" charset="0"/>
            </a:endParaRPr>
          </a:p>
        </p:txBody>
      </p:sp>
      <p:sp>
        <p:nvSpPr>
          <p:cNvPr id="4" name="object 4"/>
          <p:cNvSpPr/>
          <p:nvPr/>
        </p:nvSpPr>
        <p:spPr>
          <a:xfrm>
            <a:off x="838200" y="1828800"/>
            <a:ext cx="3657600" cy="22860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800600" y="1828800"/>
            <a:ext cx="3095268" cy="1863796"/>
          </a:xfrm>
          <a:prstGeom prst="rect">
            <a:avLst/>
          </a:prstGeom>
          <a:blipFill>
            <a:blip r:embed="rId3" cstate="print"/>
            <a:stretch>
              <a:fillRect/>
            </a:stretch>
          </a:blipFill>
        </p:spPr>
        <p:txBody>
          <a:bodyPr wrap="square" lIns="0" tIns="0" rIns="0" bIns="0" rtlCol="0"/>
          <a:lstStyle/>
          <a:p>
            <a:endParaRPr/>
          </a:p>
        </p:txBody>
      </p:sp>
      <p:pic>
        <p:nvPicPr>
          <p:cNvPr id="2050" name="Picture 2"/>
          <p:cNvPicPr>
            <a:picLocks noChangeAspect="1" noChangeArrowheads="1"/>
          </p:cNvPicPr>
          <p:nvPr/>
        </p:nvPicPr>
        <p:blipFill>
          <a:blip r:embed="rId4" cstate="print"/>
          <a:srcRect/>
          <a:stretch>
            <a:fillRect/>
          </a:stretch>
        </p:blipFill>
        <p:spPr bwMode="auto">
          <a:xfrm>
            <a:off x="457200" y="4495800"/>
            <a:ext cx="4991100" cy="23622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cstate="print"/>
          <a:srcRect/>
          <a:stretch>
            <a:fillRect/>
          </a:stretch>
        </p:blipFill>
        <p:spPr bwMode="auto">
          <a:xfrm>
            <a:off x="4724400" y="4243388"/>
            <a:ext cx="3749400" cy="2614612"/>
          </a:xfrm>
          <a:prstGeom prst="rect">
            <a:avLst/>
          </a:prstGeom>
          <a:noFill/>
          <a:ln w="9525">
            <a:noFill/>
            <a:miter lim="800000"/>
            <a:headEnd/>
            <a:tailEnd/>
          </a:ln>
          <a:effectLst/>
        </p:spPr>
      </p:pic>
      <p:sp>
        <p:nvSpPr>
          <p:cNvPr id="7" name="object 2"/>
          <p:cNvSpPr/>
          <p:nvPr/>
        </p:nvSpPr>
        <p:spPr>
          <a:xfrm>
            <a:off x="1524000" y="990600"/>
            <a:ext cx="838200" cy="838198"/>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9219"/>
            <a:ext cx="8611383" cy="1665735"/>
          </a:xfrm>
          <a:prstGeom prst="rect">
            <a:avLst/>
          </a:prstGeom>
        </p:spPr>
        <p:txBody>
          <a:bodyPr vert="horz" wrap="square" lIns="0" tIns="278025" rIns="0" bIns="0" rtlCol="0">
            <a:spAutoFit/>
          </a:bodyPr>
          <a:lstStyle/>
          <a:p>
            <a:pPr marL="1576070" marR="5080" indent="-610235" algn="l">
              <a:spcBef>
                <a:spcPts val="280"/>
              </a:spcBef>
            </a:pPr>
            <a:r>
              <a:rPr lang="el-GR" sz="1800" spc="5" dirty="0" smtClean="0">
                <a:solidFill>
                  <a:srgbClr val="0070C0"/>
                </a:solidFill>
                <a:latin typeface="Times New Roman" pitchFamily="18" charset="0"/>
                <a:cs typeface="Times New Roman" pitchFamily="18" charset="0"/>
              </a:rPr>
              <a:t>31</a:t>
            </a:r>
            <a:r>
              <a:rPr sz="1800" spc="5" dirty="0" smtClean="0">
                <a:solidFill>
                  <a:srgbClr val="0070C0"/>
                </a:solidFill>
                <a:latin typeface="Times New Roman" pitchFamily="18" charset="0"/>
                <a:cs typeface="Times New Roman" pitchFamily="18" charset="0"/>
              </a:rPr>
              <a:t>.</a:t>
            </a:r>
            <a:r>
              <a:rPr sz="1800" spc="5" dirty="0" err="1" smtClean="0">
                <a:solidFill>
                  <a:srgbClr val="0070C0"/>
                </a:solidFill>
                <a:latin typeface="Times New Roman" pitchFamily="18" charset="0"/>
                <a:cs typeface="Times New Roman" pitchFamily="18" charset="0"/>
              </a:rPr>
              <a:t>Αναστροφη</a:t>
            </a:r>
            <a:r>
              <a:rPr sz="1800" spc="5" dirty="0" smtClean="0">
                <a:solidFill>
                  <a:srgbClr val="0070C0"/>
                </a:solidFill>
                <a:latin typeface="Times New Roman" pitchFamily="18" charset="0"/>
                <a:cs typeface="Times New Roman" pitchFamily="18" charset="0"/>
              </a:rPr>
              <a:t> </a:t>
            </a:r>
            <a:r>
              <a:rPr sz="1800" spc="-5" dirty="0" err="1" smtClean="0">
                <a:solidFill>
                  <a:srgbClr val="0070C0"/>
                </a:solidFill>
                <a:latin typeface="Times New Roman" pitchFamily="18" charset="0"/>
                <a:cs typeface="Times New Roman" pitchFamily="18" charset="0"/>
              </a:rPr>
              <a:t>πόλωση</a:t>
            </a:r>
            <a:r>
              <a:rPr lang="el-GR" sz="1800" spc="-5" dirty="0" smtClean="0">
                <a:solidFill>
                  <a:srgbClr val="0070C0"/>
                </a:solidFill>
                <a:latin typeface="Times New Roman" pitchFamily="18" charset="0"/>
                <a:cs typeface="Times New Roman" pitchFamily="18" charset="0"/>
              </a:rPr>
              <a:t> </a:t>
            </a:r>
            <a:r>
              <a:rPr lang="en-US" sz="1800" spc="-5" dirty="0" smtClean="0">
                <a:solidFill>
                  <a:srgbClr val="0070C0"/>
                </a:solidFill>
                <a:latin typeface="Times New Roman" pitchFamily="18" charset="0"/>
                <a:cs typeface="Times New Roman" pitchFamily="18" charset="0"/>
              </a:rPr>
              <a:t>p-n- </a:t>
            </a:r>
            <a:r>
              <a:rPr lang="el-GR" sz="1800" spc="-5" dirty="0" smtClean="0">
                <a:solidFill>
                  <a:srgbClr val="0070C0"/>
                </a:solidFill>
                <a:latin typeface="Times New Roman" pitchFamily="18" charset="0"/>
                <a:cs typeface="Times New Roman" pitchFamily="18" charset="0"/>
              </a:rPr>
              <a:t>δότη-</a:t>
            </a:r>
            <a:r>
              <a:rPr lang="el-GR" sz="1800" spc="-5" dirty="0" err="1" smtClean="0">
                <a:solidFill>
                  <a:srgbClr val="0070C0"/>
                </a:solidFill>
                <a:latin typeface="Times New Roman" pitchFamily="18" charset="0"/>
                <a:cs typeface="Times New Roman" pitchFamily="18" charset="0"/>
              </a:rPr>
              <a:t>δεκτη</a:t>
            </a:r>
            <a:r>
              <a:rPr lang="el-GR" sz="1800" spc="-5" dirty="0" smtClean="0">
                <a:solidFill>
                  <a:srgbClr val="0070C0"/>
                </a:solidFill>
                <a:latin typeface="Times New Roman" pitchFamily="18" charset="0"/>
                <a:cs typeface="Times New Roman" pitchFamily="18" charset="0"/>
              </a:rPr>
              <a:t>  </a:t>
            </a:r>
            <a:r>
              <a:rPr lang="el-GR" sz="1800" spc="-5" dirty="0" err="1" smtClean="0">
                <a:solidFill>
                  <a:srgbClr val="0070C0"/>
                </a:solidFill>
                <a:latin typeface="Times New Roman" pitchFamily="18" charset="0"/>
                <a:cs typeface="Times New Roman" pitchFamily="18" charset="0"/>
              </a:rPr>
              <a:t>επαφης</a:t>
            </a:r>
            <a:r>
              <a:rPr lang="el-GR" sz="1800" spc="-5" dirty="0" smtClean="0">
                <a:solidFill>
                  <a:srgbClr val="0070C0"/>
                </a:solidFill>
                <a:latin typeface="Times New Roman" pitchFamily="18" charset="0"/>
                <a:cs typeface="Times New Roman" pitchFamily="18" charset="0"/>
              </a:rPr>
              <a:t> </a:t>
            </a:r>
            <a:r>
              <a:rPr lang="el-GR" sz="1800" spc="-5" dirty="0" smtClean="0">
                <a:latin typeface="Times New Roman" pitchFamily="18" charset="0"/>
                <a:cs typeface="Times New Roman" pitchFamily="18" charset="0"/>
              </a:rPr>
              <a:t>Η </a:t>
            </a:r>
            <a:r>
              <a:rPr lang="el-GR" sz="1800" spc="-5" dirty="0" err="1" smtClean="0">
                <a:latin typeface="Times New Roman" pitchFamily="18" charset="0"/>
                <a:cs typeface="Times New Roman" pitchFamily="18" charset="0"/>
              </a:rPr>
              <a:t>αναστροδη</a:t>
            </a:r>
            <a:r>
              <a:rPr lang="el-GR" sz="1800" spc="-5" dirty="0" smtClean="0">
                <a:latin typeface="Times New Roman" pitchFamily="18" charset="0"/>
                <a:cs typeface="Times New Roman" pitchFamily="18" charset="0"/>
              </a:rPr>
              <a:t> </a:t>
            </a:r>
            <a:r>
              <a:rPr lang="el-GR" sz="1800" spc="-5" dirty="0" err="1" smtClean="0">
                <a:latin typeface="Times New Roman" pitchFamily="18" charset="0"/>
                <a:cs typeface="Times New Roman" pitchFamily="18" charset="0"/>
              </a:rPr>
              <a:t>πολωση</a:t>
            </a:r>
            <a:r>
              <a:rPr lang="el-GR" sz="1800" spc="-5" dirty="0" smtClean="0">
                <a:latin typeface="Times New Roman" pitchFamily="18" charset="0"/>
                <a:cs typeface="Times New Roman" pitchFamily="18" charset="0"/>
              </a:rPr>
              <a:t> του </a:t>
            </a:r>
            <a:r>
              <a:rPr lang="el-GR" sz="1800" spc="-5" dirty="0" err="1" smtClean="0">
                <a:latin typeface="Times New Roman" pitchFamily="18" charset="0"/>
                <a:cs typeface="Times New Roman" pitchFamily="18" charset="0"/>
              </a:rPr>
              <a:t>ζευγους</a:t>
            </a:r>
            <a:r>
              <a:rPr lang="el-GR" sz="1800" spc="-5" dirty="0" smtClean="0">
                <a:latin typeface="Times New Roman" pitchFamily="18" charset="0"/>
                <a:cs typeface="Times New Roman" pitchFamily="18" charset="0"/>
              </a:rPr>
              <a:t> </a:t>
            </a:r>
            <a:r>
              <a:rPr lang="el-GR" sz="1800" spc="-5" dirty="0" err="1" smtClean="0">
                <a:latin typeface="Times New Roman" pitchFamily="18" charset="0"/>
                <a:cs typeface="Times New Roman" pitchFamily="18" charset="0"/>
              </a:rPr>
              <a:t>σημιουργει</a:t>
            </a:r>
            <a:r>
              <a:rPr lang="el-GR" sz="1800" spc="-5" dirty="0" smtClean="0">
                <a:latin typeface="Times New Roman" pitchFamily="18" charset="0"/>
                <a:cs typeface="Times New Roman" pitchFamily="18" charset="0"/>
              </a:rPr>
              <a:t> </a:t>
            </a:r>
            <a:r>
              <a:rPr lang="el-GR" sz="1800" spc="-5" dirty="0" err="1" smtClean="0">
                <a:latin typeface="Times New Roman" pitchFamily="18" charset="0"/>
                <a:cs typeface="Times New Roman" pitchFamily="18" charset="0"/>
              </a:rPr>
              <a:t>ζωτ=νη</a:t>
            </a:r>
            <a:r>
              <a:rPr lang="el-GR" sz="1800" spc="-5" dirty="0" smtClean="0">
                <a:latin typeface="Times New Roman" pitchFamily="18" charset="0"/>
                <a:cs typeface="Times New Roman" pitchFamily="18" charset="0"/>
              </a:rPr>
              <a:t> </a:t>
            </a:r>
            <a:r>
              <a:rPr lang="el-GR" sz="1800" spc="-5" dirty="0" err="1" smtClean="0">
                <a:latin typeface="Times New Roman" pitchFamily="18" charset="0"/>
                <a:cs typeface="Times New Roman" pitchFamily="18" charset="0"/>
              </a:rPr>
              <a:t>απομακρυνσης.Εαν</a:t>
            </a:r>
            <a:r>
              <a:rPr lang="el-GR" sz="1800" spc="-5" dirty="0" smtClean="0">
                <a:latin typeface="Times New Roman" pitchFamily="18" charset="0"/>
                <a:cs typeface="Times New Roman" pitchFamily="18" charset="0"/>
              </a:rPr>
              <a:t> </a:t>
            </a:r>
            <a:r>
              <a:rPr lang="el-GR" sz="1800" spc="-5" dirty="0" err="1" smtClean="0">
                <a:latin typeface="Times New Roman" pitchFamily="18" charset="0"/>
                <a:cs typeface="Times New Roman" pitchFamily="18" charset="0"/>
              </a:rPr>
              <a:t>φωτονιο</a:t>
            </a:r>
            <a:r>
              <a:rPr lang="el-GR" sz="1800" spc="-5" dirty="0" smtClean="0">
                <a:latin typeface="Times New Roman" pitchFamily="18" charset="0"/>
                <a:cs typeface="Times New Roman" pitchFamily="18" charset="0"/>
              </a:rPr>
              <a:t>  </a:t>
            </a:r>
            <a:r>
              <a:rPr lang="el-GR" sz="1800" spc="-5" dirty="0" err="1" smtClean="0">
                <a:latin typeface="Times New Roman" pitchFamily="18" charset="0"/>
                <a:cs typeface="Times New Roman" pitchFamily="18" charset="0"/>
              </a:rPr>
              <a:t>ικανης</a:t>
            </a:r>
            <a:r>
              <a:rPr lang="el-GR" sz="1800" spc="-5" dirty="0" smtClean="0">
                <a:latin typeface="Times New Roman" pitchFamily="18" charset="0"/>
                <a:cs typeface="Times New Roman" pitchFamily="18" charset="0"/>
              </a:rPr>
              <a:t> </a:t>
            </a:r>
            <a:r>
              <a:rPr lang="el-GR" sz="1800" spc="-5" dirty="0" err="1" smtClean="0">
                <a:latin typeface="Times New Roman" pitchFamily="18" charset="0"/>
                <a:cs typeface="Times New Roman" pitchFamily="18" charset="0"/>
              </a:rPr>
              <a:t>ενεργειας</a:t>
            </a:r>
            <a:r>
              <a:rPr lang="el-GR" sz="1800" spc="-5" dirty="0" smtClean="0">
                <a:latin typeface="Times New Roman" pitchFamily="18" charset="0"/>
                <a:cs typeface="Times New Roman" pitchFamily="18" charset="0"/>
              </a:rPr>
              <a:t> </a:t>
            </a:r>
            <a:r>
              <a:rPr lang="el-GR" sz="1800" spc="-5" dirty="0" err="1" smtClean="0">
                <a:latin typeface="Times New Roman" pitchFamily="18" charset="0"/>
                <a:cs typeface="Times New Roman" pitchFamily="18" charset="0"/>
              </a:rPr>
              <a:t>προσπεσει</a:t>
            </a:r>
            <a:r>
              <a:rPr lang="el-GR" sz="1800" spc="-5" dirty="0" smtClean="0">
                <a:latin typeface="Times New Roman" pitchFamily="18" charset="0"/>
                <a:cs typeface="Times New Roman" pitchFamily="18" charset="0"/>
              </a:rPr>
              <a:t> σε αυτό </a:t>
            </a:r>
            <a:r>
              <a:rPr lang="el-GR" sz="1800" spc="-5" dirty="0" err="1" smtClean="0">
                <a:latin typeface="Times New Roman" pitchFamily="18" charset="0"/>
                <a:cs typeface="Times New Roman" pitchFamily="18" charset="0"/>
              </a:rPr>
              <a:t>ατομο</a:t>
            </a:r>
            <a:r>
              <a:rPr lang="el-GR" sz="1800" spc="-5" dirty="0" smtClean="0">
                <a:latin typeface="Times New Roman" pitchFamily="18" charset="0"/>
                <a:cs typeface="Times New Roman" pitchFamily="18" charset="0"/>
              </a:rPr>
              <a:t> </a:t>
            </a:r>
            <a:r>
              <a:rPr lang="el-GR" sz="1800" spc="-5" dirty="0" err="1" smtClean="0">
                <a:latin typeface="Times New Roman" pitchFamily="18" charset="0"/>
                <a:cs typeface="Times New Roman" pitchFamily="18" charset="0"/>
              </a:rPr>
              <a:t>ζωνης</a:t>
            </a:r>
            <a:r>
              <a:rPr lang="el-GR" sz="1800" spc="-5" dirty="0" smtClean="0">
                <a:latin typeface="Times New Roman" pitchFamily="18" charset="0"/>
                <a:cs typeface="Times New Roman" pitchFamily="18" charset="0"/>
              </a:rPr>
              <a:t> </a:t>
            </a:r>
            <a:r>
              <a:rPr lang="el-GR" sz="1800" spc="-5" dirty="0" err="1" smtClean="0">
                <a:latin typeface="Times New Roman" pitchFamily="18" charset="0"/>
                <a:cs typeface="Times New Roman" pitchFamily="18" charset="0"/>
              </a:rPr>
              <a:t>σθενους</a:t>
            </a:r>
            <a:r>
              <a:rPr lang="el-GR" sz="1800" spc="-5" dirty="0" smtClean="0">
                <a:latin typeface="Times New Roman" pitchFamily="18" charset="0"/>
                <a:cs typeface="Times New Roman" pitchFamily="18" charset="0"/>
              </a:rPr>
              <a:t> </a:t>
            </a:r>
            <a:r>
              <a:rPr lang="el-GR" sz="1800" spc="-5" dirty="0" err="1" smtClean="0">
                <a:latin typeface="Times New Roman" pitchFamily="18" charset="0"/>
                <a:cs typeface="Times New Roman" pitchFamily="18" charset="0"/>
              </a:rPr>
              <a:t>διαγειρεται</a:t>
            </a:r>
            <a:r>
              <a:rPr lang="el-GR" sz="1800" spc="-5" dirty="0" smtClean="0">
                <a:latin typeface="Times New Roman" pitchFamily="18" charset="0"/>
                <a:cs typeface="Times New Roman" pitchFamily="18" charset="0"/>
              </a:rPr>
              <a:t> </a:t>
            </a:r>
            <a:r>
              <a:rPr lang="el-GR" sz="1800" spc="-5" dirty="0" err="1" smtClean="0">
                <a:latin typeface="Times New Roman" pitchFamily="18" charset="0"/>
                <a:cs typeface="Times New Roman" pitchFamily="18" charset="0"/>
              </a:rPr>
              <a:t>εισερχεται</a:t>
            </a:r>
            <a:r>
              <a:rPr lang="el-GR" sz="1800" spc="-5" dirty="0" smtClean="0">
                <a:latin typeface="Times New Roman" pitchFamily="18" charset="0"/>
                <a:cs typeface="Times New Roman" pitchFamily="18" charset="0"/>
              </a:rPr>
              <a:t> στη </a:t>
            </a:r>
            <a:r>
              <a:rPr lang="el-GR" sz="1800" spc="-5" dirty="0" err="1" smtClean="0">
                <a:latin typeface="Times New Roman" pitchFamily="18" charset="0"/>
                <a:cs typeface="Times New Roman" pitchFamily="18" charset="0"/>
              </a:rPr>
              <a:t>ζηνη</a:t>
            </a:r>
            <a:r>
              <a:rPr lang="el-GR" sz="1800" spc="-5" dirty="0" smtClean="0">
                <a:latin typeface="Times New Roman" pitchFamily="18" charset="0"/>
                <a:cs typeface="Times New Roman" pitchFamily="18" charset="0"/>
              </a:rPr>
              <a:t> </a:t>
            </a:r>
            <a:r>
              <a:rPr lang="el-GR" sz="1800" spc="-5" dirty="0" err="1" smtClean="0">
                <a:latin typeface="Times New Roman" pitchFamily="18" charset="0"/>
                <a:cs typeface="Times New Roman" pitchFamily="18" charset="0"/>
              </a:rPr>
              <a:t>αγωγιμοτητας</a:t>
            </a:r>
            <a:r>
              <a:rPr lang="el-GR" sz="1800" spc="-5" dirty="0" smtClean="0">
                <a:latin typeface="Times New Roman" pitchFamily="18" charset="0"/>
                <a:cs typeface="Times New Roman" pitchFamily="18" charset="0"/>
              </a:rPr>
              <a:t> το </a:t>
            </a:r>
            <a:r>
              <a:rPr lang="el-GR" sz="1800" spc="-5" dirty="0" err="1" smtClean="0">
                <a:latin typeface="Times New Roman" pitchFamily="18" charset="0"/>
                <a:cs typeface="Times New Roman" pitchFamily="18" charset="0"/>
              </a:rPr>
              <a:t>μτμημα</a:t>
            </a:r>
            <a:r>
              <a:rPr lang="el-GR" sz="1800" spc="-5" dirty="0" smtClean="0">
                <a:latin typeface="Times New Roman" pitchFamily="18" charset="0"/>
                <a:cs typeface="Times New Roman" pitchFamily="18" charset="0"/>
              </a:rPr>
              <a:t>  </a:t>
            </a:r>
            <a:r>
              <a:rPr lang="el-GR" sz="1800" spc="-5" dirty="0" err="1" smtClean="0">
                <a:latin typeface="Times New Roman" pitchFamily="18" charset="0"/>
                <a:cs typeface="Times New Roman" pitchFamily="18" charset="0"/>
              </a:rPr>
              <a:t>απορροφαται</a:t>
            </a:r>
            <a:r>
              <a:rPr lang="el-GR" sz="1800" spc="-5" dirty="0" smtClean="0">
                <a:latin typeface="Times New Roman" pitchFamily="18" charset="0"/>
                <a:cs typeface="Times New Roman" pitchFamily="18" charset="0"/>
              </a:rPr>
              <a:t> και </a:t>
            </a:r>
            <a:r>
              <a:rPr lang="el-GR" sz="1800" spc="-5" dirty="0" err="1" smtClean="0">
                <a:latin typeface="Times New Roman" pitchFamily="18" charset="0"/>
                <a:cs typeface="Times New Roman" pitchFamily="18" charset="0"/>
              </a:rPr>
              <a:t>επομενως</a:t>
            </a:r>
            <a:r>
              <a:rPr lang="el-GR" sz="1800" spc="-5" dirty="0" smtClean="0">
                <a:latin typeface="Times New Roman" pitchFamily="18" charset="0"/>
                <a:cs typeface="Times New Roman" pitchFamily="18" charset="0"/>
              </a:rPr>
              <a:t> </a:t>
            </a:r>
            <a:r>
              <a:rPr lang="el-GR" sz="1800" spc="-5" dirty="0" err="1" smtClean="0">
                <a:latin typeface="Times New Roman" pitchFamily="18" charset="0"/>
                <a:cs typeface="Times New Roman" pitchFamily="18" charset="0"/>
              </a:rPr>
              <a:t>ρευμα</a:t>
            </a:r>
            <a:r>
              <a:rPr lang="el-GR" sz="1800" spc="-5" dirty="0" smtClean="0">
                <a:latin typeface="Times New Roman" pitchFamily="18" charset="0"/>
                <a:cs typeface="Times New Roman" pitchFamily="18" charset="0"/>
              </a:rPr>
              <a:t>.  </a:t>
            </a:r>
            <a:r>
              <a:rPr sz="1800" spc="-5" dirty="0" smtClean="0">
                <a:latin typeface="Times New Roman" pitchFamily="18" charset="0"/>
                <a:cs typeface="Times New Roman" pitchFamily="18" charset="0"/>
              </a:rPr>
              <a:t>-</a:t>
            </a:r>
            <a:r>
              <a:rPr sz="1800" spc="-100" dirty="0" smtClean="0">
                <a:latin typeface="Times New Roman" pitchFamily="18" charset="0"/>
                <a:cs typeface="Times New Roman" pitchFamily="18" charset="0"/>
              </a:rPr>
              <a:t> </a:t>
            </a:r>
            <a:r>
              <a:rPr sz="1800" dirty="0">
                <a:latin typeface="Times New Roman" pitchFamily="18" charset="0"/>
                <a:cs typeface="Times New Roman" pitchFamily="18" charset="0"/>
              </a:rPr>
              <a:t>Αρχή  </a:t>
            </a:r>
            <a:r>
              <a:rPr sz="1800" spc="-5" dirty="0" err="1">
                <a:latin typeface="Times New Roman" pitchFamily="18" charset="0"/>
                <a:cs typeface="Times New Roman" pitchFamily="18" charset="0"/>
              </a:rPr>
              <a:t>λειτουργίας</a:t>
            </a:r>
            <a:r>
              <a:rPr sz="1800" spc="-15" dirty="0">
                <a:latin typeface="Times New Roman" pitchFamily="18" charset="0"/>
                <a:cs typeface="Times New Roman" pitchFamily="18" charset="0"/>
              </a:rPr>
              <a:t> </a:t>
            </a:r>
            <a:r>
              <a:rPr lang="el-GR" sz="1800" spc="-15" dirty="0" smtClean="0">
                <a:latin typeface="Times New Roman" pitchFamily="18" charset="0"/>
                <a:cs typeface="Times New Roman" pitchFamily="18" charset="0"/>
              </a:rPr>
              <a:t>  </a:t>
            </a:r>
            <a:r>
              <a:rPr lang="el-GR" sz="1800" spc="-15" dirty="0" err="1" smtClean="0">
                <a:latin typeface="Times New Roman" pitchFamily="18" charset="0"/>
                <a:cs typeface="Times New Roman" pitchFamily="18" charset="0"/>
              </a:rPr>
              <a:t>ανισνευτη</a:t>
            </a:r>
            <a:r>
              <a:rPr lang="el-GR" sz="1800" spc="-15" dirty="0" smtClean="0">
                <a:latin typeface="Times New Roman" pitchFamily="18" charset="0"/>
                <a:cs typeface="Times New Roman" pitchFamily="18" charset="0"/>
              </a:rPr>
              <a:t> </a:t>
            </a:r>
            <a:r>
              <a:rPr sz="1800" spc="-5" dirty="0" err="1" smtClean="0">
                <a:latin typeface="Times New Roman" pitchFamily="18" charset="0"/>
                <a:cs typeface="Times New Roman" pitchFamily="18" charset="0"/>
              </a:rPr>
              <a:t>φωτοδιόδου</a:t>
            </a:r>
            <a:r>
              <a:rPr lang="el-GR" sz="1800" spc="-5" dirty="0" smtClean="0">
                <a:latin typeface="Times New Roman" pitchFamily="18" charset="0"/>
                <a:cs typeface="Times New Roman" pitchFamily="18" charset="0"/>
              </a:rPr>
              <a:t>Το </a:t>
            </a:r>
            <a:r>
              <a:rPr lang="el-GR" sz="1800" spc="-5" dirty="0" err="1" smtClean="0">
                <a:latin typeface="Times New Roman" pitchFamily="18" charset="0"/>
                <a:cs typeface="Times New Roman" pitchFamily="18" charset="0"/>
              </a:rPr>
              <a:t>αμπερομετρο</a:t>
            </a:r>
            <a:r>
              <a:rPr lang="el-GR" sz="1800" spc="-5" dirty="0" smtClean="0">
                <a:latin typeface="Times New Roman" pitchFamily="18" charset="0"/>
                <a:cs typeface="Times New Roman" pitchFamily="18" charset="0"/>
              </a:rPr>
              <a:t> </a:t>
            </a:r>
            <a:r>
              <a:rPr lang="el-GR" sz="1800" spc="-5" dirty="0" err="1" smtClean="0">
                <a:latin typeface="Times New Roman" pitchFamily="18" charset="0"/>
                <a:cs typeface="Times New Roman" pitchFamily="18" charset="0"/>
              </a:rPr>
              <a:t>συνδεεται</a:t>
            </a:r>
            <a:r>
              <a:rPr lang="el-GR" sz="1800" spc="-5" dirty="0" smtClean="0">
                <a:latin typeface="Times New Roman" pitchFamily="18" charset="0"/>
                <a:cs typeface="Times New Roman" pitchFamily="18" charset="0"/>
              </a:rPr>
              <a:t> σε </a:t>
            </a:r>
            <a:r>
              <a:rPr lang="el-GR" sz="1800" spc="-5" dirty="0" err="1" smtClean="0">
                <a:latin typeface="Times New Roman" pitchFamily="18" charset="0"/>
                <a:cs typeface="Times New Roman" pitchFamily="18" charset="0"/>
              </a:rPr>
              <a:t>σειρα</a:t>
            </a:r>
            <a:r>
              <a:rPr lang="el-GR" sz="1800" spc="-5" dirty="0" smtClean="0">
                <a:latin typeface="Times New Roman" pitchFamily="18" charset="0"/>
                <a:cs typeface="Times New Roman" pitchFamily="18" charset="0"/>
              </a:rPr>
              <a:t> </a:t>
            </a:r>
            <a:endParaRPr sz="1800" spc="-5" dirty="0">
              <a:latin typeface="Times New Roman" pitchFamily="18" charset="0"/>
              <a:cs typeface="Times New Roman" pitchFamily="18" charset="0"/>
            </a:endParaRPr>
          </a:p>
        </p:txBody>
      </p:sp>
      <p:sp>
        <p:nvSpPr>
          <p:cNvPr id="3" name="object 3"/>
          <p:cNvSpPr/>
          <p:nvPr/>
        </p:nvSpPr>
        <p:spPr>
          <a:xfrm>
            <a:off x="2971800" y="2057400"/>
            <a:ext cx="3808292" cy="4351570"/>
          </a:xfrm>
          <a:prstGeom prst="rect">
            <a:avLst/>
          </a:prstGeom>
          <a:blipFill>
            <a:blip r:embed="rId2" cstate="print"/>
            <a:stretch>
              <a:fillRect/>
            </a:stretch>
          </a:blipFill>
        </p:spPr>
        <p:txBody>
          <a:bodyPr wrap="square" lIns="0" tIns="0" rIns="0" bIns="0" rtlCol="0"/>
          <a:lstStyle/>
          <a:p>
            <a:endParaRPr/>
          </a:p>
        </p:txBody>
      </p:sp>
      <p:sp>
        <p:nvSpPr>
          <p:cNvPr id="4" name="object 2"/>
          <p:cNvSpPr/>
          <p:nvPr/>
        </p:nvSpPr>
        <p:spPr>
          <a:xfrm>
            <a:off x="1828800" y="2743200"/>
            <a:ext cx="838200" cy="83819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2615" y="-29219"/>
            <a:ext cx="8078768" cy="984885"/>
          </a:xfrm>
        </p:spPr>
        <p:txBody>
          <a:bodyPr/>
          <a:lstStyle/>
          <a:p>
            <a:r>
              <a:rPr lang="el-GR" sz="3200" dirty="0" smtClean="0">
                <a:solidFill>
                  <a:srgbClr val="0070C0"/>
                </a:solidFill>
              </a:rPr>
              <a:t>32.Πειραματικό μέρος ( </a:t>
            </a:r>
            <a:r>
              <a:rPr lang="el-GR" sz="3200" dirty="0" err="1" smtClean="0">
                <a:solidFill>
                  <a:srgbClr val="0070C0"/>
                </a:solidFill>
              </a:rPr>
              <a:t>Α.Φωτεινή</a:t>
            </a:r>
            <a:r>
              <a:rPr lang="el-GR" sz="3200" dirty="0" smtClean="0">
                <a:solidFill>
                  <a:srgbClr val="0070C0"/>
                </a:solidFill>
              </a:rPr>
              <a:t> πηγή </a:t>
            </a:r>
            <a:r>
              <a:rPr lang="en-US" sz="3200" dirty="0" smtClean="0">
                <a:solidFill>
                  <a:srgbClr val="0070C0"/>
                </a:solidFill>
              </a:rPr>
              <a:t>Laser</a:t>
            </a:r>
            <a:r>
              <a:rPr lang="el-GR" sz="3200" dirty="0" smtClean="0">
                <a:solidFill>
                  <a:srgbClr val="0070C0"/>
                </a:solidFill>
              </a:rPr>
              <a:t> Σχηματική  Πειραματική διάταξη  Κάτοψη </a:t>
            </a:r>
            <a:r>
              <a:rPr lang="en-US" sz="3200" dirty="0" smtClean="0">
                <a:solidFill>
                  <a:srgbClr val="0070C0"/>
                </a:solidFill>
              </a:rPr>
              <a:t>)</a:t>
            </a:r>
            <a:endParaRPr lang="el-GR" sz="3200" dirty="0">
              <a:solidFill>
                <a:srgbClr val="0070C0"/>
              </a:solidFill>
            </a:endParaRPr>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1295400" y="1371600"/>
            <a:ext cx="6934200" cy="4942361"/>
          </a:xfrm>
          <a:prstGeom prst="rect">
            <a:avLst/>
          </a:prstGeom>
          <a:noFill/>
          <a:ln w="9525">
            <a:noFill/>
            <a:miter lim="800000"/>
            <a:headEnd/>
            <a:tailEnd/>
          </a:ln>
        </p:spPr>
      </p:pic>
      <p:sp>
        <p:nvSpPr>
          <p:cNvPr id="4" name="object 2"/>
          <p:cNvSpPr/>
          <p:nvPr/>
        </p:nvSpPr>
        <p:spPr>
          <a:xfrm>
            <a:off x="838200" y="4724400"/>
            <a:ext cx="838200" cy="83819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2615" y="-29219"/>
            <a:ext cx="6934985" cy="2677656"/>
          </a:xfrm>
        </p:spPr>
        <p:txBody>
          <a:bodyPr/>
          <a:lstStyle/>
          <a:p>
            <a:r>
              <a:rPr lang="el-GR" dirty="0" smtClean="0">
                <a:solidFill>
                  <a:srgbClr val="0070C0"/>
                </a:solidFill>
              </a:rPr>
              <a:t>33. </a:t>
            </a:r>
            <a:r>
              <a:rPr lang="el-GR" dirty="0" err="1" smtClean="0">
                <a:solidFill>
                  <a:srgbClr val="0070C0"/>
                </a:solidFill>
              </a:rPr>
              <a:t>Διαθλαση</a:t>
            </a:r>
            <a:r>
              <a:rPr lang="el-GR" dirty="0" smtClean="0">
                <a:solidFill>
                  <a:srgbClr val="0070C0"/>
                </a:solidFill>
              </a:rPr>
              <a:t> Α : </a:t>
            </a:r>
            <a:r>
              <a:rPr lang="el-GR" dirty="0" err="1" smtClean="0">
                <a:solidFill>
                  <a:srgbClr val="0070C0"/>
                </a:solidFill>
              </a:rPr>
              <a:t>Νομος</a:t>
            </a:r>
            <a:r>
              <a:rPr lang="el-GR" dirty="0" smtClean="0">
                <a:solidFill>
                  <a:srgbClr val="0070C0"/>
                </a:solidFill>
              </a:rPr>
              <a:t> </a:t>
            </a:r>
            <a:r>
              <a:rPr lang="en-US" dirty="0" smtClean="0">
                <a:solidFill>
                  <a:srgbClr val="0070C0"/>
                </a:solidFill>
              </a:rPr>
              <a:t>Snell</a:t>
            </a:r>
            <a:r>
              <a:rPr lang="el-GR" sz="1600" dirty="0" smtClean="0"/>
              <a:t/>
            </a:r>
            <a:br>
              <a:rPr lang="el-GR" sz="1600" dirty="0" smtClean="0"/>
            </a:br>
            <a:r>
              <a:rPr lang="el-GR" sz="1600" dirty="0" smtClean="0"/>
              <a:t/>
            </a:r>
            <a:br>
              <a:rPr lang="el-GR" sz="1600" dirty="0" smtClean="0"/>
            </a:br>
            <a:r>
              <a:rPr lang="el-GR" sz="1600" b="1" dirty="0" smtClean="0"/>
              <a:t> δείκτης διάθλασης ορίζεται </a:t>
            </a:r>
            <a:r>
              <a:rPr lang="el-GR" sz="1800" b="1" dirty="0" smtClean="0"/>
              <a:t>ως </a:t>
            </a:r>
            <a:r>
              <a:rPr lang="el-GR" b="1" dirty="0" smtClean="0">
                <a:solidFill>
                  <a:srgbClr val="0070C0"/>
                </a:solidFill>
              </a:rPr>
              <a:t>η=</a:t>
            </a:r>
            <a:r>
              <a:rPr lang="en-US" b="1" dirty="0" smtClean="0">
                <a:solidFill>
                  <a:srgbClr val="0070C0"/>
                </a:solidFill>
              </a:rPr>
              <a:t>c</a:t>
            </a:r>
            <a:r>
              <a:rPr lang="el-GR" b="1" dirty="0" smtClean="0">
                <a:solidFill>
                  <a:srgbClr val="0070C0"/>
                </a:solidFill>
              </a:rPr>
              <a:t>/υ</a:t>
            </a:r>
            <a:r>
              <a:rPr lang="el-GR" b="1" dirty="0" smtClean="0"/>
              <a:t/>
            </a:r>
            <a:br>
              <a:rPr lang="el-GR" b="1" dirty="0" smtClean="0"/>
            </a:br>
            <a:r>
              <a:rPr lang="el-GR" dirty="0" smtClean="0"/>
              <a:t/>
            </a:r>
            <a:br>
              <a:rPr lang="el-GR" dirty="0" smtClean="0"/>
            </a:br>
            <a:endParaRPr lang="el-GR" dirty="0"/>
          </a:p>
        </p:txBody>
      </p:sp>
      <p:sp>
        <p:nvSpPr>
          <p:cNvPr id="3" name="2 - Θέση κειμένου"/>
          <p:cNvSpPr>
            <a:spLocks noGrp="1"/>
          </p:cNvSpPr>
          <p:nvPr>
            <p:ph type="body" idx="1"/>
          </p:nvPr>
        </p:nvSpPr>
        <p:spPr>
          <a:xfrm>
            <a:off x="1219201" y="2209800"/>
            <a:ext cx="6477000" cy="2514600"/>
          </a:xfrm>
        </p:spPr>
        <p:txBody>
          <a:bodyPr/>
          <a:lstStyle/>
          <a:p>
            <a:endParaRPr lang="el-GR" dirty="0"/>
          </a:p>
        </p:txBody>
      </p:sp>
      <p:pic>
        <p:nvPicPr>
          <p:cNvPr id="14338" name="Picture 2"/>
          <p:cNvPicPr>
            <a:picLocks noChangeAspect="1" noChangeArrowheads="1"/>
          </p:cNvPicPr>
          <p:nvPr/>
        </p:nvPicPr>
        <p:blipFill>
          <a:blip r:embed="rId2" cstate="print"/>
          <a:srcRect/>
          <a:stretch>
            <a:fillRect/>
          </a:stretch>
        </p:blipFill>
        <p:spPr bwMode="auto">
          <a:xfrm>
            <a:off x="690563" y="1852614"/>
            <a:ext cx="5862637" cy="2381022"/>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228600" y="2057400"/>
            <a:ext cx="7915587" cy="2962275"/>
          </a:xfrm>
          <a:prstGeom prst="rect">
            <a:avLst/>
          </a:prstGeom>
          <a:noFill/>
          <a:ln w="9525">
            <a:noFill/>
            <a:miter lim="800000"/>
            <a:headEnd/>
            <a:tailEnd/>
          </a:ln>
        </p:spPr>
      </p:pic>
      <p:pic>
        <p:nvPicPr>
          <p:cNvPr id="14340" name="Picture 4"/>
          <p:cNvPicPr>
            <a:picLocks noChangeAspect="1" noChangeArrowheads="1"/>
          </p:cNvPicPr>
          <p:nvPr/>
        </p:nvPicPr>
        <p:blipFill>
          <a:blip r:embed="rId4" cstate="print"/>
          <a:srcRect/>
          <a:stretch>
            <a:fillRect/>
          </a:stretch>
        </p:blipFill>
        <p:spPr bwMode="auto">
          <a:xfrm>
            <a:off x="1905000" y="5410200"/>
            <a:ext cx="5105400" cy="723900"/>
          </a:xfrm>
          <a:prstGeom prst="rect">
            <a:avLst/>
          </a:prstGeom>
          <a:noFill/>
          <a:ln w="9525">
            <a:noFill/>
            <a:miter lim="800000"/>
            <a:headEnd/>
            <a:tailEnd/>
          </a:ln>
        </p:spPr>
      </p:pic>
      <p:sp>
        <p:nvSpPr>
          <p:cNvPr id="7" name="object 2"/>
          <p:cNvSpPr/>
          <p:nvPr/>
        </p:nvSpPr>
        <p:spPr>
          <a:xfrm>
            <a:off x="6934200" y="533400"/>
            <a:ext cx="838200" cy="838198"/>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 Τίτλος"/>
          <p:cNvSpPr>
            <a:spLocks noGrp="1"/>
          </p:cNvSpPr>
          <p:nvPr>
            <p:ph type="title"/>
          </p:nvPr>
        </p:nvSpPr>
        <p:spPr>
          <a:xfrm>
            <a:off x="532615" y="-29219"/>
            <a:ext cx="8078768" cy="1215717"/>
          </a:xfrm>
        </p:spPr>
        <p:txBody>
          <a:bodyPr/>
          <a:lstStyle/>
          <a:p>
            <a:r>
              <a:rPr lang="en-US" dirty="0" smtClean="0">
                <a:solidFill>
                  <a:srgbClr val="0070C0"/>
                </a:solidFill>
              </a:rPr>
              <a:t>34.</a:t>
            </a:r>
            <a:r>
              <a:rPr lang="el-GR" dirty="0" smtClean="0">
                <a:solidFill>
                  <a:srgbClr val="0070C0"/>
                </a:solidFill>
              </a:rPr>
              <a:t>Νόμος </a:t>
            </a:r>
            <a:r>
              <a:rPr lang="en-US" dirty="0" smtClean="0">
                <a:solidFill>
                  <a:srgbClr val="0070C0"/>
                </a:solidFill>
              </a:rPr>
              <a:t>Snell </a:t>
            </a:r>
            <a:r>
              <a:rPr lang="el-GR" dirty="0" smtClean="0">
                <a:solidFill>
                  <a:srgbClr val="0070C0"/>
                </a:solidFill>
              </a:rPr>
              <a:t>Β και Ολική εσωτερική ανάκλαση για </a:t>
            </a:r>
            <a:r>
              <a:rPr lang="en-US" dirty="0" smtClean="0">
                <a:solidFill>
                  <a:srgbClr val="0070C0"/>
                </a:solidFill>
              </a:rPr>
              <a:t>n</a:t>
            </a:r>
            <a:r>
              <a:rPr lang="en-US" baseline="-25000" dirty="0" smtClean="0">
                <a:solidFill>
                  <a:srgbClr val="0070C0"/>
                </a:solidFill>
              </a:rPr>
              <a:t>2</a:t>
            </a:r>
            <a:r>
              <a:rPr lang="en-US" dirty="0" smtClean="0">
                <a:solidFill>
                  <a:srgbClr val="0070C0"/>
                </a:solidFill>
              </a:rPr>
              <a:t>&gt;n</a:t>
            </a:r>
            <a:r>
              <a:rPr lang="en-US" baseline="-25000" dirty="0" smtClean="0">
                <a:solidFill>
                  <a:srgbClr val="0070C0"/>
                </a:solidFill>
              </a:rPr>
              <a:t>1</a:t>
            </a:r>
            <a:r>
              <a:rPr lang="en-US" dirty="0" smtClean="0">
                <a:solidFill>
                  <a:srgbClr val="0070C0"/>
                </a:solidFill>
              </a:rPr>
              <a:t> </a:t>
            </a:r>
            <a:endParaRPr lang="el-GR" dirty="0">
              <a:solidFill>
                <a:srgbClr val="0070C0"/>
              </a:solidFill>
            </a:endParaRPr>
          </a:p>
        </p:txBody>
      </p:sp>
      <p:sp>
        <p:nvSpPr>
          <p:cNvPr id="13" name="12 - Θέση περιεχομένου"/>
          <p:cNvSpPr>
            <a:spLocks noGrp="1"/>
          </p:cNvSpPr>
          <p:nvPr>
            <p:ph sz="half" idx="3"/>
          </p:nvPr>
        </p:nvSpPr>
        <p:spPr>
          <a:xfrm>
            <a:off x="5037230" y="1600200"/>
            <a:ext cx="4106770" cy="3139321"/>
          </a:xfrm>
        </p:spPr>
        <p:txBody>
          <a:bodyPr/>
          <a:lstStyle/>
          <a:p>
            <a:r>
              <a:rPr lang="el-GR" b="1" dirty="0" smtClean="0"/>
              <a:t>Ερώτημα</a:t>
            </a:r>
            <a:r>
              <a:rPr lang="el-GR" dirty="0" smtClean="0"/>
              <a:t> Βρείτε τη κρίσιμη γωνία για ένα πρίσμα </a:t>
            </a:r>
            <a:r>
              <a:rPr lang="en-US" dirty="0" smtClean="0"/>
              <a:t>Crown</a:t>
            </a:r>
            <a:r>
              <a:rPr lang="el-GR" dirty="0" smtClean="0"/>
              <a:t> που έχει δείκτη διάθλασης 1.52</a:t>
            </a:r>
            <a:r>
              <a:rPr lang="en-US" dirty="0" smtClean="0"/>
              <a:t> </a:t>
            </a:r>
            <a:endParaRPr lang="el-GR" dirty="0" smtClean="0"/>
          </a:p>
          <a:p>
            <a:r>
              <a:rPr lang="el-GR" dirty="0" smtClean="0"/>
              <a:t>για λ 650</a:t>
            </a:r>
          </a:p>
          <a:p>
            <a:r>
              <a:rPr lang="el-GR" b="1" dirty="0" smtClean="0"/>
              <a:t>Απάντηση: </a:t>
            </a:r>
            <a:r>
              <a:rPr lang="en-US" dirty="0" smtClean="0"/>
              <a:t>Snell n</a:t>
            </a:r>
            <a:r>
              <a:rPr lang="en-US" baseline="-25000" dirty="0" smtClean="0"/>
              <a:t>1</a:t>
            </a:r>
            <a:r>
              <a:rPr lang="el-GR" dirty="0" smtClean="0"/>
              <a:t>ημθ</a:t>
            </a:r>
            <a:r>
              <a:rPr lang="el-GR" baseline="-25000" dirty="0" smtClean="0"/>
              <a:t>1</a:t>
            </a:r>
            <a:r>
              <a:rPr lang="el-GR" dirty="0" smtClean="0"/>
              <a:t>=η</a:t>
            </a:r>
            <a:r>
              <a:rPr lang="el-GR" baseline="-25000" dirty="0" smtClean="0"/>
              <a:t>2</a:t>
            </a:r>
            <a:r>
              <a:rPr lang="el-GR" dirty="0" smtClean="0"/>
              <a:t>ημθ</a:t>
            </a:r>
            <a:r>
              <a:rPr lang="el-GR" baseline="-25000" dirty="0" smtClean="0"/>
              <a:t>2</a:t>
            </a:r>
            <a:r>
              <a:rPr lang="el-GR" dirty="0" smtClean="0"/>
              <a:t>  θ</a:t>
            </a:r>
            <a:r>
              <a:rPr lang="el-GR" baseline="-25000" dirty="0" smtClean="0"/>
              <a:t>2</a:t>
            </a:r>
            <a:r>
              <a:rPr lang="el-GR" dirty="0" smtClean="0"/>
              <a:t>=90</a:t>
            </a:r>
            <a:r>
              <a:rPr lang="el-GR" baseline="30000" dirty="0" smtClean="0"/>
              <a:t>0</a:t>
            </a:r>
            <a:r>
              <a:rPr lang="el-GR" dirty="0" smtClean="0"/>
              <a:t> → ημθ</a:t>
            </a:r>
            <a:r>
              <a:rPr lang="el-GR" baseline="-25000" dirty="0" smtClean="0"/>
              <a:t>2</a:t>
            </a:r>
            <a:r>
              <a:rPr lang="el-GR" dirty="0" smtClean="0"/>
              <a:t>=1 → ημθ</a:t>
            </a:r>
            <a:r>
              <a:rPr lang="el-GR" baseline="-25000" dirty="0" smtClean="0"/>
              <a:t>1</a:t>
            </a:r>
            <a:r>
              <a:rPr lang="el-GR" dirty="0" smtClean="0"/>
              <a:t>= 0,658 →θ</a:t>
            </a:r>
            <a:r>
              <a:rPr lang="el-GR" baseline="-25000" dirty="0" smtClean="0"/>
              <a:t>1</a:t>
            </a:r>
            <a:r>
              <a:rPr lang="el-GR" dirty="0" smtClean="0"/>
              <a:t>=41,14</a:t>
            </a:r>
            <a:r>
              <a:rPr lang="el-GR" baseline="30000" dirty="0" smtClean="0"/>
              <a:t>0</a:t>
            </a:r>
            <a:endParaRPr lang="el-GR" baseline="30000" dirty="0"/>
          </a:p>
        </p:txBody>
      </p:sp>
      <p:pic>
        <p:nvPicPr>
          <p:cNvPr id="1027" name="Picture 3"/>
          <p:cNvPicPr>
            <a:picLocks noChangeAspect="1" noChangeArrowheads="1"/>
          </p:cNvPicPr>
          <p:nvPr/>
        </p:nvPicPr>
        <p:blipFill>
          <a:blip r:embed="rId2" cstate="print"/>
          <a:srcRect/>
          <a:stretch>
            <a:fillRect/>
          </a:stretch>
        </p:blipFill>
        <p:spPr bwMode="auto">
          <a:xfrm>
            <a:off x="1143000" y="1524000"/>
            <a:ext cx="3657600" cy="4724400"/>
          </a:xfrm>
          <a:prstGeom prst="rect">
            <a:avLst/>
          </a:prstGeom>
          <a:noFill/>
          <a:ln w="9525">
            <a:noFill/>
            <a:miter lim="800000"/>
            <a:headEnd/>
            <a:tailEnd/>
          </a:ln>
        </p:spPr>
      </p:pic>
      <p:sp>
        <p:nvSpPr>
          <p:cNvPr id="5" name="object 2"/>
          <p:cNvSpPr/>
          <p:nvPr/>
        </p:nvSpPr>
        <p:spPr>
          <a:xfrm>
            <a:off x="7315200" y="5334000"/>
            <a:ext cx="838200" cy="83819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2615" y="-29219"/>
            <a:ext cx="6096785" cy="615553"/>
          </a:xfrm>
        </p:spPr>
        <p:txBody>
          <a:bodyPr/>
          <a:lstStyle/>
          <a:p>
            <a:r>
              <a:rPr lang="el-GR" sz="4000" dirty="0" smtClean="0">
                <a:solidFill>
                  <a:srgbClr val="0070C0"/>
                </a:solidFill>
              </a:rPr>
              <a:t>35.Πειραματική διαδικασία</a:t>
            </a:r>
            <a:endParaRPr lang="el-GR" dirty="0"/>
          </a:p>
        </p:txBody>
      </p:sp>
      <p:sp>
        <p:nvSpPr>
          <p:cNvPr id="3" name="2 - Θέση περιεχομένου"/>
          <p:cNvSpPr>
            <a:spLocks noGrp="1"/>
          </p:cNvSpPr>
          <p:nvPr>
            <p:ph sz="half" idx="2"/>
          </p:nvPr>
        </p:nvSpPr>
        <p:spPr>
          <a:xfrm>
            <a:off x="457200" y="1577340"/>
            <a:ext cx="914400" cy="45719"/>
          </a:xfrm>
        </p:spPr>
        <p:txBody>
          <a:bodyPr/>
          <a:lstStyle/>
          <a:p>
            <a:endParaRPr lang="el-GR" dirty="0" smtClean="0"/>
          </a:p>
          <a:p>
            <a:endParaRPr lang="el-GR" dirty="0"/>
          </a:p>
        </p:txBody>
      </p:sp>
      <p:sp>
        <p:nvSpPr>
          <p:cNvPr id="4" name="3 - Θέση περιεχομένου"/>
          <p:cNvSpPr>
            <a:spLocks noGrp="1"/>
          </p:cNvSpPr>
          <p:nvPr>
            <p:ph sz="half" idx="3"/>
          </p:nvPr>
        </p:nvSpPr>
        <p:spPr>
          <a:xfrm>
            <a:off x="4732430" y="1612439"/>
            <a:ext cx="3861434" cy="784830"/>
          </a:xfrm>
        </p:spPr>
        <p:txBody>
          <a:bodyPr/>
          <a:lstStyle/>
          <a:p>
            <a:endParaRPr lang="el-GR" dirty="0" smtClean="0"/>
          </a:p>
          <a:p>
            <a:endParaRPr lang="el-GR" dirty="0"/>
          </a:p>
        </p:txBody>
      </p:sp>
      <p:sp>
        <p:nvSpPr>
          <p:cNvPr id="5" name="4 - Ορθογώνιο"/>
          <p:cNvSpPr/>
          <p:nvPr/>
        </p:nvSpPr>
        <p:spPr>
          <a:xfrm>
            <a:off x="228600" y="1066800"/>
            <a:ext cx="8534400" cy="5016758"/>
          </a:xfrm>
          <a:prstGeom prst="rect">
            <a:avLst/>
          </a:prstGeom>
        </p:spPr>
        <p:txBody>
          <a:bodyPr wrap="square">
            <a:spAutoFit/>
          </a:bodyPr>
          <a:lstStyle/>
          <a:p>
            <a:r>
              <a:rPr lang="el-GR" sz="1600" b="1" dirty="0" smtClean="0">
                <a:latin typeface="Times New Roman" pitchFamily="18" charset="0"/>
                <a:cs typeface="Times New Roman" pitchFamily="18" charset="0"/>
              </a:rPr>
              <a:t>Α.</a:t>
            </a:r>
            <a:r>
              <a:rPr lang="el-GR" sz="1600" dirty="0" smtClean="0">
                <a:latin typeface="Times New Roman" pitchFamily="18" charset="0"/>
                <a:cs typeface="Times New Roman" pitchFamily="18" charset="0"/>
              </a:rPr>
              <a:t> Ευθυγράμμιση δέσμης </a:t>
            </a:r>
            <a:r>
              <a:rPr lang="en-US" sz="1600" dirty="0" smtClean="0">
                <a:latin typeface="Times New Roman" pitchFamily="18" charset="0"/>
                <a:cs typeface="Times New Roman" pitchFamily="18" charset="0"/>
              </a:rPr>
              <a:t>laser </a:t>
            </a:r>
            <a:r>
              <a:rPr lang="el-GR" sz="1600" dirty="0" smtClean="0">
                <a:latin typeface="Times New Roman" pitchFamily="18" charset="0"/>
                <a:cs typeface="Times New Roman" pitchFamily="18" charset="0"/>
              </a:rPr>
              <a:t> με τη βοήθεια οπτικών στοιχείων  πρίσματος ολικής ανάκλασης  και κάτοπτρου,  </a:t>
            </a:r>
          </a:p>
          <a:p>
            <a:r>
              <a:rPr lang="el-GR" sz="1600" dirty="0" smtClean="0">
                <a:latin typeface="Times New Roman" pitchFamily="18" charset="0"/>
                <a:cs typeface="Times New Roman" pitchFamily="18" charset="0"/>
              </a:rPr>
              <a:t>Χαρτί με οπή  μεγίστη ένταση στη </a:t>
            </a:r>
            <a:r>
              <a:rPr lang="el-GR" sz="1600" dirty="0" err="1" smtClean="0">
                <a:latin typeface="Times New Roman" pitchFamily="18" charset="0"/>
                <a:cs typeface="Times New Roman" pitchFamily="18" charset="0"/>
              </a:rPr>
              <a:t>φωτοδιοδο</a:t>
            </a:r>
            <a:endParaRPr lang="el-GR" sz="1600" dirty="0" smtClean="0">
              <a:latin typeface="Times New Roman" pitchFamily="18" charset="0"/>
              <a:cs typeface="Times New Roman" pitchFamily="18" charset="0"/>
            </a:endParaRPr>
          </a:p>
          <a:p>
            <a:r>
              <a:rPr lang="el-GR" sz="1600" dirty="0" smtClean="0">
                <a:latin typeface="Times New Roman" pitchFamily="18" charset="0"/>
                <a:cs typeface="Times New Roman" pitchFamily="18" charset="0"/>
              </a:rPr>
              <a:t>Καταγραφή ρεύματος υποβάθρου</a:t>
            </a:r>
          </a:p>
          <a:p>
            <a:r>
              <a:rPr lang="el-GR" sz="1600" b="1" dirty="0" smtClean="0">
                <a:latin typeface="Times New Roman" pitchFamily="18" charset="0"/>
                <a:cs typeface="Times New Roman" pitchFamily="18" charset="0"/>
              </a:rPr>
              <a:t>Β</a:t>
            </a:r>
            <a:r>
              <a:rPr lang="el-GR" sz="1600" dirty="0" smtClean="0">
                <a:latin typeface="Times New Roman" pitchFamily="18" charset="0"/>
                <a:cs typeface="Times New Roman" pitchFamily="18" charset="0"/>
              </a:rPr>
              <a:t>. Καταγραφή  της έντασης  του ρεύματος που προσπίπτει στη </a:t>
            </a:r>
            <a:r>
              <a:rPr lang="el-GR" sz="1600" dirty="0" err="1" smtClean="0">
                <a:latin typeface="Times New Roman" pitchFamily="18" charset="0"/>
                <a:cs typeface="Times New Roman" pitchFamily="18" charset="0"/>
              </a:rPr>
              <a:t>φωτοδιοδο</a:t>
            </a:r>
            <a:r>
              <a:rPr lang="el-GR" sz="1600" dirty="0" smtClean="0">
                <a:latin typeface="Times New Roman" pitchFamily="18" charset="0"/>
                <a:cs typeface="Times New Roman" pitchFamily="18" charset="0"/>
              </a:rPr>
              <a:t>   από πηγή </a:t>
            </a:r>
            <a:r>
              <a:rPr lang="en-US" sz="1600" dirty="0" smtClean="0">
                <a:latin typeface="Times New Roman" pitchFamily="18" charset="0"/>
                <a:cs typeface="Times New Roman" pitchFamily="18" charset="0"/>
              </a:rPr>
              <a:t>laser </a:t>
            </a:r>
            <a:r>
              <a:rPr lang="el-GR" sz="1600" dirty="0" smtClean="0">
                <a:latin typeface="Times New Roman" pitchFamily="18" charset="0"/>
                <a:cs typeface="Times New Roman" pitchFamily="18" charset="0"/>
              </a:rPr>
              <a:t> μετά από διέλευση της δέσμης μέσω ενός  ένα πολωτή όταν ο </a:t>
            </a:r>
            <a:r>
              <a:rPr lang="el-GR" sz="1600" dirty="0" err="1" smtClean="0">
                <a:latin typeface="Times New Roman" pitchFamily="18" charset="0"/>
                <a:cs typeface="Times New Roman" pitchFamily="18" charset="0"/>
              </a:rPr>
              <a:t>αξονας</a:t>
            </a:r>
            <a:r>
              <a:rPr lang="el-GR" sz="1600" dirty="0" smtClean="0">
                <a:latin typeface="Times New Roman" pitchFamily="18" charset="0"/>
                <a:cs typeface="Times New Roman" pitchFamily="18" charset="0"/>
              </a:rPr>
              <a:t> του μεταβάλλεται κατά 5</a:t>
            </a:r>
            <a:r>
              <a:rPr lang="el-GR" sz="1600" baseline="30000" dirty="0" smtClean="0">
                <a:latin typeface="Times New Roman" pitchFamily="18" charset="0"/>
                <a:cs typeface="Times New Roman" pitchFamily="18" charset="0"/>
              </a:rPr>
              <a:t>0 </a:t>
            </a:r>
            <a:r>
              <a:rPr lang="el-GR" sz="1600" dirty="0" smtClean="0">
                <a:latin typeface="Times New Roman" pitchFamily="18" charset="0"/>
                <a:cs typeface="Times New Roman" pitchFamily="18" charset="0"/>
              </a:rPr>
              <a:t> από -90</a:t>
            </a:r>
            <a:r>
              <a:rPr lang="el-GR" sz="1600" baseline="30000" dirty="0" smtClean="0">
                <a:latin typeface="Times New Roman" pitchFamily="18" charset="0"/>
                <a:cs typeface="Times New Roman" pitchFamily="18" charset="0"/>
              </a:rPr>
              <a:t>0</a:t>
            </a:r>
            <a:r>
              <a:rPr lang="el-GR" sz="1600" dirty="0" smtClean="0">
                <a:latin typeface="Times New Roman" pitchFamily="18" charset="0"/>
                <a:cs typeface="Times New Roman" pitchFamily="18" charset="0"/>
              </a:rPr>
              <a:t> έως +90</a:t>
            </a:r>
            <a:r>
              <a:rPr lang="el-GR" sz="1600" baseline="30000" dirty="0" smtClean="0">
                <a:latin typeface="Times New Roman" pitchFamily="18" charset="0"/>
                <a:cs typeface="Times New Roman" pitchFamily="18" charset="0"/>
              </a:rPr>
              <a:t>0.</a:t>
            </a:r>
            <a:r>
              <a:rPr lang="el-GR" sz="1600" dirty="0" smtClean="0">
                <a:latin typeface="Times New Roman" pitchFamily="18" charset="0"/>
                <a:cs typeface="Times New Roman" pitchFamily="18" charset="0"/>
              </a:rPr>
              <a:t>Παρατηρησεις  Αποτύπωση των </a:t>
            </a:r>
            <a:r>
              <a:rPr lang="el-GR" sz="1600" dirty="0" err="1" smtClean="0">
                <a:latin typeface="Times New Roman" pitchFamily="18" charset="0"/>
                <a:cs typeface="Times New Roman" pitchFamily="18" charset="0"/>
              </a:rPr>
              <a:t>κανονικοποιημενων</a:t>
            </a:r>
            <a:r>
              <a:rPr lang="el-GR" sz="1600" dirty="0" smtClean="0">
                <a:latin typeface="Times New Roman" pitchFamily="18" charset="0"/>
                <a:cs typeface="Times New Roman" pitchFamily="18" charset="0"/>
              </a:rPr>
              <a:t>  </a:t>
            </a:r>
            <a:r>
              <a:rPr lang="el-GR" sz="1600" dirty="0" err="1" smtClean="0">
                <a:latin typeface="Times New Roman" pitchFamily="18" charset="0"/>
                <a:cs typeface="Times New Roman" pitchFamily="18" charset="0"/>
              </a:rPr>
              <a:t>εντασεων</a:t>
            </a:r>
            <a:r>
              <a:rPr lang="el-GR" sz="1600" dirty="0" smtClean="0">
                <a:latin typeface="Times New Roman" pitchFamily="18" charset="0"/>
                <a:cs typeface="Times New Roman" pitchFamily="18" charset="0"/>
              </a:rPr>
              <a:t> σε λογισμικό φύλλο Προσαρμογή της καμπύλης που προέκυψε. Συμπέρασμα </a:t>
            </a:r>
          </a:p>
          <a:p>
            <a:r>
              <a:rPr lang="el-GR" sz="1600" b="1" dirty="0" smtClean="0">
                <a:latin typeface="Times New Roman" pitchFamily="18" charset="0"/>
                <a:cs typeface="Times New Roman" pitchFamily="18" charset="0"/>
              </a:rPr>
              <a:t>Γ.</a:t>
            </a:r>
            <a:r>
              <a:rPr lang="el-GR" sz="1600" dirty="0" smtClean="0">
                <a:latin typeface="Times New Roman" pitchFamily="18" charset="0"/>
                <a:cs typeface="Times New Roman" pitchFamily="18" charset="0"/>
              </a:rPr>
              <a:t> Καταγραφή  της έντασης  του ρεύματος που </a:t>
            </a:r>
            <a:r>
              <a:rPr lang="el-GR" sz="1600" dirty="0" err="1" smtClean="0">
                <a:latin typeface="Times New Roman" pitchFamily="18" charset="0"/>
                <a:cs typeface="Times New Roman" pitchFamily="18" charset="0"/>
              </a:rPr>
              <a:t>προσπιπει</a:t>
            </a:r>
            <a:r>
              <a:rPr lang="el-GR" sz="1600" dirty="0" smtClean="0">
                <a:latin typeface="Times New Roman" pitchFamily="18" charset="0"/>
                <a:cs typeface="Times New Roman" pitchFamily="18" charset="0"/>
              </a:rPr>
              <a:t> στη </a:t>
            </a:r>
            <a:r>
              <a:rPr lang="el-GR" sz="1600" dirty="0" err="1" smtClean="0">
                <a:latin typeface="Times New Roman" pitchFamily="18" charset="0"/>
                <a:cs typeface="Times New Roman" pitchFamily="18" charset="0"/>
              </a:rPr>
              <a:t>φωτοδιοδο</a:t>
            </a:r>
            <a:r>
              <a:rPr lang="el-GR" sz="1600" dirty="0" smtClean="0">
                <a:latin typeface="Times New Roman" pitchFamily="18" charset="0"/>
                <a:cs typeface="Times New Roman" pitchFamily="18" charset="0"/>
              </a:rPr>
              <a:t>  από </a:t>
            </a:r>
            <a:r>
              <a:rPr lang="en-US" sz="1600" dirty="0" smtClean="0">
                <a:latin typeface="Times New Roman" pitchFamily="18" charset="0"/>
                <a:cs typeface="Times New Roman" pitchFamily="18" charset="0"/>
              </a:rPr>
              <a:t>laser </a:t>
            </a:r>
            <a:r>
              <a:rPr lang="el-GR" sz="1600" dirty="0" smtClean="0">
                <a:latin typeface="Times New Roman" pitchFamily="18" charset="0"/>
                <a:cs typeface="Times New Roman" pitchFamily="18" charset="0"/>
              </a:rPr>
              <a:t>μετά από διέλευση της δέσμης μέσω πολωτή  </a:t>
            </a:r>
            <a:r>
              <a:rPr lang="el-GR" sz="1600" dirty="0" err="1" smtClean="0">
                <a:latin typeface="Times New Roman" pitchFamily="18" charset="0"/>
                <a:cs typeface="Times New Roman" pitchFamily="18" charset="0"/>
              </a:rPr>
              <a:t>αναλυτη</a:t>
            </a:r>
            <a:r>
              <a:rPr lang="el-GR" sz="1600" dirty="0" smtClean="0">
                <a:latin typeface="Times New Roman" pitchFamily="18" charset="0"/>
                <a:cs typeface="Times New Roman" pitchFamily="18" charset="0"/>
              </a:rPr>
              <a:t> όταν ο </a:t>
            </a:r>
            <a:r>
              <a:rPr lang="el-GR" sz="1600" dirty="0" err="1" smtClean="0">
                <a:latin typeface="Times New Roman" pitchFamily="18" charset="0"/>
                <a:cs typeface="Times New Roman" pitchFamily="18" charset="0"/>
              </a:rPr>
              <a:t>αξονας</a:t>
            </a:r>
            <a:r>
              <a:rPr lang="el-GR" sz="1600" dirty="0" smtClean="0">
                <a:latin typeface="Times New Roman" pitchFamily="18" charset="0"/>
                <a:cs typeface="Times New Roman" pitchFamily="18" charset="0"/>
              </a:rPr>
              <a:t> του μεταβάλλεται κατά 5</a:t>
            </a:r>
            <a:r>
              <a:rPr lang="el-GR" sz="1600" baseline="30000" dirty="0" smtClean="0">
                <a:latin typeface="Times New Roman" pitchFamily="18" charset="0"/>
                <a:cs typeface="Times New Roman" pitchFamily="18" charset="0"/>
              </a:rPr>
              <a:t>0 </a:t>
            </a:r>
            <a:r>
              <a:rPr lang="el-GR" sz="1600" dirty="0" smtClean="0">
                <a:latin typeface="Times New Roman" pitchFamily="18" charset="0"/>
                <a:cs typeface="Times New Roman" pitchFamily="18" charset="0"/>
              </a:rPr>
              <a:t> από  0</a:t>
            </a:r>
            <a:r>
              <a:rPr lang="el-GR" sz="1600" baseline="30000" dirty="0" smtClean="0">
                <a:latin typeface="Times New Roman" pitchFamily="18" charset="0"/>
                <a:cs typeface="Times New Roman" pitchFamily="18" charset="0"/>
              </a:rPr>
              <a:t>0</a:t>
            </a:r>
            <a:r>
              <a:rPr lang="el-GR" sz="1600" dirty="0" smtClean="0">
                <a:latin typeface="Times New Roman" pitchFamily="18" charset="0"/>
                <a:cs typeface="Times New Roman" pitchFamily="18" charset="0"/>
              </a:rPr>
              <a:t> έως 90</a:t>
            </a:r>
            <a:r>
              <a:rPr lang="el-GR" sz="1600" baseline="30000" dirty="0" smtClean="0">
                <a:latin typeface="Times New Roman" pitchFamily="18" charset="0"/>
                <a:cs typeface="Times New Roman" pitchFamily="18" charset="0"/>
              </a:rPr>
              <a:t>0. </a:t>
            </a:r>
            <a:r>
              <a:rPr lang="el-GR" sz="1600" dirty="0" err="1" smtClean="0">
                <a:latin typeface="Times New Roman" pitchFamily="18" charset="0"/>
                <a:cs typeface="Times New Roman" pitchFamily="18" charset="0"/>
              </a:rPr>
              <a:t>Διαγραμμα:Κανονικοποιημενη</a:t>
            </a:r>
            <a:r>
              <a:rPr lang="el-GR" sz="1600" dirty="0" smtClean="0">
                <a:latin typeface="Times New Roman" pitchFamily="18" charset="0"/>
                <a:cs typeface="Times New Roman" pitchFamily="18" charset="0"/>
              </a:rPr>
              <a:t> </a:t>
            </a:r>
            <a:r>
              <a:rPr lang="el-GR" sz="1600" dirty="0" err="1" smtClean="0">
                <a:latin typeface="Times New Roman" pitchFamily="18" charset="0"/>
                <a:cs typeface="Times New Roman" pitchFamily="18" charset="0"/>
              </a:rPr>
              <a:t>ενταση.Παρατηρηση:Μεγιστο</a:t>
            </a:r>
            <a:r>
              <a:rPr lang="el-GR" sz="1600" dirty="0" smtClean="0">
                <a:latin typeface="Times New Roman" pitchFamily="18" charset="0"/>
                <a:cs typeface="Times New Roman" pitchFamily="18" charset="0"/>
              </a:rPr>
              <a:t> </a:t>
            </a:r>
            <a:r>
              <a:rPr lang="el-GR" sz="1600" dirty="0" err="1" smtClean="0">
                <a:latin typeface="Times New Roman" pitchFamily="18" charset="0"/>
                <a:cs typeface="Times New Roman" pitchFamily="18" charset="0"/>
              </a:rPr>
              <a:t>ελαχιστο.Προσαρμογη</a:t>
            </a:r>
            <a:r>
              <a:rPr lang="el-GR" sz="1600" dirty="0" smtClean="0">
                <a:latin typeface="Times New Roman" pitchFamily="18" charset="0"/>
                <a:cs typeface="Times New Roman" pitchFamily="18" charset="0"/>
              </a:rPr>
              <a:t>: </a:t>
            </a:r>
            <a:r>
              <a:rPr lang="el-GR" sz="1600" dirty="0" err="1" smtClean="0">
                <a:latin typeface="Times New Roman" pitchFamily="18" charset="0"/>
                <a:cs typeface="Times New Roman" pitchFamily="18" charset="0"/>
              </a:rPr>
              <a:t>Κανονικοποιημενη</a:t>
            </a:r>
            <a:r>
              <a:rPr lang="el-GR" sz="1600" dirty="0" smtClean="0">
                <a:latin typeface="Times New Roman" pitchFamily="18" charset="0"/>
                <a:cs typeface="Times New Roman" pitchFamily="18" charset="0"/>
              </a:rPr>
              <a:t> </a:t>
            </a:r>
            <a:r>
              <a:rPr lang="el-GR" sz="1600" dirty="0" err="1" smtClean="0">
                <a:latin typeface="Times New Roman" pitchFamily="18" charset="0"/>
                <a:cs typeface="Times New Roman" pitchFamily="18" charset="0"/>
              </a:rPr>
              <a:t>ενταση</a:t>
            </a:r>
            <a:r>
              <a:rPr lang="el-GR" sz="1600" dirty="0" smtClean="0">
                <a:latin typeface="Times New Roman" pitchFamily="18" charset="0"/>
                <a:cs typeface="Times New Roman" pitchFamily="18" charset="0"/>
              </a:rPr>
              <a:t> ως προς συν</a:t>
            </a:r>
            <a:r>
              <a:rPr lang="el-GR" sz="1600" baseline="30000" dirty="0" smtClean="0">
                <a:latin typeface="Times New Roman" pitchFamily="18" charset="0"/>
                <a:cs typeface="Times New Roman" pitchFamily="18" charset="0"/>
              </a:rPr>
              <a:t>2</a:t>
            </a:r>
            <a:r>
              <a:rPr lang="el-GR" sz="1600" dirty="0" smtClean="0">
                <a:latin typeface="Times New Roman" pitchFamily="18" charset="0"/>
                <a:cs typeface="Times New Roman" pitchFamily="18" charset="0"/>
              </a:rPr>
              <a:t>θ.Προσαρμογη σε </a:t>
            </a:r>
            <a:r>
              <a:rPr lang="el-GR" sz="1600" dirty="0" err="1" smtClean="0">
                <a:latin typeface="Times New Roman" pitchFamily="18" charset="0"/>
                <a:cs typeface="Times New Roman" pitchFamily="18" charset="0"/>
              </a:rPr>
              <a:t>ευθεια</a:t>
            </a:r>
            <a:r>
              <a:rPr lang="el-GR" sz="1600" dirty="0" smtClean="0">
                <a:latin typeface="Times New Roman" pitchFamily="18" charset="0"/>
                <a:cs typeface="Times New Roman" pitchFamily="18" charset="0"/>
              </a:rPr>
              <a:t>. </a:t>
            </a:r>
            <a:r>
              <a:rPr lang="el-GR" sz="1600" dirty="0" err="1" smtClean="0">
                <a:latin typeface="Times New Roman" pitchFamily="18" charset="0"/>
                <a:cs typeface="Times New Roman" pitchFamily="18" charset="0"/>
              </a:rPr>
              <a:t>Ζητουμενη</a:t>
            </a:r>
            <a:r>
              <a:rPr lang="el-GR" sz="1600" dirty="0" smtClean="0">
                <a:latin typeface="Times New Roman" pitchFamily="18" charset="0"/>
                <a:cs typeface="Times New Roman" pitchFamily="18" charset="0"/>
              </a:rPr>
              <a:t> </a:t>
            </a:r>
            <a:r>
              <a:rPr lang="el-GR" sz="1600" dirty="0" err="1" smtClean="0">
                <a:latin typeface="Times New Roman" pitchFamily="18" charset="0"/>
                <a:cs typeface="Times New Roman" pitchFamily="18" charset="0"/>
              </a:rPr>
              <a:t>κλιση;Γιατι</a:t>
            </a:r>
            <a:r>
              <a:rPr lang="el-GR" sz="1600" dirty="0" smtClean="0">
                <a:latin typeface="Times New Roman" pitchFamily="18" charset="0"/>
                <a:cs typeface="Times New Roman" pitchFamily="18" charset="0"/>
              </a:rPr>
              <a:t>;</a:t>
            </a:r>
          </a:p>
          <a:p>
            <a:r>
              <a:rPr lang="el-GR" sz="1600" dirty="0" smtClean="0">
                <a:latin typeface="Times New Roman" pitchFamily="18" charset="0"/>
                <a:cs typeface="Times New Roman" pitchFamily="18" charset="0"/>
              </a:rPr>
              <a:t>Δ. Καταγραφή  της έντασης  του ρεύματος που προσπίπτει στη </a:t>
            </a:r>
            <a:r>
              <a:rPr lang="el-GR" sz="1600" dirty="0" err="1" smtClean="0">
                <a:latin typeface="Times New Roman" pitchFamily="18" charset="0"/>
                <a:cs typeface="Times New Roman" pitchFamily="18" charset="0"/>
              </a:rPr>
              <a:t>φωτοδιοδο</a:t>
            </a:r>
            <a:r>
              <a:rPr lang="el-GR" sz="1600" dirty="0" smtClean="0">
                <a:latin typeface="Times New Roman" pitchFamily="18" charset="0"/>
                <a:cs typeface="Times New Roman" pitchFamily="18" charset="0"/>
              </a:rPr>
              <a:t> από πηγή </a:t>
            </a:r>
            <a:r>
              <a:rPr lang="en-US" sz="1600" dirty="0" smtClean="0">
                <a:latin typeface="Times New Roman" pitchFamily="18" charset="0"/>
                <a:cs typeface="Times New Roman" pitchFamily="18" charset="0"/>
              </a:rPr>
              <a:t>laser </a:t>
            </a:r>
            <a:r>
              <a:rPr lang="el-GR" sz="1600" dirty="0" smtClean="0">
                <a:latin typeface="Times New Roman" pitchFamily="18" charset="0"/>
                <a:cs typeface="Times New Roman" pitchFamily="18" charset="0"/>
              </a:rPr>
              <a:t>Φως με </a:t>
            </a:r>
            <a:r>
              <a:rPr lang="el-GR" sz="1600" dirty="0" err="1" smtClean="0">
                <a:latin typeface="Times New Roman" pitchFamily="18" charset="0"/>
                <a:cs typeface="Times New Roman" pitchFamily="18" charset="0"/>
              </a:rPr>
              <a:t>πολωτη</a:t>
            </a:r>
            <a:r>
              <a:rPr lang="el-GR" sz="1600" dirty="0" smtClean="0">
                <a:latin typeface="Times New Roman" pitchFamily="18" charset="0"/>
                <a:cs typeface="Times New Roman" pitchFamily="18" charset="0"/>
              </a:rPr>
              <a:t> </a:t>
            </a:r>
            <a:r>
              <a:rPr lang="el-GR" sz="1600" dirty="0" err="1" smtClean="0">
                <a:latin typeface="Times New Roman" pitchFamily="18" charset="0"/>
                <a:cs typeface="Times New Roman" pitchFamily="18" charset="0"/>
              </a:rPr>
              <a:t>αναλυτη</a:t>
            </a:r>
            <a:r>
              <a:rPr lang="el-GR" sz="1600" dirty="0" smtClean="0">
                <a:latin typeface="Times New Roman" pitchFamily="18" charset="0"/>
                <a:cs typeface="Times New Roman" pitchFamily="18" charset="0"/>
              </a:rPr>
              <a:t> και </a:t>
            </a:r>
            <a:r>
              <a:rPr lang="el-GR" sz="1600" dirty="0" err="1" smtClean="0">
                <a:latin typeface="Times New Roman" pitchFamily="18" charset="0"/>
                <a:cs typeface="Times New Roman" pitchFamily="18" charset="0"/>
              </a:rPr>
              <a:t>πλακιδιο</a:t>
            </a:r>
            <a:r>
              <a:rPr lang="el-GR" sz="1600" dirty="0" smtClean="0">
                <a:latin typeface="Times New Roman" pitchFamily="18" charset="0"/>
                <a:cs typeface="Times New Roman" pitchFamily="18" charset="0"/>
              </a:rPr>
              <a:t> </a:t>
            </a:r>
            <a:r>
              <a:rPr lang="el-GR" sz="1600" dirty="0" err="1" smtClean="0">
                <a:latin typeface="Times New Roman" pitchFamily="18" charset="0"/>
                <a:cs typeface="Times New Roman" pitchFamily="18" charset="0"/>
              </a:rPr>
              <a:t>καθυστερησης</a:t>
            </a:r>
            <a:r>
              <a:rPr lang="el-GR" sz="1600" dirty="0" smtClean="0">
                <a:latin typeface="Times New Roman" pitchFamily="18" charset="0"/>
                <a:cs typeface="Times New Roman" pitchFamily="18" charset="0"/>
              </a:rPr>
              <a:t> λ/4. όταν ο </a:t>
            </a:r>
            <a:r>
              <a:rPr lang="el-GR" sz="1600" dirty="0" err="1" smtClean="0">
                <a:latin typeface="Times New Roman" pitchFamily="18" charset="0"/>
                <a:cs typeface="Times New Roman" pitchFamily="18" charset="0"/>
              </a:rPr>
              <a:t>αξονας</a:t>
            </a:r>
            <a:r>
              <a:rPr lang="el-GR" sz="1600" dirty="0" smtClean="0">
                <a:latin typeface="Times New Roman" pitchFamily="18" charset="0"/>
                <a:cs typeface="Times New Roman" pitchFamily="18" charset="0"/>
              </a:rPr>
              <a:t> του </a:t>
            </a:r>
            <a:r>
              <a:rPr lang="el-GR" sz="1600" dirty="0" err="1" smtClean="0">
                <a:latin typeface="Times New Roman" pitchFamily="18" charset="0"/>
                <a:cs typeface="Times New Roman" pitchFamily="18" charset="0"/>
              </a:rPr>
              <a:t>πλακισιου</a:t>
            </a:r>
            <a:r>
              <a:rPr lang="el-GR" sz="1600" dirty="0" smtClean="0">
                <a:latin typeface="Times New Roman" pitchFamily="18" charset="0"/>
                <a:cs typeface="Times New Roman" pitchFamily="18" charset="0"/>
              </a:rPr>
              <a:t> </a:t>
            </a:r>
            <a:r>
              <a:rPr lang="el-GR" sz="1600" dirty="0" err="1" smtClean="0">
                <a:latin typeface="Times New Roman" pitchFamily="18" charset="0"/>
                <a:cs typeface="Times New Roman" pitchFamily="18" charset="0"/>
              </a:rPr>
              <a:t>καθυστερησης</a:t>
            </a:r>
            <a:r>
              <a:rPr lang="el-GR" sz="1600" dirty="0" smtClean="0">
                <a:latin typeface="Times New Roman" pitchFamily="18" charset="0"/>
                <a:cs typeface="Times New Roman" pitchFamily="18" charset="0"/>
              </a:rPr>
              <a:t> Καταγραφή  της έντασης  του ρεύματος που προσπίπτει στη </a:t>
            </a:r>
            <a:r>
              <a:rPr lang="el-GR" sz="1600" dirty="0" err="1" smtClean="0">
                <a:latin typeface="Times New Roman" pitchFamily="18" charset="0"/>
                <a:cs typeface="Times New Roman" pitchFamily="18" charset="0"/>
              </a:rPr>
              <a:t>φωτοδιοδο</a:t>
            </a:r>
            <a:r>
              <a:rPr lang="el-GR" sz="1600" dirty="0" smtClean="0">
                <a:latin typeface="Times New Roman" pitchFamily="18" charset="0"/>
                <a:cs typeface="Times New Roman" pitchFamily="18" charset="0"/>
              </a:rPr>
              <a:t>   από πηγή </a:t>
            </a:r>
            <a:r>
              <a:rPr lang="en-US" sz="1600" dirty="0" smtClean="0">
                <a:latin typeface="Times New Roman" pitchFamily="18" charset="0"/>
                <a:cs typeface="Times New Roman" pitchFamily="18" charset="0"/>
              </a:rPr>
              <a:t>laser </a:t>
            </a:r>
            <a:r>
              <a:rPr lang="el-GR" sz="1600" dirty="0" smtClean="0">
                <a:latin typeface="Times New Roman" pitchFamily="18" charset="0"/>
                <a:cs typeface="Times New Roman" pitchFamily="18" charset="0"/>
              </a:rPr>
              <a:t>όταν ο </a:t>
            </a:r>
            <a:r>
              <a:rPr lang="el-GR" sz="1600" dirty="0" err="1" smtClean="0">
                <a:latin typeface="Times New Roman" pitchFamily="18" charset="0"/>
                <a:cs typeface="Times New Roman" pitchFamily="18" charset="0"/>
              </a:rPr>
              <a:t>αξονας</a:t>
            </a:r>
            <a:r>
              <a:rPr lang="el-GR" sz="1600" dirty="0" smtClean="0">
                <a:latin typeface="Times New Roman" pitchFamily="18" charset="0"/>
                <a:cs typeface="Times New Roman" pitchFamily="18" charset="0"/>
              </a:rPr>
              <a:t> του </a:t>
            </a:r>
            <a:r>
              <a:rPr lang="el-GR" sz="1600" dirty="0" err="1" smtClean="0">
                <a:latin typeface="Times New Roman" pitchFamily="18" charset="0"/>
                <a:cs typeface="Times New Roman" pitchFamily="18" charset="0"/>
              </a:rPr>
              <a:t>πλακισιου</a:t>
            </a:r>
            <a:r>
              <a:rPr lang="el-GR" sz="1600" dirty="0" smtClean="0">
                <a:latin typeface="Times New Roman" pitchFamily="18" charset="0"/>
                <a:cs typeface="Times New Roman" pitchFamily="18" charset="0"/>
              </a:rPr>
              <a:t> </a:t>
            </a:r>
            <a:r>
              <a:rPr lang="el-GR" sz="1600" dirty="0" err="1" smtClean="0">
                <a:latin typeface="Times New Roman" pitchFamily="18" charset="0"/>
                <a:cs typeface="Times New Roman" pitchFamily="18" charset="0"/>
              </a:rPr>
              <a:t>καθυστερησης</a:t>
            </a:r>
            <a:r>
              <a:rPr lang="el-GR" sz="1600" dirty="0" smtClean="0">
                <a:latin typeface="Times New Roman" pitchFamily="18" charset="0"/>
                <a:cs typeface="Times New Roman" pitchFamily="18" charset="0"/>
              </a:rPr>
              <a:t>  μεταβάλλεται κατά 5</a:t>
            </a:r>
            <a:r>
              <a:rPr lang="el-GR" sz="1600" baseline="30000" dirty="0" smtClean="0">
                <a:latin typeface="Times New Roman" pitchFamily="18" charset="0"/>
                <a:cs typeface="Times New Roman" pitchFamily="18" charset="0"/>
              </a:rPr>
              <a:t>0 </a:t>
            </a:r>
            <a:r>
              <a:rPr lang="el-GR" sz="1600" dirty="0" smtClean="0">
                <a:latin typeface="Times New Roman" pitchFamily="18" charset="0"/>
                <a:cs typeface="Times New Roman" pitchFamily="18" charset="0"/>
              </a:rPr>
              <a:t> από -90</a:t>
            </a:r>
            <a:r>
              <a:rPr lang="el-GR" sz="1600" baseline="30000" dirty="0" smtClean="0">
                <a:latin typeface="Times New Roman" pitchFamily="18" charset="0"/>
                <a:cs typeface="Times New Roman" pitchFamily="18" charset="0"/>
              </a:rPr>
              <a:t>0</a:t>
            </a:r>
            <a:r>
              <a:rPr lang="el-GR" sz="1600" dirty="0" smtClean="0">
                <a:latin typeface="Times New Roman" pitchFamily="18" charset="0"/>
                <a:cs typeface="Times New Roman" pitchFamily="18" charset="0"/>
              </a:rPr>
              <a:t> έως +90</a:t>
            </a:r>
            <a:r>
              <a:rPr lang="el-GR" sz="1600" baseline="30000" dirty="0" smtClean="0">
                <a:latin typeface="Times New Roman" pitchFamily="18" charset="0"/>
                <a:cs typeface="Times New Roman" pitchFamily="18" charset="0"/>
              </a:rPr>
              <a:t>0 </a:t>
            </a:r>
            <a:r>
              <a:rPr lang="el-GR" sz="1600" dirty="0" smtClean="0">
                <a:latin typeface="Times New Roman" pitchFamily="18" charset="0"/>
                <a:cs typeface="Times New Roman" pitchFamily="18" charset="0"/>
              </a:rPr>
              <a:t> σε </a:t>
            </a:r>
            <a:r>
              <a:rPr lang="el-GR" sz="1600" dirty="0" err="1" smtClean="0">
                <a:latin typeface="Times New Roman" pitchFamily="18" charset="0"/>
                <a:cs typeface="Times New Roman" pitchFamily="18" charset="0"/>
              </a:rPr>
              <a:t>σχεση</a:t>
            </a:r>
            <a:r>
              <a:rPr lang="el-GR" sz="1600" dirty="0" smtClean="0">
                <a:latin typeface="Times New Roman" pitchFamily="18" charset="0"/>
                <a:cs typeface="Times New Roman" pitchFamily="18" charset="0"/>
              </a:rPr>
              <a:t> με τον </a:t>
            </a:r>
            <a:r>
              <a:rPr lang="el-GR" sz="1600" dirty="0" err="1" smtClean="0">
                <a:latin typeface="Times New Roman" pitchFamily="18" charset="0"/>
                <a:cs typeface="Times New Roman" pitchFamily="18" charset="0"/>
              </a:rPr>
              <a:t>αξονα</a:t>
            </a:r>
            <a:r>
              <a:rPr lang="el-GR" sz="1600" dirty="0" smtClean="0">
                <a:latin typeface="Times New Roman" pitchFamily="18" charset="0"/>
                <a:cs typeface="Times New Roman" pitchFamily="18" charset="0"/>
              </a:rPr>
              <a:t> της </a:t>
            </a:r>
            <a:r>
              <a:rPr lang="el-GR" sz="1600" dirty="0" err="1" smtClean="0">
                <a:latin typeface="Times New Roman" pitchFamily="18" charset="0"/>
                <a:cs typeface="Times New Roman" pitchFamily="18" charset="0"/>
              </a:rPr>
              <a:t>πολωσης</a:t>
            </a:r>
            <a:r>
              <a:rPr lang="el-GR" sz="1600" dirty="0" smtClean="0">
                <a:latin typeface="Times New Roman" pitchFamily="18" charset="0"/>
                <a:cs typeface="Times New Roman" pitchFamily="18" charset="0"/>
              </a:rPr>
              <a:t>.</a:t>
            </a:r>
            <a:r>
              <a:rPr lang="el-GR" sz="1600" baseline="30000" dirty="0" smtClean="0">
                <a:latin typeface="Times New Roman" pitchFamily="18" charset="0"/>
                <a:cs typeface="Times New Roman" pitchFamily="18" charset="0"/>
              </a:rPr>
              <a:t>.</a:t>
            </a:r>
            <a:r>
              <a:rPr lang="el-GR" sz="1600" dirty="0" err="1" smtClean="0">
                <a:latin typeface="Times New Roman" pitchFamily="18" charset="0"/>
                <a:cs typeface="Times New Roman" pitchFamily="18" charset="0"/>
              </a:rPr>
              <a:t>Παρατηρησεις</a:t>
            </a:r>
            <a:r>
              <a:rPr lang="el-GR" sz="1600" dirty="0" smtClean="0">
                <a:latin typeface="Times New Roman" pitchFamily="18" charset="0"/>
                <a:cs typeface="Times New Roman" pitchFamily="18" charset="0"/>
              </a:rPr>
              <a:t>   Αποτύπωση των </a:t>
            </a:r>
            <a:r>
              <a:rPr lang="el-GR" sz="1600" dirty="0" err="1" smtClean="0">
                <a:latin typeface="Times New Roman" pitchFamily="18" charset="0"/>
                <a:cs typeface="Times New Roman" pitchFamily="18" charset="0"/>
              </a:rPr>
              <a:t>κανονικοποιημενων</a:t>
            </a:r>
            <a:r>
              <a:rPr lang="el-GR" sz="1600" dirty="0" smtClean="0">
                <a:latin typeface="Times New Roman" pitchFamily="18" charset="0"/>
                <a:cs typeface="Times New Roman" pitchFamily="18" charset="0"/>
              </a:rPr>
              <a:t>  </a:t>
            </a:r>
            <a:r>
              <a:rPr lang="el-GR" sz="1600" dirty="0" err="1" smtClean="0">
                <a:latin typeface="Times New Roman" pitchFamily="18" charset="0"/>
                <a:cs typeface="Times New Roman" pitchFamily="18" charset="0"/>
              </a:rPr>
              <a:t>εντασεων</a:t>
            </a:r>
            <a:r>
              <a:rPr lang="el-GR" sz="1600" dirty="0" smtClean="0">
                <a:latin typeface="Times New Roman" pitchFamily="18" charset="0"/>
                <a:cs typeface="Times New Roman" pitchFamily="18" charset="0"/>
              </a:rPr>
              <a:t> σε λογισμικό φύλλο .</a:t>
            </a:r>
            <a:r>
              <a:rPr lang="el-GR" sz="1600" dirty="0" err="1" smtClean="0">
                <a:latin typeface="Times New Roman" pitchFamily="18" charset="0"/>
                <a:cs typeface="Times New Roman" pitchFamily="18" charset="0"/>
              </a:rPr>
              <a:t>Προσαρμογη</a:t>
            </a:r>
            <a:r>
              <a:rPr lang="el-GR" sz="1600" dirty="0" smtClean="0">
                <a:latin typeface="Times New Roman" pitchFamily="18" charset="0"/>
                <a:cs typeface="Times New Roman" pitchFamily="18" charset="0"/>
              </a:rPr>
              <a:t> σε </a:t>
            </a:r>
            <a:r>
              <a:rPr lang="el-GR" sz="1600" dirty="0" err="1" smtClean="0">
                <a:latin typeface="Times New Roman" pitchFamily="18" charset="0"/>
                <a:cs typeface="Times New Roman" pitchFamily="18" charset="0"/>
              </a:rPr>
              <a:t>συναρτηση</a:t>
            </a:r>
            <a:r>
              <a:rPr lang="el-GR" sz="1600" dirty="0" smtClean="0">
                <a:latin typeface="Times New Roman" pitchFamily="18" charset="0"/>
                <a:cs typeface="Times New Roman" pitchFamily="18" charset="0"/>
              </a:rPr>
              <a:t> Αημ</a:t>
            </a:r>
            <a:r>
              <a:rPr lang="el-GR" sz="1600" baseline="30000" dirty="0" smtClean="0">
                <a:latin typeface="Times New Roman" pitchFamily="18" charset="0"/>
                <a:cs typeface="Times New Roman" pitchFamily="18" charset="0"/>
              </a:rPr>
              <a:t>2</a:t>
            </a:r>
            <a:r>
              <a:rPr lang="el-GR" sz="1600" dirty="0" smtClean="0">
                <a:latin typeface="Times New Roman" pitchFamily="18" charset="0"/>
                <a:cs typeface="Times New Roman" pitchFamily="18" charset="0"/>
              </a:rPr>
              <a:t>θ συν</a:t>
            </a:r>
            <a:r>
              <a:rPr lang="el-GR" sz="1600" baseline="30000" dirty="0" smtClean="0">
                <a:latin typeface="Times New Roman" pitchFamily="18" charset="0"/>
                <a:cs typeface="Times New Roman" pitchFamily="18" charset="0"/>
              </a:rPr>
              <a:t>2</a:t>
            </a:r>
            <a:r>
              <a:rPr lang="el-GR" sz="1600" dirty="0" smtClean="0">
                <a:latin typeface="Times New Roman" pitchFamily="18" charset="0"/>
                <a:cs typeface="Times New Roman" pitchFamily="18" charset="0"/>
              </a:rPr>
              <a:t>θ .</a:t>
            </a:r>
            <a:r>
              <a:rPr lang="el-GR" sz="1600" dirty="0" err="1" smtClean="0">
                <a:latin typeface="Times New Roman" pitchFamily="18" charset="0"/>
                <a:cs typeface="Times New Roman" pitchFamily="18" charset="0"/>
              </a:rPr>
              <a:t>Απο</a:t>
            </a:r>
            <a:r>
              <a:rPr lang="el-GR" sz="1600" dirty="0" smtClean="0">
                <a:latin typeface="Times New Roman" pitchFamily="18" charset="0"/>
                <a:cs typeface="Times New Roman" pitchFamily="18" charset="0"/>
              </a:rPr>
              <a:t> τον </a:t>
            </a:r>
            <a:r>
              <a:rPr lang="el-GR" sz="1600" dirty="0" err="1" smtClean="0">
                <a:latin typeface="Times New Roman" pitchFamily="18" charset="0"/>
                <a:cs typeface="Times New Roman" pitchFamily="18" charset="0"/>
              </a:rPr>
              <a:t>προσδιοριζομενο</a:t>
            </a:r>
            <a:r>
              <a:rPr lang="el-GR" sz="1600" dirty="0" smtClean="0">
                <a:latin typeface="Times New Roman" pitchFamily="18" charset="0"/>
                <a:cs typeface="Times New Roman" pitchFamily="18" charset="0"/>
              </a:rPr>
              <a:t> Α και από την </a:t>
            </a:r>
            <a:r>
              <a:rPr lang="el-GR" sz="1600" dirty="0" err="1" smtClean="0">
                <a:latin typeface="Times New Roman" pitchFamily="18" charset="0"/>
                <a:cs typeface="Times New Roman" pitchFamily="18" charset="0"/>
              </a:rPr>
              <a:t>αρχικη</a:t>
            </a:r>
            <a:r>
              <a:rPr lang="el-GR" sz="1600" dirty="0" smtClean="0">
                <a:latin typeface="Times New Roman" pitchFamily="18" charset="0"/>
                <a:cs typeface="Times New Roman" pitchFamily="18" charset="0"/>
              </a:rPr>
              <a:t> </a:t>
            </a:r>
            <a:r>
              <a:rPr lang="el-GR" sz="1600" dirty="0" err="1" smtClean="0">
                <a:latin typeface="Times New Roman" pitchFamily="18" charset="0"/>
                <a:cs typeface="Times New Roman" pitchFamily="18" charset="0"/>
              </a:rPr>
              <a:t>ενταση</a:t>
            </a:r>
            <a:r>
              <a:rPr lang="el-GR" sz="1600" dirty="0" smtClean="0">
                <a:latin typeface="Times New Roman" pitchFamily="18" charset="0"/>
                <a:cs typeface="Times New Roman" pitchFamily="18" charset="0"/>
              </a:rPr>
              <a:t> </a:t>
            </a:r>
            <a:r>
              <a:rPr lang="el-GR" sz="1600" dirty="0" err="1" smtClean="0">
                <a:latin typeface="Times New Roman" pitchFamily="18" charset="0"/>
                <a:cs typeface="Times New Roman" pitchFamily="18" charset="0"/>
              </a:rPr>
              <a:t>προσδιοριζεται</a:t>
            </a:r>
            <a:r>
              <a:rPr lang="el-GR" sz="1600" dirty="0" smtClean="0">
                <a:latin typeface="Times New Roman" pitchFamily="18" charset="0"/>
                <a:cs typeface="Times New Roman" pitchFamily="18" charset="0"/>
              </a:rPr>
              <a:t> η </a:t>
            </a:r>
            <a:r>
              <a:rPr lang="el-GR" sz="1600" dirty="0" err="1" smtClean="0">
                <a:latin typeface="Times New Roman" pitchFamily="18" charset="0"/>
                <a:cs typeface="Times New Roman" pitchFamily="18" charset="0"/>
              </a:rPr>
              <a:t>διαφορα</a:t>
            </a:r>
            <a:r>
              <a:rPr lang="el-GR" sz="1600" dirty="0" smtClean="0">
                <a:latin typeface="Times New Roman" pitchFamily="18" charset="0"/>
                <a:cs typeface="Times New Roman" pitchFamily="18" charset="0"/>
              </a:rPr>
              <a:t> </a:t>
            </a:r>
            <a:r>
              <a:rPr lang="el-GR" sz="1600" dirty="0" err="1" smtClean="0">
                <a:latin typeface="Times New Roman" pitchFamily="18" charset="0"/>
                <a:cs typeface="Times New Roman" pitchFamily="18" charset="0"/>
              </a:rPr>
              <a:t>φασης</a:t>
            </a:r>
            <a:r>
              <a:rPr lang="el-GR" sz="1600" dirty="0" smtClean="0">
                <a:latin typeface="Times New Roman" pitchFamily="18" charset="0"/>
                <a:cs typeface="Times New Roman" pitchFamily="18" charset="0"/>
              </a:rPr>
              <a:t> που </a:t>
            </a:r>
            <a:r>
              <a:rPr lang="el-GR" sz="1600" dirty="0" err="1" smtClean="0">
                <a:latin typeface="Times New Roman" pitchFamily="18" charset="0"/>
                <a:cs typeface="Times New Roman" pitchFamily="18" charset="0"/>
              </a:rPr>
              <a:t>επιφερει</a:t>
            </a:r>
            <a:r>
              <a:rPr lang="el-GR" sz="1600" dirty="0" smtClean="0">
                <a:latin typeface="Times New Roman" pitchFamily="18" charset="0"/>
                <a:cs typeface="Times New Roman" pitchFamily="18" charset="0"/>
              </a:rPr>
              <a:t> το </a:t>
            </a:r>
            <a:r>
              <a:rPr lang="el-GR" sz="1600" dirty="0" err="1" smtClean="0">
                <a:latin typeface="Times New Roman" pitchFamily="18" charset="0"/>
                <a:cs typeface="Times New Roman" pitchFamily="18" charset="0"/>
              </a:rPr>
              <a:t>πλακιδιο</a:t>
            </a:r>
            <a:r>
              <a:rPr lang="el-GR" sz="1600" dirty="0" smtClean="0">
                <a:latin typeface="Times New Roman" pitchFamily="18" charset="0"/>
                <a:cs typeface="Times New Roman" pitchFamily="18" charset="0"/>
              </a:rPr>
              <a:t> </a:t>
            </a:r>
            <a:r>
              <a:rPr lang="el-GR" sz="1600" dirty="0" err="1" smtClean="0">
                <a:latin typeface="Times New Roman" pitchFamily="18" charset="0"/>
                <a:cs typeface="Times New Roman" pitchFamily="18" charset="0"/>
              </a:rPr>
              <a:t>καθυστερησης</a:t>
            </a:r>
            <a:r>
              <a:rPr lang="el-GR" sz="1600" dirty="0" smtClean="0">
                <a:latin typeface="Times New Roman" pitchFamily="18" charset="0"/>
                <a:cs typeface="Times New Roman" pitchFamily="18" charset="0"/>
              </a:rPr>
              <a:t> για το </a:t>
            </a:r>
            <a:r>
              <a:rPr lang="el-GR" sz="1600" dirty="0" err="1" smtClean="0">
                <a:latin typeface="Times New Roman" pitchFamily="18" charset="0"/>
                <a:cs typeface="Times New Roman" pitchFamily="18" charset="0"/>
              </a:rPr>
              <a:t>μηκος</a:t>
            </a:r>
            <a:r>
              <a:rPr lang="el-GR" sz="1600" dirty="0" smtClean="0">
                <a:latin typeface="Times New Roman" pitchFamily="18" charset="0"/>
                <a:cs typeface="Times New Roman" pitchFamily="18" charset="0"/>
              </a:rPr>
              <a:t> </a:t>
            </a:r>
            <a:r>
              <a:rPr lang="el-GR" sz="1600" dirty="0" err="1" smtClean="0">
                <a:latin typeface="Times New Roman" pitchFamily="18" charset="0"/>
                <a:cs typeface="Times New Roman" pitchFamily="18" charset="0"/>
              </a:rPr>
              <a:t>κυματος</a:t>
            </a:r>
            <a:r>
              <a:rPr lang="el-GR" sz="1600" dirty="0" smtClean="0">
                <a:latin typeface="Times New Roman" pitchFamily="18" charset="0"/>
                <a:cs typeface="Times New Roman" pitchFamily="18" charset="0"/>
              </a:rPr>
              <a:t> 650</a:t>
            </a:r>
            <a:r>
              <a:rPr lang="en-US" sz="1600" dirty="0" smtClean="0">
                <a:latin typeface="Times New Roman" pitchFamily="18" charset="0"/>
                <a:cs typeface="Times New Roman" pitchFamily="18" charset="0"/>
              </a:rPr>
              <a:t>nm.</a:t>
            </a:r>
            <a:endParaRPr lang="el-GR" sz="1600" dirty="0">
              <a:latin typeface="Times New Roman" pitchFamily="18" charset="0"/>
              <a:cs typeface="Times New Roman" pitchFamily="18" charset="0"/>
            </a:endParaRPr>
          </a:p>
        </p:txBody>
      </p:sp>
      <p:sp>
        <p:nvSpPr>
          <p:cNvPr id="6" name="object 2"/>
          <p:cNvSpPr/>
          <p:nvPr/>
        </p:nvSpPr>
        <p:spPr>
          <a:xfrm>
            <a:off x="6934200" y="228600"/>
            <a:ext cx="838200" cy="8381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2615" y="-29219"/>
            <a:ext cx="8078768" cy="2277748"/>
          </a:xfrm>
          <a:prstGeom prst="rect">
            <a:avLst/>
          </a:prstGeom>
        </p:spPr>
        <p:txBody>
          <a:bodyPr vert="horz" wrap="square" lIns="0" tIns="335479" rIns="0" bIns="0" rtlCol="0">
            <a:spAutoFit/>
          </a:bodyPr>
          <a:lstStyle/>
          <a:p>
            <a:pPr marR="5080" indent="11430" algn="l">
              <a:spcBef>
                <a:spcPts val="219"/>
              </a:spcBef>
            </a:pPr>
            <a:r>
              <a:rPr lang="el-GR" sz="1800" dirty="0" smtClean="0"/>
              <a:t>36</a:t>
            </a:r>
            <a:r>
              <a:rPr sz="1800" dirty="0" smtClean="0"/>
              <a:t>.</a:t>
            </a:r>
            <a:r>
              <a:rPr lang="el-GR" sz="1800" dirty="0" smtClean="0"/>
              <a:t> Δυο μη γραμμικές προσαρμογές που προκύπτουν από το πείραμα α) </a:t>
            </a:r>
            <a:r>
              <a:rPr lang="el-GR" sz="1800" dirty="0" err="1" smtClean="0"/>
              <a:t>Διαγραμμα</a:t>
            </a:r>
            <a:r>
              <a:rPr lang="el-GR" sz="1800" dirty="0" smtClean="0"/>
              <a:t> </a:t>
            </a:r>
            <a:r>
              <a:rPr lang="el-GR" sz="1800" dirty="0" err="1" smtClean="0"/>
              <a:t>κανονικοποιημενης</a:t>
            </a:r>
            <a:r>
              <a:rPr lang="el-GR" sz="1800" dirty="0" smtClean="0"/>
              <a:t> ε</a:t>
            </a:r>
            <a:r>
              <a:rPr sz="1800" dirty="0" err="1" smtClean="0"/>
              <a:t>νταση</a:t>
            </a:r>
            <a:r>
              <a:rPr lang="el-GR" sz="1800" dirty="0" smtClean="0"/>
              <a:t>ς</a:t>
            </a:r>
            <a:r>
              <a:rPr sz="1800" dirty="0" smtClean="0"/>
              <a:t> </a:t>
            </a:r>
            <a:r>
              <a:rPr sz="1800" spc="-5" dirty="0" err="1"/>
              <a:t>ρεύματος</a:t>
            </a:r>
            <a:r>
              <a:rPr sz="1800" spc="-5" dirty="0"/>
              <a:t> </a:t>
            </a:r>
            <a:r>
              <a:rPr lang="en-US" sz="1800" spc="-5" dirty="0" smtClean="0"/>
              <a:t> </a:t>
            </a:r>
            <a:r>
              <a:rPr lang="el-GR" sz="1800" spc="-5" dirty="0" smtClean="0"/>
              <a:t> από </a:t>
            </a:r>
            <a:r>
              <a:rPr lang="el-GR" sz="1800" spc="-5" dirty="0" err="1" smtClean="0"/>
              <a:t>φωτεινη</a:t>
            </a:r>
            <a:r>
              <a:rPr lang="el-GR" sz="1800" spc="-5" dirty="0" smtClean="0"/>
              <a:t> </a:t>
            </a:r>
            <a:r>
              <a:rPr lang="el-GR" sz="1800" spc="-5" dirty="0" err="1" smtClean="0"/>
              <a:t>πηγη</a:t>
            </a:r>
            <a:r>
              <a:rPr lang="el-GR" sz="1800" spc="-5" dirty="0" smtClean="0"/>
              <a:t> </a:t>
            </a:r>
            <a:r>
              <a:rPr lang="en-US" sz="1800" spc="-5" dirty="0" smtClean="0"/>
              <a:t>laser </a:t>
            </a:r>
            <a:r>
              <a:rPr sz="1800" spc="-5" dirty="0" err="1" smtClean="0"/>
              <a:t>μετά</a:t>
            </a:r>
            <a:r>
              <a:rPr sz="1800" spc="-5" dirty="0" smtClean="0"/>
              <a:t> </a:t>
            </a:r>
            <a:r>
              <a:rPr sz="1800" spc="-5" dirty="0"/>
              <a:t>από </a:t>
            </a:r>
            <a:r>
              <a:rPr sz="1800" spc="-5" dirty="0" err="1"/>
              <a:t>διέλευση</a:t>
            </a:r>
            <a:r>
              <a:rPr sz="1800" spc="-5" dirty="0"/>
              <a:t> </a:t>
            </a:r>
            <a:r>
              <a:rPr lang="el-GR" sz="1800" spc="-5" dirty="0" smtClean="0"/>
              <a:t>από ένα </a:t>
            </a:r>
            <a:r>
              <a:rPr lang="el-GR" sz="1800" spc="-5" dirty="0" err="1" smtClean="0"/>
              <a:t>πολωτη</a:t>
            </a:r>
            <a:r>
              <a:rPr lang="el-GR" sz="1800" spc="-5" dirty="0" smtClean="0"/>
              <a:t> </a:t>
            </a:r>
            <a:r>
              <a:rPr lang="en-US" sz="1800" spc="-5" dirty="0" smtClean="0"/>
              <a:t> </a:t>
            </a:r>
            <a:r>
              <a:rPr lang="el-GR" sz="1800" spc="-5" dirty="0" err="1" smtClean="0"/>
              <a:t>Προσαρμογη</a:t>
            </a:r>
            <a:r>
              <a:rPr lang="el-GR" sz="1800" spc="-5" dirty="0" smtClean="0"/>
              <a:t> των </a:t>
            </a:r>
            <a:r>
              <a:rPr lang="el-GR" sz="1800" spc="-5" dirty="0" err="1" smtClean="0"/>
              <a:t>τιμων</a:t>
            </a:r>
            <a:r>
              <a:rPr lang="el-GR" sz="1800" spc="-5" dirty="0" smtClean="0"/>
              <a:t>  με την </a:t>
            </a:r>
            <a:r>
              <a:rPr lang="el-GR" sz="1800" spc="-5" dirty="0" err="1" smtClean="0"/>
              <a:t>βοηθεια</a:t>
            </a:r>
            <a:r>
              <a:rPr lang="el-GR" sz="1800" spc="-5" dirty="0" smtClean="0"/>
              <a:t> της </a:t>
            </a:r>
            <a:r>
              <a:rPr lang="el-GR" sz="1800" spc="-5" dirty="0" err="1" smtClean="0"/>
              <a:t>εξισωσης</a:t>
            </a:r>
            <a:r>
              <a:rPr lang="el-GR" sz="1800" spc="-5" dirty="0" smtClean="0"/>
              <a:t> συν</a:t>
            </a:r>
            <a:r>
              <a:rPr lang="el-GR" sz="1800" spc="-5" baseline="30000" dirty="0" smtClean="0"/>
              <a:t>2</a:t>
            </a:r>
            <a:r>
              <a:rPr lang="el-GR" sz="1800" spc="-5" dirty="0" smtClean="0"/>
              <a:t>θ=1/2συν(2θ )-1/2 </a:t>
            </a:r>
            <a:r>
              <a:rPr lang="el-GR" sz="1800" spc="-5" dirty="0" err="1" smtClean="0"/>
              <a:t>αριστερα</a:t>
            </a:r>
            <a:r>
              <a:rPr lang="el-GR" sz="1800" spc="-5" dirty="0" smtClean="0"/>
              <a:t> (</a:t>
            </a:r>
            <a:r>
              <a:rPr lang="el-GR" sz="1800" spc="-5" dirty="0" err="1" smtClean="0"/>
              <a:t>Διαγραμμα</a:t>
            </a:r>
            <a:r>
              <a:rPr lang="el-GR" sz="1800" spc="-5" dirty="0" smtClean="0"/>
              <a:t> 1)</a:t>
            </a:r>
            <a:br>
              <a:rPr lang="el-GR" sz="1800" spc="-5" dirty="0" smtClean="0"/>
            </a:br>
            <a:r>
              <a:rPr lang="el-GR" sz="1800" spc="-5" dirty="0" smtClean="0"/>
              <a:t>β</a:t>
            </a:r>
            <a:r>
              <a:rPr lang="en-US" sz="1800" spc="-5" dirty="0" smtClean="0"/>
              <a:t>) </a:t>
            </a:r>
            <a:r>
              <a:rPr sz="1800" spc="-5" dirty="0" err="1" smtClean="0"/>
              <a:t>από</a:t>
            </a:r>
            <a:r>
              <a:rPr sz="1800" spc="-5" dirty="0" smtClean="0"/>
              <a:t> </a:t>
            </a:r>
            <a:r>
              <a:rPr sz="1800" spc="-5" dirty="0"/>
              <a:t>πλακίδιο  καθυστέρησης σε σχέση με τη γωνία </a:t>
            </a:r>
            <a:r>
              <a:rPr sz="1800" spc="-5" dirty="0" err="1"/>
              <a:t>του</a:t>
            </a:r>
            <a:r>
              <a:rPr sz="1800" spc="-5" dirty="0"/>
              <a:t> </a:t>
            </a:r>
            <a:r>
              <a:rPr sz="1800" spc="-5" dirty="0" err="1" smtClean="0"/>
              <a:t>πλακιδίου</a:t>
            </a:r>
            <a:r>
              <a:rPr lang="el-GR" sz="1800" spc="-5" dirty="0" smtClean="0"/>
              <a:t>  </a:t>
            </a:r>
            <a:r>
              <a:rPr lang="el-GR" sz="1800" spc="-5" dirty="0" err="1" smtClean="0"/>
              <a:t>καθυστερησης</a:t>
            </a:r>
            <a:r>
              <a:rPr lang="el-GR" sz="1800" spc="-5" dirty="0" smtClean="0"/>
              <a:t>  λ/4 ως προς τον </a:t>
            </a:r>
            <a:r>
              <a:rPr lang="el-GR" sz="1800" spc="-5" dirty="0" err="1" smtClean="0"/>
              <a:t>αξονα</a:t>
            </a:r>
            <a:r>
              <a:rPr lang="el-GR" sz="1800" spc="-5" dirty="0" smtClean="0"/>
              <a:t> του πολωτή </a:t>
            </a:r>
            <a:r>
              <a:rPr sz="1800" spc="-65" dirty="0" smtClean="0"/>
              <a:t> </a:t>
            </a:r>
            <a:r>
              <a:rPr sz="1800" spc="-5" dirty="0" err="1"/>
              <a:t>γραφική</a:t>
            </a:r>
            <a:r>
              <a:rPr sz="1800" spc="-5" dirty="0"/>
              <a:t>  </a:t>
            </a:r>
            <a:r>
              <a:rPr sz="1800" spc="-5" dirty="0" err="1" smtClean="0"/>
              <a:t>προσαρμογή</a:t>
            </a:r>
            <a:r>
              <a:rPr lang="el-GR" sz="1800" spc="-5" dirty="0" smtClean="0"/>
              <a:t> ως προς Ασυν</a:t>
            </a:r>
            <a:r>
              <a:rPr lang="el-GR" sz="1800" spc="-5" baseline="30000" dirty="0" smtClean="0"/>
              <a:t>2</a:t>
            </a:r>
            <a:r>
              <a:rPr lang="el-GR" sz="1800" spc="-5" dirty="0" smtClean="0"/>
              <a:t>θημ</a:t>
            </a:r>
            <a:r>
              <a:rPr lang="el-GR" sz="1800" spc="-5" baseline="30000" dirty="0" smtClean="0"/>
              <a:t>2</a:t>
            </a:r>
            <a:r>
              <a:rPr lang="el-GR" sz="1800" spc="-5" dirty="0" smtClean="0"/>
              <a:t>θ (</a:t>
            </a:r>
            <a:r>
              <a:rPr lang="el-GR" sz="1800" spc="-5" dirty="0" err="1" smtClean="0"/>
              <a:t>Διαγραμμα</a:t>
            </a:r>
            <a:r>
              <a:rPr lang="el-GR" sz="1800" spc="-5" dirty="0" smtClean="0"/>
              <a:t> 2)</a:t>
            </a:r>
            <a:endParaRPr sz="1800" dirty="0"/>
          </a:p>
        </p:txBody>
      </p:sp>
      <p:sp>
        <p:nvSpPr>
          <p:cNvPr id="3" name="object 3"/>
          <p:cNvSpPr/>
          <p:nvPr/>
        </p:nvSpPr>
        <p:spPr>
          <a:xfrm>
            <a:off x="5867400" y="5105400"/>
            <a:ext cx="2777688" cy="1752600"/>
          </a:xfrm>
          <a:prstGeom prst="rect">
            <a:avLst/>
          </a:prstGeom>
          <a:blipFill>
            <a:blip r:embed="rId2" cstate="print"/>
            <a:stretch>
              <a:fillRect/>
            </a:stretch>
          </a:blipFill>
        </p:spPr>
        <p:txBody>
          <a:bodyPr wrap="square" lIns="0" tIns="0" rIns="0" bIns="0" rtlCol="0"/>
          <a:lstStyle/>
          <a:p>
            <a:endParaRPr/>
          </a:p>
        </p:txBody>
      </p:sp>
      <p:pic>
        <p:nvPicPr>
          <p:cNvPr id="5" name="Εικόνα5"/>
          <p:cNvPicPr/>
          <p:nvPr/>
        </p:nvPicPr>
        <p:blipFill>
          <a:blip r:embed="rId3" cstate="print"/>
          <a:srcRect t="6454"/>
          <a:stretch>
            <a:fillRect/>
          </a:stretch>
        </p:blipFill>
        <p:spPr bwMode="auto">
          <a:xfrm>
            <a:off x="533400" y="2971800"/>
            <a:ext cx="4800600" cy="3276600"/>
          </a:xfrm>
          <a:prstGeom prst="rect">
            <a:avLst/>
          </a:prstGeom>
        </p:spPr>
      </p:pic>
      <p:pic>
        <p:nvPicPr>
          <p:cNvPr id="6" name="Εικόνα12"/>
          <p:cNvPicPr/>
          <p:nvPr/>
        </p:nvPicPr>
        <p:blipFill>
          <a:blip r:embed="rId4" cstate="print"/>
          <a:srcRect t="5019"/>
          <a:stretch>
            <a:fillRect/>
          </a:stretch>
        </p:blipFill>
        <p:spPr bwMode="auto">
          <a:xfrm>
            <a:off x="4876800" y="2590800"/>
            <a:ext cx="3824605" cy="2590800"/>
          </a:xfrm>
          <a:prstGeom prst="rect">
            <a:avLst/>
          </a:prstGeom>
        </p:spPr>
      </p:pic>
      <p:sp>
        <p:nvSpPr>
          <p:cNvPr id="7" name="object 2"/>
          <p:cNvSpPr/>
          <p:nvPr/>
        </p:nvSpPr>
        <p:spPr>
          <a:xfrm>
            <a:off x="2438400" y="2209800"/>
            <a:ext cx="838200" cy="838198"/>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19200" y="762000"/>
            <a:ext cx="6934200" cy="1292662"/>
          </a:xfrm>
        </p:spPr>
        <p:txBody>
          <a:bodyPr/>
          <a:lstStyle/>
          <a:p>
            <a:r>
              <a:rPr lang="el-GR" sz="2800" dirty="0" smtClean="0">
                <a:solidFill>
                  <a:srgbClr val="0070C0"/>
                </a:solidFill>
              </a:rPr>
              <a:t>37. Β.</a:t>
            </a:r>
            <a:r>
              <a:rPr lang="en-US" sz="2800" dirty="0" smtClean="0">
                <a:solidFill>
                  <a:srgbClr val="0070C0"/>
                </a:solidFill>
              </a:rPr>
              <a:t> </a:t>
            </a:r>
            <a:r>
              <a:rPr lang="el-GR" sz="2800" dirty="0" err="1" smtClean="0">
                <a:solidFill>
                  <a:srgbClr val="0070C0"/>
                </a:solidFill>
              </a:rPr>
              <a:t>Καταγραφη</a:t>
            </a:r>
            <a:r>
              <a:rPr lang="el-GR" sz="2800" dirty="0" smtClean="0">
                <a:solidFill>
                  <a:srgbClr val="0070C0"/>
                </a:solidFill>
              </a:rPr>
              <a:t> της έντασης που προσπίπτει στον</a:t>
            </a:r>
            <a:r>
              <a:rPr lang="en-US" sz="2800" dirty="0" smtClean="0">
                <a:solidFill>
                  <a:srgbClr val="0070C0"/>
                </a:solidFill>
              </a:rPr>
              <a:t> </a:t>
            </a:r>
            <a:r>
              <a:rPr lang="el-GR" sz="2800" dirty="0" err="1" smtClean="0">
                <a:solidFill>
                  <a:srgbClr val="0070C0"/>
                </a:solidFill>
              </a:rPr>
              <a:t>ανιχνευτη</a:t>
            </a:r>
            <a:r>
              <a:rPr lang="el-GR" sz="2800" dirty="0" smtClean="0">
                <a:solidFill>
                  <a:srgbClr val="0070C0"/>
                </a:solidFill>
              </a:rPr>
              <a:t>  </a:t>
            </a:r>
            <a:r>
              <a:rPr lang="el-GR" sz="2800" dirty="0" err="1" smtClean="0">
                <a:solidFill>
                  <a:srgbClr val="0070C0"/>
                </a:solidFill>
              </a:rPr>
              <a:t>φωτοδιοδου</a:t>
            </a:r>
            <a:r>
              <a:rPr lang="el-GR" sz="2800" dirty="0" smtClean="0">
                <a:solidFill>
                  <a:srgbClr val="0070C0"/>
                </a:solidFill>
              </a:rPr>
              <a:t> από Φωτεινή πηγή </a:t>
            </a:r>
            <a:r>
              <a:rPr lang="en-US" sz="2800" dirty="0" smtClean="0">
                <a:solidFill>
                  <a:srgbClr val="0070C0"/>
                </a:solidFill>
              </a:rPr>
              <a:t>led. </a:t>
            </a:r>
            <a:r>
              <a:rPr lang="el-GR" sz="2800" dirty="0" smtClean="0">
                <a:solidFill>
                  <a:srgbClr val="0070C0"/>
                </a:solidFill>
              </a:rPr>
              <a:t>Πειραματική διάταξη (σχήμα)</a:t>
            </a:r>
            <a:endParaRPr lang="el-GR" sz="2800" dirty="0">
              <a:solidFill>
                <a:srgbClr val="0070C0"/>
              </a:solidFill>
            </a:endParaRPr>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990600" y="2057400"/>
            <a:ext cx="7772400" cy="4709592"/>
          </a:xfrm>
          <a:prstGeom prst="rect">
            <a:avLst/>
          </a:prstGeom>
          <a:noFill/>
          <a:ln w="9525">
            <a:noFill/>
            <a:miter lim="800000"/>
            <a:headEnd/>
            <a:tailEnd/>
          </a:ln>
        </p:spPr>
      </p:pic>
      <p:sp>
        <p:nvSpPr>
          <p:cNvPr id="4" name="object 2"/>
          <p:cNvSpPr/>
          <p:nvPr/>
        </p:nvSpPr>
        <p:spPr>
          <a:xfrm>
            <a:off x="228600" y="457200"/>
            <a:ext cx="838200" cy="83819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2615" y="-29219"/>
            <a:ext cx="8078768" cy="553998"/>
          </a:xfrm>
        </p:spPr>
        <p:txBody>
          <a:bodyPr/>
          <a:lstStyle/>
          <a:p>
            <a:r>
              <a:rPr lang="el-GR" sz="3600" dirty="0" smtClean="0">
                <a:solidFill>
                  <a:srgbClr val="0070C0"/>
                </a:solidFill>
              </a:rPr>
              <a:t>38.Πειραματική   </a:t>
            </a:r>
            <a:r>
              <a:rPr lang="el-GR" sz="3600" dirty="0" err="1" smtClean="0">
                <a:solidFill>
                  <a:srgbClr val="0070C0"/>
                </a:solidFill>
              </a:rPr>
              <a:t>διαδικασια</a:t>
            </a:r>
            <a:endParaRPr lang="el-GR" dirty="0"/>
          </a:p>
        </p:txBody>
      </p:sp>
      <p:sp>
        <p:nvSpPr>
          <p:cNvPr id="4" name="3 - Θέση περιεχομένου"/>
          <p:cNvSpPr>
            <a:spLocks noGrp="1"/>
          </p:cNvSpPr>
          <p:nvPr>
            <p:ph sz="half" idx="3"/>
          </p:nvPr>
        </p:nvSpPr>
        <p:spPr>
          <a:xfrm>
            <a:off x="685800" y="1612439"/>
            <a:ext cx="7908064" cy="5070619"/>
          </a:xfrm>
        </p:spPr>
        <p:txBody>
          <a:bodyPr/>
          <a:lstStyle/>
          <a:p>
            <a:r>
              <a:rPr lang="el-GR" sz="1800" dirty="0" smtClean="0">
                <a:latin typeface="Times New Roman" pitchFamily="18" charset="0"/>
                <a:cs typeface="Times New Roman" pitchFamily="18" charset="0"/>
              </a:rPr>
              <a:t>Α. Ευθυγράμμιση δέσμης  </a:t>
            </a:r>
            <a:r>
              <a:rPr lang="en-US" sz="1800" dirty="0" smtClean="0">
                <a:latin typeface="Times New Roman" pitchFamily="18" charset="0"/>
                <a:cs typeface="Times New Roman" pitchFamily="18" charset="0"/>
              </a:rPr>
              <a:t>Led </a:t>
            </a:r>
            <a:r>
              <a:rPr lang="el-GR" sz="1800" dirty="0" smtClean="0">
                <a:latin typeface="Times New Roman" pitchFamily="18" charset="0"/>
                <a:cs typeface="Times New Roman" pitchFamily="18" charset="0"/>
              </a:rPr>
              <a:t> με τη βοήθεια </a:t>
            </a:r>
            <a:r>
              <a:rPr lang="en-US" sz="1800" dirty="0" smtClean="0">
                <a:latin typeface="Times New Roman" pitchFamily="18" charset="0"/>
                <a:cs typeface="Times New Roman" pitchFamily="18" charset="0"/>
              </a:rPr>
              <a:t> </a:t>
            </a:r>
            <a:r>
              <a:rPr lang="el-GR" sz="1800" dirty="0" smtClean="0">
                <a:latin typeface="Times New Roman" pitchFamily="18" charset="0"/>
                <a:cs typeface="Times New Roman" pitchFamily="18" charset="0"/>
              </a:rPr>
              <a:t>συγκλίνοντος  φακού.</a:t>
            </a:r>
          </a:p>
          <a:p>
            <a:r>
              <a:rPr lang="el-GR" sz="1800" dirty="0" smtClean="0">
                <a:latin typeface="Times New Roman" pitchFamily="18" charset="0"/>
                <a:cs typeface="Times New Roman" pitchFamily="18" charset="0"/>
              </a:rPr>
              <a:t> Χρησιμοποιείται  χαρτί για εστίαση. </a:t>
            </a:r>
          </a:p>
          <a:p>
            <a:r>
              <a:rPr lang="el-GR" sz="1800" dirty="0" smtClean="0">
                <a:latin typeface="Times New Roman" pitchFamily="18" charset="0"/>
                <a:cs typeface="Times New Roman" pitchFamily="18" charset="0"/>
              </a:rPr>
              <a:t>.Ένιπτε </a:t>
            </a:r>
            <a:r>
              <a:rPr lang="en-US" sz="1800" dirty="0" smtClean="0">
                <a:latin typeface="Times New Roman" pitchFamily="18" charset="0"/>
                <a:cs typeface="Times New Roman" pitchFamily="18" charset="0"/>
              </a:rPr>
              <a:t> </a:t>
            </a:r>
            <a:r>
              <a:rPr lang="el-GR" sz="1800" dirty="0" smtClean="0">
                <a:latin typeface="Times New Roman" pitchFamily="18" charset="0"/>
                <a:cs typeface="Times New Roman" pitchFamily="18" charset="0"/>
              </a:rPr>
              <a:t>γίνεται  χρήση ίριδας  για περιορισμό του  σήματος του υπόβαθρου. </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 </a:t>
            </a:r>
            <a:r>
              <a:rPr lang="el-GR" sz="1800" b="1" dirty="0" smtClean="0">
                <a:latin typeface="Times New Roman" pitchFamily="18" charset="0"/>
                <a:cs typeface="Times New Roman" pitchFamily="18" charset="0"/>
              </a:rPr>
              <a:t>Β</a:t>
            </a:r>
            <a:r>
              <a:rPr lang="el-GR" sz="1800" dirty="0" smtClean="0">
                <a:latin typeface="Times New Roman" pitchFamily="18" charset="0"/>
                <a:cs typeface="Times New Roman" pitchFamily="18" charset="0"/>
              </a:rPr>
              <a:t>. Καταγραφή  της έντασης  του ρεύματος που προσπίπτει στη </a:t>
            </a:r>
            <a:r>
              <a:rPr lang="el-GR" sz="1800" dirty="0" err="1" smtClean="0">
                <a:latin typeface="Times New Roman" pitchFamily="18" charset="0"/>
                <a:cs typeface="Times New Roman" pitchFamily="18" charset="0"/>
              </a:rPr>
              <a:t>φωτοδιοδο</a:t>
            </a:r>
            <a:r>
              <a:rPr lang="el-GR" sz="1800" dirty="0" smtClean="0">
                <a:latin typeface="Times New Roman" pitchFamily="18" charset="0"/>
                <a:cs typeface="Times New Roman" pitchFamily="18" charset="0"/>
              </a:rPr>
              <a:t>   από πηγή </a:t>
            </a:r>
            <a:r>
              <a:rPr lang="en-US" sz="1800" dirty="0" smtClean="0">
                <a:latin typeface="Times New Roman" pitchFamily="18" charset="0"/>
                <a:cs typeface="Times New Roman" pitchFamily="18" charset="0"/>
              </a:rPr>
              <a:t>Led </a:t>
            </a:r>
            <a:r>
              <a:rPr lang="el-GR" sz="1800" dirty="0" smtClean="0">
                <a:latin typeface="Times New Roman" pitchFamily="18" charset="0"/>
                <a:cs typeface="Times New Roman" pitchFamily="18" charset="0"/>
              </a:rPr>
              <a:t> μετά από διέλευση της δέσμης μέσω ενός  ένα πολωτή όταν ο </a:t>
            </a:r>
            <a:r>
              <a:rPr lang="el-GR" sz="1800" dirty="0" err="1" smtClean="0">
                <a:latin typeface="Times New Roman" pitchFamily="18" charset="0"/>
                <a:cs typeface="Times New Roman" pitchFamily="18" charset="0"/>
              </a:rPr>
              <a:t>αξονας</a:t>
            </a:r>
            <a:r>
              <a:rPr lang="el-GR" sz="1800" dirty="0" smtClean="0">
                <a:latin typeface="Times New Roman" pitchFamily="18" charset="0"/>
                <a:cs typeface="Times New Roman" pitchFamily="18" charset="0"/>
              </a:rPr>
              <a:t> του μεταβάλλεται κατά 5</a:t>
            </a:r>
            <a:r>
              <a:rPr lang="el-GR" sz="1800" baseline="30000" dirty="0" smtClean="0">
                <a:latin typeface="Times New Roman" pitchFamily="18" charset="0"/>
                <a:cs typeface="Times New Roman" pitchFamily="18" charset="0"/>
              </a:rPr>
              <a:t>0 </a:t>
            </a:r>
            <a:r>
              <a:rPr lang="el-GR" sz="1800" dirty="0" smtClean="0">
                <a:latin typeface="Times New Roman" pitchFamily="18" charset="0"/>
                <a:cs typeface="Times New Roman" pitchFamily="18" charset="0"/>
              </a:rPr>
              <a:t> από -90</a:t>
            </a:r>
            <a:r>
              <a:rPr lang="el-GR" sz="1800" baseline="30000" dirty="0" smtClean="0">
                <a:latin typeface="Times New Roman" pitchFamily="18" charset="0"/>
                <a:cs typeface="Times New Roman" pitchFamily="18" charset="0"/>
              </a:rPr>
              <a:t>0</a:t>
            </a:r>
            <a:r>
              <a:rPr lang="el-GR" sz="1800" dirty="0" smtClean="0">
                <a:latin typeface="Times New Roman" pitchFamily="18" charset="0"/>
                <a:cs typeface="Times New Roman" pitchFamily="18" charset="0"/>
              </a:rPr>
              <a:t> έως +90</a:t>
            </a:r>
            <a:r>
              <a:rPr lang="el-GR" sz="1800" baseline="30000" dirty="0" smtClean="0">
                <a:latin typeface="Times New Roman" pitchFamily="18" charset="0"/>
                <a:cs typeface="Times New Roman" pitchFamily="18" charset="0"/>
              </a:rPr>
              <a:t>0.</a:t>
            </a:r>
            <a:r>
              <a:rPr lang="el-GR" sz="1800" dirty="0" smtClean="0">
                <a:latin typeface="Times New Roman" pitchFamily="18" charset="0"/>
                <a:cs typeface="Times New Roman" pitchFamily="18" charset="0"/>
              </a:rPr>
              <a:t>Παρατηρησεις  Αποτύπωση των </a:t>
            </a:r>
            <a:r>
              <a:rPr lang="el-GR" sz="1800" dirty="0" err="1" smtClean="0">
                <a:latin typeface="Times New Roman" pitchFamily="18" charset="0"/>
                <a:cs typeface="Times New Roman" pitchFamily="18" charset="0"/>
              </a:rPr>
              <a:t>κανονικοποιημένων</a:t>
            </a:r>
            <a:r>
              <a:rPr lang="el-GR" sz="1800" dirty="0" smtClean="0">
                <a:latin typeface="Times New Roman" pitchFamily="18" charset="0"/>
                <a:cs typeface="Times New Roman" pitchFamily="18" charset="0"/>
              </a:rPr>
              <a:t>  εντάσεων σε λογισμικό φύλλο</a:t>
            </a:r>
            <a:endParaRPr lang="en-US"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Σύγκριση </a:t>
            </a:r>
            <a:r>
              <a:rPr lang="el-GR" sz="1800" dirty="0" err="1" smtClean="0">
                <a:latin typeface="Times New Roman" pitchFamily="18" charset="0"/>
                <a:cs typeface="Times New Roman" pitchFamily="18" charset="0"/>
              </a:rPr>
              <a:t>μεταξυ</a:t>
            </a:r>
            <a:r>
              <a:rPr lang="el-GR" sz="1800" dirty="0" smtClean="0">
                <a:latin typeface="Times New Roman" pitchFamily="18" charset="0"/>
                <a:cs typeface="Times New Roman" pitchFamily="18" charset="0"/>
              </a:rPr>
              <a:t> των αποτελεσμάτων των δυο φωτεινών πηγών </a:t>
            </a:r>
          </a:p>
          <a:p>
            <a:r>
              <a:rPr lang="el-GR" sz="1800" dirty="0" smtClean="0">
                <a:latin typeface="Times New Roman" pitchFamily="18" charset="0"/>
                <a:cs typeface="Times New Roman" pitchFamily="18" charset="0"/>
              </a:rPr>
              <a:t>Συμπεράσματα για τη φύση του φωτός της λυχνίας </a:t>
            </a:r>
            <a:r>
              <a:rPr lang="en-US" sz="1800" dirty="0" smtClean="0">
                <a:latin typeface="Times New Roman" pitchFamily="18" charset="0"/>
                <a:cs typeface="Times New Roman" pitchFamily="18" charset="0"/>
              </a:rPr>
              <a:t>Led </a:t>
            </a:r>
            <a:endParaRPr lang="el-GR" sz="1800" dirty="0" smtClean="0">
              <a:latin typeface="Times New Roman" pitchFamily="18" charset="0"/>
              <a:cs typeface="Times New Roman" pitchFamily="18" charset="0"/>
            </a:endParaRPr>
          </a:p>
          <a:p>
            <a:endParaRPr lang="el-GR" sz="1800" dirty="0" smtClean="0">
              <a:latin typeface="Times New Roman" pitchFamily="18" charset="0"/>
              <a:cs typeface="Times New Roman" pitchFamily="18" charset="0"/>
            </a:endParaRPr>
          </a:p>
          <a:p>
            <a:r>
              <a:rPr lang="el-GR" sz="1800" b="1" dirty="0" smtClean="0">
                <a:latin typeface="Times New Roman" pitchFamily="18" charset="0"/>
                <a:cs typeface="Times New Roman" pitchFamily="18" charset="0"/>
              </a:rPr>
              <a:t>Γ.</a:t>
            </a:r>
            <a:r>
              <a:rPr lang="el-GR" sz="1800" dirty="0" smtClean="0">
                <a:latin typeface="Times New Roman" pitchFamily="18" charset="0"/>
                <a:cs typeface="Times New Roman" pitchFamily="18" charset="0"/>
              </a:rPr>
              <a:t> Καταγραφή  της έντασης  του ρεύματος που προσπίπτει στη </a:t>
            </a:r>
            <a:r>
              <a:rPr lang="el-GR" sz="1800" dirty="0" err="1" smtClean="0">
                <a:latin typeface="Times New Roman" pitchFamily="18" charset="0"/>
                <a:cs typeface="Times New Roman" pitchFamily="18" charset="0"/>
              </a:rPr>
              <a:t>φωτοδιοδο</a:t>
            </a:r>
            <a:r>
              <a:rPr lang="el-GR" sz="1800" dirty="0" smtClean="0">
                <a:latin typeface="Times New Roman" pitchFamily="18" charset="0"/>
                <a:cs typeface="Times New Roman" pitchFamily="18" charset="0"/>
              </a:rPr>
              <a:t>   από πηγή </a:t>
            </a:r>
            <a:r>
              <a:rPr lang="en-US" sz="1800" dirty="0" smtClean="0">
                <a:latin typeface="Times New Roman" pitchFamily="18" charset="0"/>
                <a:cs typeface="Times New Roman" pitchFamily="18" charset="0"/>
              </a:rPr>
              <a:t>led </a:t>
            </a:r>
            <a:r>
              <a:rPr lang="el-GR" sz="1800" dirty="0" smtClean="0">
                <a:latin typeface="Times New Roman" pitchFamily="18" charset="0"/>
                <a:cs typeface="Times New Roman" pitchFamily="18" charset="0"/>
              </a:rPr>
              <a:t>μετά από διέλευση της δέσμης μέσω πολωτή  αναλυτή όταν ο άξονας του μεταβάλλεται κατά 5</a:t>
            </a:r>
            <a:r>
              <a:rPr lang="el-GR" sz="1800" baseline="30000" dirty="0" smtClean="0">
                <a:latin typeface="Times New Roman" pitchFamily="18" charset="0"/>
                <a:cs typeface="Times New Roman" pitchFamily="18" charset="0"/>
              </a:rPr>
              <a:t>0 </a:t>
            </a:r>
            <a:r>
              <a:rPr lang="el-GR" sz="1800" dirty="0" smtClean="0">
                <a:latin typeface="Times New Roman" pitchFamily="18" charset="0"/>
                <a:cs typeface="Times New Roman" pitchFamily="18" charset="0"/>
              </a:rPr>
              <a:t> από  0</a:t>
            </a:r>
            <a:r>
              <a:rPr lang="el-GR" sz="1800" baseline="30000" dirty="0" smtClean="0">
                <a:latin typeface="Times New Roman" pitchFamily="18" charset="0"/>
                <a:cs typeface="Times New Roman" pitchFamily="18" charset="0"/>
              </a:rPr>
              <a:t>0</a:t>
            </a:r>
            <a:r>
              <a:rPr lang="el-GR" sz="1800" dirty="0" smtClean="0">
                <a:latin typeface="Times New Roman" pitchFamily="18" charset="0"/>
                <a:cs typeface="Times New Roman" pitchFamily="18" charset="0"/>
              </a:rPr>
              <a:t> έως 90</a:t>
            </a:r>
            <a:r>
              <a:rPr lang="el-GR" sz="1800" baseline="30000" dirty="0" smtClean="0">
                <a:latin typeface="Times New Roman" pitchFamily="18" charset="0"/>
                <a:cs typeface="Times New Roman" pitchFamily="18" charset="0"/>
              </a:rPr>
              <a:t>0.</a:t>
            </a:r>
            <a:r>
              <a:rPr lang="en-US" sz="1800" dirty="0" smtClean="0">
                <a:latin typeface="Times New Roman" pitchFamily="18" charset="0"/>
                <a:cs typeface="Times New Roman" pitchFamily="18" charset="0"/>
              </a:rPr>
              <a:t> </a:t>
            </a:r>
            <a:r>
              <a:rPr lang="el-GR" sz="1800" dirty="0" smtClean="0">
                <a:latin typeface="Times New Roman" pitchFamily="18" charset="0"/>
                <a:cs typeface="Times New Roman" pitchFamily="18" charset="0"/>
              </a:rPr>
              <a:t>ως προς τη γωνία που παρατηρήθηκε η μέγιστη ένταση. Διάγραμμα. </a:t>
            </a:r>
            <a:r>
              <a:rPr lang="el-GR" sz="1800" dirty="0" err="1" smtClean="0">
                <a:latin typeface="Times New Roman" pitchFamily="18" charset="0"/>
                <a:cs typeface="Times New Roman" pitchFamily="18" charset="0"/>
              </a:rPr>
              <a:t>Κανονικοποιημενη</a:t>
            </a:r>
            <a:r>
              <a:rPr lang="el-GR" sz="1800" dirty="0" smtClean="0">
                <a:latin typeface="Times New Roman" pitchFamily="18" charset="0"/>
                <a:cs typeface="Times New Roman" pitchFamily="18" charset="0"/>
              </a:rPr>
              <a:t> </a:t>
            </a:r>
            <a:r>
              <a:rPr lang="el-GR" sz="1800" dirty="0" err="1" smtClean="0">
                <a:latin typeface="Times New Roman" pitchFamily="18" charset="0"/>
                <a:cs typeface="Times New Roman" pitchFamily="18" charset="0"/>
              </a:rPr>
              <a:t>ενταση</a:t>
            </a:r>
            <a:r>
              <a:rPr lang="el-GR" sz="1800" dirty="0" smtClean="0">
                <a:latin typeface="Times New Roman" pitchFamily="18" charset="0"/>
                <a:cs typeface="Times New Roman" pitchFamily="18" charset="0"/>
              </a:rPr>
              <a:t> ως προς συν</a:t>
            </a:r>
            <a:r>
              <a:rPr lang="el-GR" sz="1800" baseline="30000" dirty="0" smtClean="0">
                <a:latin typeface="Times New Roman" pitchFamily="18" charset="0"/>
                <a:cs typeface="Times New Roman" pitchFamily="18" charset="0"/>
              </a:rPr>
              <a:t>2</a:t>
            </a:r>
            <a:r>
              <a:rPr lang="el-GR" sz="1800" dirty="0" smtClean="0">
                <a:latin typeface="Times New Roman" pitchFamily="18" charset="0"/>
                <a:cs typeface="Times New Roman" pitchFamily="18" charset="0"/>
              </a:rPr>
              <a:t>θ.Προσαρμογη σε ευθεία. Ζητούμενη κλίση; Γιατί; Συγκρίσεις.</a:t>
            </a:r>
          </a:p>
          <a:p>
            <a:endParaRPr lang="el-GR" sz="1600" dirty="0" smtClean="0">
              <a:latin typeface="Times New Roman" pitchFamily="18" charset="0"/>
              <a:cs typeface="Times New Roman" pitchFamily="18" charset="0"/>
            </a:endParaRPr>
          </a:p>
          <a:p>
            <a:endParaRPr lang="el-GR" dirty="0"/>
          </a:p>
        </p:txBody>
      </p:sp>
      <p:sp>
        <p:nvSpPr>
          <p:cNvPr id="5" name="object 2"/>
          <p:cNvSpPr/>
          <p:nvPr/>
        </p:nvSpPr>
        <p:spPr>
          <a:xfrm>
            <a:off x="1600200" y="762000"/>
            <a:ext cx="838200" cy="8381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77247" y="477710"/>
            <a:ext cx="3990340" cy="695960"/>
          </a:xfrm>
          <a:prstGeom prst="rect">
            <a:avLst/>
          </a:prstGeom>
        </p:spPr>
        <p:txBody>
          <a:bodyPr vert="horz" wrap="square" lIns="0" tIns="12700" rIns="0" bIns="0" rtlCol="0">
            <a:spAutoFit/>
          </a:bodyPr>
          <a:lstStyle/>
          <a:p>
            <a:pPr marL="12700">
              <a:lnSpc>
                <a:spcPct val="100000"/>
              </a:lnSpc>
              <a:spcBef>
                <a:spcPts val="100"/>
              </a:spcBef>
              <a:tabLst>
                <a:tab pos="2546985" algn="l"/>
              </a:tabLst>
            </a:pPr>
            <a:r>
              <a:rPr lang="en-US" sz="4400" dirty="0" smtClean="0"/>
              <a:t>3</a:t>
            </a:r>
            <a:r>
              <a:rPr sz="4400" dirty="0" smtClean="0"/>
              <a:t>.Διαφορά</a:t>
            </a:r>
            <a:r>
              <a:rPr sz="4400" dirty="0"/>
              <a:t>	</a:t>
            </a:r>
            <a:r>
              <a:rPr sz="4400" spc="-5" dirty="0"/>
              <a:t>φάσης</a:t>
            </a:r>
            <a:endParaRPr sz="4400" dirty="0"/>
          </a:p>
        </p:txBody>
      </p:sp>
      <p:sp>
        <p:nvSpPr>
          <p:cNvPr id="3" name="object 3"/>
          <p:cNvSpPr txBox="1"/>
          <p:nvPr/>
        </p:nvSpPr>
        <p:spPr>
          <a:xfrm>
            <a:off x="4774538" y="1611373"/>
            <a:ext cx="3801110" cy="880744"/>
          </a:xfrm>
          <a:prstGeom prst="rect">
            <a:avLst/>
          </a:prstGeom>
        </p:spPr>
        <p:txBody>
          <a:bodyPr vert="horz" wrap="square" lIns="0" tIns="10795" rIns="0" bIns="0" rtlCol="0">
            <a:spAutoFit/>
          </a:bodyPr>
          <a:lstStyle/>
          <a:p>
            <a:pPr marL="302260" marR="5080" indent="-290195">
              <a:lnSpc>
                <a:spcPct val="100400"/>
              </a:lnSpc>
              <a:spcBef>
                <a:spcPts val="85"/>
              </a:spcBef>
              <a:buFont typeface="Arial"/>
              <a:buChar char="•"/>
              <a:tabLst>
                <a:tab pos="301625" algn="l"/>
                <a:tab pos="302895" algn="l"/>
              </a:tabLst>
            </a:pPr>
            <a:r>
              <a:rPr sz="2800" spc="-5" dirty="0">
                <a:latin typeface="Times New Roman"/>
                <a:cs typeface="Times New Roman"/>
              </a:rPr>
              <a:t>Κύματα σε φάση </a:t>
            </a:r>
            <a:r>
              <a:rPr sz="2800" dirty="0">
                <a:latin typeface="Times New Roman"/>
                <a:cs typeface="Times New Roman"/>
              </a:rPr>
              <a:t>(α)</a:t>
            </a:r>
            <a:r>
              <a:rPr sz="2800" spc="-85" dirty="0">
                <a:latin typeface="Times New Roman"/>
                <a:cs typeface="Times New Roman"/>
              </a:rPr>
              <a:t> </a:t>
            </a:r>
            <a:r>
              <a:rPr sz="2800" spc="-10" dirty="0">
                <a:latin typeface="Times New Roman"/>
                <a:cs typeface="Times New Roman"/>
              </a:rPr>
              <a:t>και  εκτός </a:t>
            </a:r>
            <a:r>
              <a:rPr sz="2800" spc="-5" dirty="0">
                <a:latin typeface="Times New Roman"/>
                <a:cs typeface="Times New Roman"/>
              </a:rPr>
              <a:t>φάσης</a:t>
            </a:r>
            <a:r>
              <a:rPr sz="2800" spc="-20" dirty="0">
                <a:latin typeface="Times New Roman"/>
                <a:cs typeface="Times New Roman"/>
              </a:rPr>
              <a:t> </a:t>
            </a:r>
            <a:r>
              <a:rPr sz="2800" dirty="0">
                <a:latin typeface="Times New Roman"/>
                <a:cs typeface="Times New Roman"/>
              </a:rPr>
              <a:t>(β)</a:t>
            </a:r>
            <a:endParaRPr sz="2800">
              <a:latin typeface="Times New Roman"/>
              <a:cs typeface="Times New Roman"/>
            </a:endParaRPr>
          </a:p>
        </p:txBody>
      </p:sp>
      <p:sp>
        <p:nvSpPr>
          <p:cNvPr id="4" name="object 4"/>
          <p:cNvSpPr/>
          <p:nvPr/>
        </p:nvSpPr>
        <p:spPr>
          <a:xfrm>
            <a:off x="1187622" y="1628796"/>
            <a:ext cx="2095495" cy="145732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403644" y="3356993"/>
            <a:ext cx="2095495" cy="69532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076039" y="3284968"/>
            <a:ext cx="2095495" cy="695323"/>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947214" y="4381354"/>
            <a:ext cx="6584950" cy="1957070"/>
          </a:xfrm>
          <a:prstGeom prst="rect">
            <a:avLst/>
          </a:prstGeom>
        </p:spPr>
        <p:txBody>
          <a:bodyPr vert="horz" wrap="square" lIns="0" tIns="10795" rIns="0" bIns="0" rtlCol="0">
            <a:spAutoFit/>
          </a:bodyPr>
          <a:lstStyle/>
          <a:p>
            <a:pPr marL="38100" marR="142875">
              <a:lnSpc>
                <a:spcPct val="100699"/>
              </a:lnSpc>
              <a:spcBef>
                <a:spcPts val="85"/>
              </a:spcBef>
              <a:buChar char="*"/>
              <a:tabLst>
                <a:tab pos="209550" algn="l"/>
              </a:tabLst>
            </a:pPr>
            <a:r>
              <a:rPr sz="1800" spc="-5" dirty="0">
                <a:latin typeface="Times New Roman"/>
                <a:cs typeface="Times New Roman"/>
              </a:rPr>
              <a:t>Δύο κύματα με ίδια</a:t>
            </a:r>
            <a:r>
              <a:rPr sz="1800" spc="-5" dirty="0">
                <a:solidFill>
                  <a:srgbClr val="0000FF"/>
                </a:solidFill>
                <a:latin typeface="Times New Roman"/>
                <a:cs typeface="Times New Roman"/>
              </a:rPr>
              <a:t> </a:t>
            </a:r>
            <a:r>
              <a:rPr sz="1800" u="heavy" spc="-5" dirty="0">
                <a:solidFill>
                  <a:srgbClr val="0000FF"/>
                </a:solidFill>
                <a:uFill>
                  <a:solidFill>
                    <a:srgbClr val="0000FF"/>
                  </a:solidFill>
                </a:uFill>
                <a:latin typeface="Times New Roman"/>
                <a:cs typeface="Times New Roman"/>
                <a:hlinkClick r:id="rId5"/>
              </a:rPr>
              <a:t>συχνότητα</a:t>
            </a:r>
            <a:r>
              <a:rPr sz="1800" spc="-5" dirty="0">
                <a:solidFill>
                  <a:srgbClr val="0000FF"/>
                </a:solidFill>
                <a:latin typeface="Times New Roman"/>
                <a:cs typeface="Times New Roman"/>
                <a:hlinkClick r:id="rId5"/>
              </a:rPr>
              <a:t> </a:t>
            </a:r>
            <a:r>
              <a:rPr sz="1800" spc="-5" dirty="0">
                <a:latin typeface="Times New Roman"/>
                <a:cs typeface="Times New Roman"/>
              </a:rPr>
              <a:t>έχουν διαφορά φάσης αν  παρουσιάζουν διαφορετικό</a:t>
            </a:r>
            <a:r>
              <a:rPr sz="1800" spc="-5" dirty="0">
                <a:solidFill>
                  <a:srgbClr val="0000FF"/>
                </a:solidFill>
                <a:latin typeface="Times New Roman"/>
                <a:cs typeface="Times New Roman"/>
                <a:hlinkClick r:id="rId6"/>
              </a:rPr>
              <a:t> </a:t>
            </a:r>
            <a:r>
              <a:rPr sz="1800" u="heavy" spc="-5" dirty="0">
                <a:solidFill>
                  <a:srgbClr val="0000FF"/>
                </a:solidFill>
                <a:uFill>
                  <a:solidFill>
                    <a:srgbClr val="0000FF"/>
                  </a:solidFill>
                </a:uFill>
                <a:latin typeface="Times New Roman"/>
                <a:cs typeface="Times New Roman"/>
                <a:hlinkClick r:id="rId6"/>
              </a:rPr>
              <a:t>πλάτος</a:t>
            </a:r>
            <a:r>
              <a:rPr sz="1800" spc="-5" dirty="0">
                <a:solidFill>
                  <a:srgbClr val="0000FF"/>
                </a:solidFill>
                <a:latin typeface="Times New Roman"/>
                <a:cs typeface="Times New Roman"/>
                <a:hlinkClick r:id="rId6"/>
              </a:rPr>
              <a:t> </a:t>
            </a:r>
            <a:r>
              <a:rPr sz="1800" spc="-5" dirty="0">
                <a:latin typeface="Times New Roman"/>
                <a:cs typeface="Times New Roman"/>
              </a:rPr>
              <a:t>την ίδια χρονική στιγμή </a:t>
            </a:r>
            <a:r>
              <a:rPr sz="1800" dirty="0">
                <a:latin typeface="Times New Roman"/>
                <a:cs typeface="Times New Roman"/>
              </a:rPr>
              <a:t>ή </a:t>
            </a:r>
            <a:r>
              <a:rPr sz="1800" spc="-5" dirty="0">
                <a:latin typeface="Times New Roman"/>
                <a:cs typeface="Times New Roman"/>
              </a:rPr>
              <a:t>στο ίδιο  σημείο του</a:t>
            </a:r>
            <a:r>
              <a:rPr sz="1800" spc="-10" dirty="0">
                <a:latin typeface="Times New Roman"/>
                <a:cs typeface="Times New Roman"/>
              </a:rPr>
              <a:t> </a:t>
            </a:r>
            <a:r>
              <a:rPr sz="1800" spc="-5" dirty="0">
                <a:latin typeface="Times New Roman"/>
                <a:cs typeface="Times New Roman"/>
              </a:rPr>
              <a:t>χώρου.</a:t>
            </a:r>
            <a:endParaRPr sz="1800">
              <a:latin typeface="Times New Roman"/>
              <a:cs typeface="Times New Roman"/>
            </a:endParaRPr>
          </a:p>
          <a:p>
            <a:pPr marL="38100" marR="30480">
              <a:lnSpc>
                <a:spcPct val="100699"/>
              </a:lnSpc>
              <a:buChar char="*"/>
              <a:tabLst>
                <a:tab pos="209550" algn="l"/>
              </a:tabLst>
            </a:pPr>
            <a:r>
              <a:rPr sz="1800" dirty="0">
                <a:latin typeface="Times New Roman"/>
                <a:cs typeface="Times New Roman"/>
              </a:rPr>
              <a:t>Η </a:t>
            </a:r>
            <a:r>
              <a:rPr sz="1800" spc="-5" dirty="0">
                <a:latin typeface="Times New Roman"/>
                <a:cs typeface="Times New Roman"/>
              </a:rPr>
              <a:t>διαφορά φάσης εκφράζεται σε μοίρες </a:t>
            </a:r>
            <a:r>
              <a:rPr sz="1800" dirty="0">
                <a:latin typeface="Times New Roman"/>
                <a:cs typeface="Times New Roman"/>
              </a:rPr>
              <a:t>ή </a:t>
            </a:r>
            <a:r>
              <a:rPr sz="1800" spc="-5" dirty="0">
                <a:latin typeface="Times New Roman"/>
                <a:cs typeface="Times New Roman"/>
              </a:rPr>
              <a:t>ακτίνια και κυμαίνεται  μεταξύ </a:t>
            </a:r>
            <a:r>
              <a:rPr sz="1800" dirty="0">
                <a:latin typeface="Times New Roman"/>
                <a:cs typeface="Times New Roman"/>
              </a:rPr>
              <a:t>0 </a:t>
            </a:r>
            <a:r>
              <a:rPr sz="1800" spc="-5" dirty="0">
                <a:latin typeface="Times New Roman"/>
                <a:cs typeface="Times New Roman"/>
              </a:rPr>
              <a:t>και </a:t>
            </a:r>
            <a:r>
              <a:rPr sz="1800" dirty="0">
                <a:latin typeface="Times New Roman"/>
                <a:cs typeface="Times New Roman"/>
              </a:rPr>
              <a:t>360</a:t>
            </a:r>
            <a:r>
              <a:rPr sz="1800" baseline="30092" dirty="0">
                <a:latin typeface="Times New Roman"/>
                <a:cs typeface="Times New Roman"/>
              </a:rPr>
              <a:t>ο </a:t>
            </a:r>
            <a:r>
              <a:rPr sz="1800" dirty="0">
                <a:latin typeface="Times New Roman"/>
                <a:cs typeface="Times New Roman"/>
              </a:rPr>
              <a:t>ή 0 </a:t>
            </a:r>
            <a:r>
              <a:rPr sz="1800" spc="-5" dirty="0">
                <a:latin typeface="Times New Roman"/>
                <a:cs typeface="Times New Roman"/>
              </a:rPr>
              <a:t>και </a:t>
            </a:r>
            <a:r>
              <a:rPr sz="1800" dirty="0">
                <a:latin typeface="Times New Roman"/>
                <a:cs typeface="Times New Roman"/>
              </a:rPr>
              <a:t>2π rad. </a:t>
            </a:r>
            <a:r>
              <a:rPr sz="1800" spc="-5" dirty="0">
                <a:latin typeface="Times New Roman"/>
                <a:cs typeface="Times New Roman"/>
              </a:rPr>
              <a:t>Δύο κύματα λέγονται συμφασικά αν  έχουν διαφορά φάσης </a:t>
            </a:r>
            <a:r>
              <a:rPr sz="1800" spc="10" dirty="0">
                <a:latin typeface="Times New Roman"/>
                <a:cs typeface="Times New Roman"/>
              </a:rPr>
              <a:t>0</a:t>
            </a:r>
            <a:r>
              <a:rPr sz="1800" spc="15" baseline="30092" dirty="0">
                <a:latin typeface="Times New Roman"/>
                <a:cs typeface="Times New Roman"/>
              </a:rPr>
              <a:t>ο </a:t>
            </a:r>
            <a:r>
              <a:rPr sz="1800" dirty="0">
                <a:latin typeface="Times New Roman"/>
                <a:cs typeface="Times New Roman"/>
              </a:rPr>
              <a:t>ή 360</a:t>
            </a:r>
            <a:r>
              <a:rPr sz="1800" baseline="30092" dirty="0">
                <a:latin typeface="Times New Roman"/>
                <a:cs typeface="Times New Roman"/>
              </a:rPr>
              <a:t>ο </a:t>
            </a:r>
            <a:r>
              <a:rPr sz="1800" spc="-5" dirty="0">
                <a:latin typeface="Times New Roman"/>
                <a:cs typeface="Times New Roman"/>
              </a:rPr>
              <a:t>ενώ βρίσκονται σε αντίθετη φάση αν </a:t>
            </a:r>
            <a:r>
              <a:rPr sz="1800" dirty="0">
                <a:latin typeface="Times New Roman"/>
                <a:cs typeface="Times New Roman"/>
              </a:rPr>
              <a:t>η  </a:t>
            </a:r>
            <a:r>
              <a:rPr sz="1800" spc="-5" dirty="0">
                <a:latin typeface="Times New Roman"/>
                <a:cs typeface="Times New Roman"/>
              </a:rPr>
              <a:t>διαφορά φάσης τους είναι</a:t>
            </a:r>
            <a:r>
              <a:rPr sz="1800" spc="-10" dirty="0">
                <a:latin typeface="Times New Roman"/>
                <a:cs typeface="Times New Roman"/>
              </a:rPr>
              <a:t> </a:t>
            </a:r>
            <a:r>
              <a:rPr sz="1800" spc="5" dirty="0">
                <a:latin typeface="Times New Roman"/>
                <a:cs typeface="Times New Roman"/>
              </a:rPr>
              <a:t>180</a:t>
            </a:r>
            <a:r>
              <a:rPr sz="1800" spc="7" baseline="30092" dirty="0">
                <a:latin typeface="Times New Roman"/>
                <a:cs typeface="Times New Roman"/>
              </a:rPr>
              <a:t>ο</a:t>
            </a:r>
            <a:endParaRPr sz="1800" baseline="30092">
              <a:latin typeface="Times New Roman"/>
              <a:cs typeface="Times New Roman"/>
            </a:endParaRPr>
          </a:p>
        </p:txBody>
      </p:sp>
      <p:sp>
        <p:nvSpPr>
          <p:cNvPr id="8" name="object 2"/>
          <p:cNvSpPr/>
          <p:nvPr/>
        </p:nvSpPr>
        <p:spPr>
          <a:xfrm>
            <a:off x="1219200" y="533400"/>
            <a:ext cx="838200" cy="838198"/>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9556" y="477710"/>
            <a:ext cx="4686300" cy="695960"/>
          </a:xfrm>
          <a:prstGeom prst="rect">
            <a:avLst/>
          </a:prstGeom>
        </p:spPr>
        <p:txBody>
          <a:bodyPr vert="horz" wrap="square" lIns="0" tIns="12700" rIns="0" bIns="0" rtlCol="0">
            <a:spAutoFit/>
          </a:bodyPr>
          <a:lstStyle/>
          <a:p>
            <a:pPr marL="12700">
              <a:lnSpc>
                <a:spcPct val="100000"/>
              </a:lnSpc>
              <a:spcBef>
                <a:spcPts val="100"/>
              </a:spcBef>
            </a:pPr>
            <a:r>
              <a:rPr lang="el-GR" sz="4400" dirty="0" smtClean="0">
                <a:solidFill>
                  <a:srgbClr val="0070C0"/>
                </a:solidFill>
              </a:rPr>
              <a:t>39</a:t>
            </a:r>
            <a:r>
              <a:rPr sz="4400" dirty="0" smtClean="0">
                <a:solidFill>
                  <a:srgbClr val="0070C0"/>
                </a:solidFill>
              </a:rPr>
              <a:t>.ΒΙΒΛΙΟΓΡΑΦΙΑ</a:t>
            </a:r>
            <a:endParaRPr sz="4400" dirty="0">
              <a:solidFill>
                <a:srgbClr val="0070C0"/>
              </a:solidFill>
            </a:endParaRPr>
          </a:p>
        </p:txBody>
      </p:sp>
      <p:sp>
        <p:nvSpPr>
          <p:cNvPr id="3" name="object 3"/>
          <p:cNvSpPr txBox="1"/>
          <p:nvPr/>
        </p:nvSpPr>
        <p:spPr>
          <a:xfrm>
            <a:off x="572892" y="1614217"/>
            <a:ext cx="7988934" cy="4095352"/>
          </a:xfrm>
          <a:prstGeom prst="rect">
            <a:avLst/>
          </a:prstGeom>
        </p:spPr>
        <p:txBody>
          <a:bodyPr vert="horz" wrap="square" lIns="0" tIns="17780" rIns="0" bIns="0" rtlCol="0">
            <a:spAutoFit/>
          </a:bodyPr>
          <a:lstStyle/>
          <a:p>
            <a:pPr marL="312420" indent="-300355">
              <a:lnSpc>
                <a:spcPts val="2630"/>
              </a:lnSpc>
              <a:spcBef>
                <a:spcPts val="140"/>
              </a:spcBef>
              <a:buFont typeface="Arial"/>
              <a:buChar char="•"/>
              <a:tabLst>
                <a:tab pos="312420" algn="l"/>
                <a:tab pos="313055" algn="l"/>
              </a:tabLst>
            </a:pPr>
            <a:r>
              <a:rPr sz="2200" spc="15" dirty="0">
                <a:latin typeface="Times New Roman"/>
                <a:cs typeface="Times New Roman"/>
              </a:rPr>
              <a:t>Ασημέλλης </a:t>
            </a:r>
            <a:r>
              <a:rPr sz="2200" spc="20" dirty="0">
                <a:latin typeface="Times New Roman"/>
                <a:cs typeface="Times New Roman"/>
              </a:rPr>
              <a:t>:</a:t>
            </a:r>
            <a:r>
              <a:rPr sz="2200" i="1" spc="20" dirty="0">
                <a:latin typeface="Times New Roman"/>
                <a:cs typeface="Times New Roman"/>
              </a:rPr>
              <a:t>Μαθήματα </a:t>
            </a:r>
            <a:r>
              <a:rPr sz="2200" i="1" spc="15" dirty="0">
                <a:latin typeface="Times New Roman"/>
                <a:cs typeface="Times New Roman"/>
              </a:rPr>
              <a:t>οπτικής </a:t>
            </a:r>
            <a:r>
              <a:rPr sz="2200" spc="15" dirty="0">
                <a:latin typeface="Times New Roman"/>
                <a:cs typeface="Times New Roman"/>
              </a:rPr>
              <a:t>Σύγχρονη γνώση Αθήνα</a:t>
            </a:r>
            <a:r>
              <a:rPr sz="2200" spc="-65" dirty="0">
                <a:latin typeface="Times New Roman"/>
                <a:cs typeface="Times New Roman"/>
              </a:rPr>
              <a:t> </a:t>
            </a:r>
            <a:r>
              <a:rPr sz="2200" spc="20" dirty="0">
                <a:latin typeface="Times New Roman"/>
                <a:cs typeface="Times New Roman"/>
              </a:rPr>
              <a:t>2005</a:t>
            </a:r>
            <a:endParaRPr sz="2200" dirty="0">
              <a:latin typeface="Times New Roman"/>
              <a:cs typeface="Times New Roman"/>
            </a:endParaRPr>
          </a:p>
          <a:p>
            <a:pPr marL="312420" marR="5080" indent="-300355">
              <a:lnSpc>
                <a:spcPct val="82400"/>
              </a:lnSpc>
              <a:spcBef>
                <a:spcPts val="455"/>
              </a:spcBef>
              <a:buFont typeface="Arial"/>
              <a:buChar char="•"/>
              <a:tabLst>
                <a:tab pos="312420" algn="l"/>
                <a:tab pos="313055" algn="l"/>
                <a:tab pos="2591435" algn="l"/>
              </a:tabLst>
            </a:pPr>
            <a:r>
              <a:rPr sz="2200" spc="10" dirty="0">
                <a:latin typeface="Times New Roman"/>
                <a:cs typeface="Times New Roman"/>
              </a:rPr>
              <a:t>Βανίδης : </a:t>
            </a:r>
            <a:r>
              <a:rPr sz="2200" i="1" spc="10" dirty="0">
                <a:latin typeface="Times New Roman"/>
                <a:cs typeface="Times New Roman"/>
              </a:rPr>
              <a:t>Εργαστηριακή </a:t>
            </a:r>
            <a:r>
              <a:rPr sz="2200" i="1" spc="15" dirty="0">
                <a:latin typeface="Times New Roman"/>
                <a:cs typeface="Times New Roman"/>
              </a:rPr>
              <a:t>οπτική </a:t>
            </a:r>
            <a:r>
              <a:rPr sz="2200" i="1" spc="20" dirty="0">
                <a:latin typeface="Times New Roman"/>
                <a:cs typeface="Times New Roman"/>
              </a:rPr>
              <a:t>4 </a:t>
            </a:r>
            <a:r>
              <a:rPr sz="2200" i="1" spc="10" dirty="0">
                <a:latin typeface="Times New Roman"/>
                <a:cs typeface="Times New Roman"/>
              </a:rPr>
              <a:t>και </a:t>
            </a:r>
            <a:r>
              <a:rPr sz="2200" i="1" spc="20" dirty="0">
                <a:latin typeface="Times New Roman"/>
                <a:cs typeface="Times New Roman"/>
              </a:rPr>
              <a:t>5 </a:t>
            </a:r>
            <a:r>
              <a:rPr sz="2200" spc="15" dirty="0">
                <a:latin typeface="Times New Roman"/>
                <a:cs typeface="Times New Roman"/>
              </a:rPr>
              <a:t>Πολωση του φωτός </a:t>
            </a:r>
            <a:r>
              <a:rPr sz="2200" spc="10" dirty="0">
                <a:latin typeface="Times New Roman"/>
                <a:cs typeface="Times New Roman"/>
              </a:rPr>
              <a:t>στο  </a:t>
            </a:r>
            <a:r>
              <a:rPr sz="2200" spc="15" dirty="0">
                <a:latin typeface="Times New Roman"/>
                <a:cs typeface="Times New Roman"/>
              </a:rPr>
              <a:t>κενό </a:t>
            </a:r>
            <a:r>
              <a:rPr sz="2200" spc="10" dirty="0">
                <a:latin typeface="Times New Roman"/>
                <a:cs typeface="Times New Roman"/>
              </a:rPr>
              <a:t>και </a:t>
            </a:r>
            <a:r>
              <a:rPr sz="2200" spc="15" dirty="0">
                <a:latin typeface="Times New Roman"/>
                <a:cs typeface="Times New Roman"/>
              </a:rPr>
              <a:t>την</a:t>
            </a:r>
            <a:r>
              <a:rPr sz="2200" dirty="0">
                <a:latin typeface="Times New Roman"/>
                <a:cs typeface="Times New Roman"/>
              </a:rPr>
              <a:t> </a:t>
            </a:r>
            <a:r>
              <a:rPr sz="2200" spc="15" dirty="0">
                <a:latin typeface="Times New Roman"/>
                <a:cs typeface="Times New Roman"/>
              </a:rPr>
              <a:t>Υλη</a:t>
            </a:r>
            <a:r>
              <a:rPr sz="2200" spc="10" dirty="0">
                <a:latin typeface="Times New Roman"/>
                <a:cs typeface="Times New Roman"/>
              </a:rPr>
              <a:t> ,	</a:t>
            </a:r>
            <a:r>
              <a:rPr sz="2200" spc="15" dirty="0">
                <a:latin typeface="Times New Roman"/>
                <a:cs typeface="Times New Roman"/>
              </a:rPr>
              <a:t>Παράγωγη ανάλυση </a:t>
            </a:r>
            <a:r>
              <a:rPr sz="2200" spc="10" dirty="0">
                <a:latin typeface="Times New Roman"/>
                <a:cs typeface="Times New Roman"/>
              </a:rPr>
              <a:t>και ανίχνευση </a:t>
            </a:r>
            <a:r>
              <a:rPr sz="2200" spc="15" dirty="0">
                <a:latin typeface="Times New Roman"/>
                <a:cs typeface="Times New Roman"/>
              </a:rPr>
              <a:t>του φωτός </a:t>
            </a:r>
            <a:r>
              <a:rPr sz="2200" spc="10" dirty="0">
                <a:latin typeface="Times New Roman"/>
                <a:cs typeface="Times New Roman"/>
              </a:rPr>
              <a:t>,  Ηλεκτρονικη </a:t>
            </a:r>
            <a:r>
              <a:rPr sz="2200" spc="15" dirty="0">
                <a:latin typeface="Times New Roman"/>
                <a:cs typeface="Times New Roman"/>
              </a:rPr>
              <a:t>έκδοση Θεσσαλονίκη</a:t>
            </a:r>
            <a:r>
              <a:rPr sz="2200" spc="-15" dirty="0">
                <a:latin typeface="Times New Roman"/>
                <a:cs typeface="Times New Roman"/>
              </a:rPr>
              <a:t> </a:t>
            </a:r>
            <a:r>
              <a:rPr sz="2200" spc="20" dirty="0">
                <a:latin typeface="Times New Roman"/>
                <a:cs typeface="Times New Roman"/>
              </a:rPr>
              <a:t>2008</a:t>
            </a:r>
            <a:endParaRPr sz="2200" dirty="0">
              <a:latin typeface="Times New Roman"/>
              <a:cs typeface="Times New Roman"/>
            </a:endParaRPr>
          </a:p>
          <a:p>
            <a:pPr marL="312420" marR="935990" indent="-300355">
              <a:lnSpc>
                <a:spcPts val="2180"/>
              </a:lnSpc>
              <a:spcBef>
                <a:spcPts val="440"/>
              </a:spcBef>
              <a:buFont typeface="Arial"/>
              <a:buChar char="•"/>
              <a:tabLst>
                <a:tab pos="312420" algn="l"/>
                <a:tab pos="313055" algn="l"/>
              </a:tabLst>
            </a:pPr>
            <a:r>
              <a:rPr sz="2200" spc="10" dirty="0">
                <a:latin typeface="Times New Roman"/>
                <a:cs typeface="Times New Roman"/>
              </a:rPr>
              <a:t>Atkins Paula :Φυσικοχημεία19.9 Ηλεκτρικές ιδιότητες </a:t>
            </a:r>
            <a:r>
              <a:rPr sz="2200" spc="15" dirty="0">
                <a:latin typeface="Times New Roman"/>
                <a:cs typeface="Times New Roman"/>
              </a:rPr>
              <a:t>των  στερεών </a:t>
            </a:r>
            <a:r>
              <a:rPr sz="2200" spc="20" dirty="0">
                <a:latin typeface="Times New Roman"/>
                <a:cs typeface="Times New Roman"/>
              </a:rPr>
              <a:t>ΠΕΚ </a:t>
            </a:r>
            <a:r>
              <a:rPr sz="2200" spc="15" dirty="0">
                <a:latin typeface="Times New Roman"/>
                <a:cs typeface="Times New Roman"/>
              </a:rPr>
              <a:t>Ηράκλειο</a:t>
            </a:r>
            <a:r>
              <a:rPr sz="2200" spc="-30" dirty="0">
                <a:latin typeface="Times New Roman"/>
                <a:cs typeface="Times New Roman"/>
              </a:rPr>
              <a:t> </a:t>
            </a:r>
            <a:r>
              <a:rPr sz="2200" spc="20" dirty="0">
                <a:latin typeface="Times New Roman"/>
                <a:cs typeface="Times New Roman"/>
              </a:rPr>
              <a:t>2014</a:t>
            </a:r>
            <a:endParaRPr sz="2200" dirty="0">
              <a:latin typeface="Times New Roman"/>
              <a:cs typeface="Times New Roman"/>
            </a:endParaRPr>
          </a:p>
          <a:p>
            <a:pPr marL="312420" marR="254635" indent="-300355">
              <a:lnSpc>
                <a:spcPts val="2180"/>
              </a:lnSpc>
              <a:spcBef>
                <a:spcPts val="440"/>
              </a:spcBef>
              <a:buFont typeface="Arial"/>
              <a:buChar char="•"/>
              <a:tabLst>
                <a:tab pos="312420" algn="l"/>
                <a:tab pos="313055" algn="l"/>
              </a:tabLst>
            </a:pPr>
            <a:r>
              <a:rPr sz="2200" spc="15" dirty="0">
                <a:latin typeface="Times New Roman"/>
                <a:cs typeface="Times New Roman"/>
              </a:rPr>
              <a:t>Βραδής </a:t>
            </a:r>
            <a:r>
              <a:rPr sz="2200" spc="10" dirty="0">
                <a:latin typeface="Times New Roman"/>
                <a:cs typeface="Times New Roman"/>
              </a:rPr>
              <a:t>Πιζάνιας: Εργαστηριακές ασκήσεις </a:t>
            </a:r>
            <a:r>
              <a:rPr sz="2200" spc="15" dirty="0">
                <a:latin typeface="Times New Roman"/>
                <a:cs typeface="Times New Roman"/>
              </a:rPr>
              <a:t>οπτικής </a:t>
            </a:r>
            <a:r>
              <a:rPr sz="2200" spc="20" dirty="0">
                <a:latin typeface="Times New Roman"/>
                <a:cs typeface="Times New Roman"/>
              </a:rPr>
              <a:t>ΕΑΠ </a:t>
            </a:r>
            <a:r>
              <a:rPr sz="2200" spc="15" dirty="0" err="1">
                <a:latin typeface="Times New Roman"/>
                <a:cs typeface="Times New Roman"/>
              </a:rPr>
              <a:t>Πάτρα</a:t>
            </a:r>
            <a:r>
              <a:rPr sz="2200" spc="15" dirty="0">
                <a:latin typeface="Times New Roman"/>
                <a:cs typeface="Times New Roman"/>
              </a:rPr>
              <a:t>  </a:t>
            </a:r>
            <a:r>
              <a:rPr sz="2200" spc="20" dirty="0" smtClean="0">
                <a:latin typeface="Times New Roman"/>
                <a:cs typeface="Times New Roman"/>
              </a:rPr>
              <a:t>2002</a:t>
            </a:r>
            <a:endParaRPr lang="en-US" sz="2200" spc="20" dirty="0" smtClean="0">
              <a:latin typeface="Times New Roman"/>
              <a:cs typeface="Times New Roman"/>
            </a:endParaRPr>
          </a:p>
          <a:p>
            <a:pPr marL="312420" marR="254635" indent="-300355">
              <a:lnSpc>
                <a:spcPts val="2180"/>
              </a:lnSpc>
              <a:spcBef>
                <a:spcPts val="440"/>
              </a:spcBef>
              <a:buFont typeface="Arial"/>
              <a:buChar char="•"/>
              <a:tabLst>
                <a:tab pos="312420" algn="l"/>
                <a:tab pos="313055" algn="l"/>
              </a:tabLst>
            </a:pPr>
            <a:r>
              <a:rPr lang="el-GR" sz="2200" spc="15" dirty="0" err="1" smtClean="0">
                <a:latin typeface="Times New Roman"/>
                <a:cs typeface="Times New Roman"/>
              </a:rPr>
              <a:t>Serway</a:t>
            </a:r>
            <a:r>
              <a:rPr lang="el-GR" sz="2200" spc="15" dirty="0" smtClean="0">
                <a:latin typeface="Times New Roman"/>
                <a:cs typeface="Times New Roman"/>
              </a:rPr>
              <a:t> Φυσική </a:t>
            </a:r>
            <a:r>
              <a:rPr lang="el-GR" sz="2200" spc="10" dirty="0" smtClean="0">
                <a:latin typeface="Times New Roman"/>
                <a:cs typeface="Times New Roman"/>
              </a:rPr>
              <a:t>για επιστήμονες και μηχανικούς </a:t>
            </a:r>
            <a:r>
              <a:rPr lang="el-GR" sz="2200" spc="10" dirty="0" smtClean="0">
                <a:latin typeface="Times New Roman"/>
                <a:cs typeface="Times New Roman"/>
              </a:rPr>
              <a:t>Κλειδάριθμος</a:t>
            </a:r>
            <a:r>
              <a:rPr lang="el-GR" sz="2200" spc="10" dirty="0" smtClean="0">
                <a:latin typeface="Times New Roman"/>
                <a:cs typeface="Times New Roman"/>
              </a:rPr>
              <a:t>	</a:t>
            </a:r>
            <a:r>
              <a:rPr lang="el-GR" sz="2200" spc="15" dirty="0" smtClean="0">
                <a:latin typeface="Times New Roman"/>
                <a:cs typeface="Times New Roman"/>
              </a:rPr>
              <a:t>Αθήνα</a:t>
            </a:r>
            <a:r>
              <a:rPr lang="el-GR" sz="2200" dirty="0" smtClean="0">
                <a:latin typeface="Times New Roman"/>
                <a:cs typeface="Times New Roman"/>
              </a:rPr>
              <a:t> </a:t>
            </a:r>
            <a:r>
              <a:rPr lang="el-GR" sz="2200" spc="20" dirty="0" smtClean="0">
                <a:latin typeface="Times New Roman"/>
                <a:cs typeface="Times New Roman"/>
              </a:rPr>
              <a:t>2013</a:t>
            </a:r>
            <a:endParaRPr lang="en-US" sz="2200" spc="20" dirty="0" smtClean="0">
              <a:latin typeface="Times New Roman"/>
              <a:cs typeface="Times New Roman"/>
            </a:endParaRPr>
          </a:p>
          <a:p>
            <a:pPr marL="312420" marR="254635" indent="-300355">
              <a:lnSpc>
                <a:spcPts val="2180"/>
              </a:lnSpc>
              <a:spcBef>
                <a:spcPts val="440"/>
              </a:spcBef>
              <a:buFont typeface="Arial"/>
              <a:buChar char="•"/>
              <a:tabLst>
                <a:tab pos="312420" algn="l"/>
                <a:tab pos="313055" algn="l"/>
              </a:tabLst>
            </a:pPr>
            <a:r>
              <a:rPr lang="el-GR" sz="2200" spc="15" dirty="0" err="1" smtClean="0">
                <a:latin typeface="Times New Roman"/>
                <a:cs typeface="Times New Roman"/>
              </a:rPr>
              <a:t>Υoung</a:t>
            </a:r>
            <a:r>
              <a:rPr lang="el-GR" sz="2200" spc="15" dirty="0" smtClean="0">
                <a:latin typeface="Times New Roman"/>
                <a:cs typeface="Times New Roman"/>
              </a:rPr>
              <a:t> </a:t>
            </a:r>
            <a:r>
              <a:rPr lang="el-GR" sz="2200" spc="10" dirty="0" smtClean="0">
                <a:latin typeface="Times New Roman"/>
                <a:cs typeface="Times New Roman"/>
              </a:rPr>
              <a:t>Πανεπιστημιακή </a:t>
            </a:r>
            <a:r>
              <a:rPr lang="el-GR" sz="2200" spc="15" dirty="0" smtClean="0">
                <a:latin typeface="Times New Roman"/>
                <a:cs typeface="Times New Roman"/>
              </a:rPr>
              <a:t>Φυσική </a:t>
            </a:r>
            <a:r>
              <a:rPr lang="el-GR" sz="2200" spc="10" dirty="0" smtClean="0">
                <a:latin typeface="Times New Roman"/>
                <a:cs typeface="Times New Roman"/>
              </a:rPr>
              <a:t>κεφ. </a:t>
            </a:r>
            <a:r>
              <a:rPr lang="el-GR" sz="2200" spc="20" dirty="0" smtClean="0">
                <a:latin typeface="Times New Roman"/>
                <a:cs typeface="Times New Roman"/>
              </a:rPr>
              <a:t>33</a:t>
            </a:r>
            <a:r>
              <a:rPr lang="el-GR" sz="2200" spc="-20" dirty="0" smtClean="0">
                <a:latin typeface="Times New Roman"/>
                <a:cs typeface="Times New Roman"/>
              </a:rPr>
              <a:t> </a:t>
            </a:r>
            <a:r>
              <a:rPr lang="el-GR" sz="2200" spc="15" dirty="0" smtClean="0">
                <a:latin typeface="Times New Roman"/>
                <a:cs typeface="Times New Roman"/>
              </a:rPr>
              <a:t>34,5</a:t>
            </a:r>
            <a:endParaRPr lang="el-GR" sz="2200" dirty="0" smtClean="0">
              <a:latin typeface="Times New Roman"/>
              <a:cs typeface="Times New Roman"/>
            </a:endParaRPr>
          </a:p>
          <a:p>
            <a:pPr marL="312420" indent="-300355">
              <a:lnSpc>
                <a:spcPts val="2615"/>
              </a:lnSpc>
              <a:buClr>
                <a:srgbClr val="000000"/>
              </a:buClr>
              <a:buFont typeface="Arial"/>
              <a:buChar char="•"/>
              <a:tabLst>
                <a:tab pos="312420" algn="l"/>
                <a:tab pos="313055" algn="l"/>
              </a:tabLst>
            </a:pPr>
            <a:r>
              <a:rPr sz="2200" u="heavy" spc="15" dirty="0" smtClean="0">
                <a:solidFill>
                  <a:srgbClr val="0000FF"/>
                </a:solidFill>
                <a:uFill>
                  <a:solidFill>
                    <a:srgbClr val="0000FF"/>
                  </a:solidFill>
                </a:uFill>
                <a:latin typeface="Times New Roman"/>
                <a:cs typeface="Times New Roman"/>
                <a:hlinkClick r:id="rId2"/>
              </a:rPr>
              <a:t>http</a:t>
            </a:r>
            <a:r>
              <a:rPr sz="2200" u="heavy" spc="15" dirty="0">
                <a:solidFill>
                  <a:srgbClr val="0000FF"/>
                </a:solidFill>
                <a:uFill>
                  <a:solidFill>
                    <a:srgbClr val="0000FF"/>
                  </a:solidFill>
                </a:uFill>
                <a:latin typeface="Times New Roman"/>
                <a:cs typeface="Times New Roman"/>
                <a:hlinkClick r:id="rId2"/>
              </a:rPr>
              <a:t>://hyperphysics.phy-astr.gsu.edu/hbase/phyopt/polclas.html</a:t>
            </a:r>
            <a:endParaRPr sz="2200" dirty="0">
              <a:latin typeface="Times New Roman"/>
              <a:cs typeface="Times New Roman"/>
            </a:endParaRPr>
          </a:p>
          <a:p>
            <a:pPr marL="312420" indent="-300355">
              <a:lnSpc>
                <a:spcPts val="2630"/>
              </a:lnSpc>
              <a:buFont typeface="Arial"/>
              <a:buChar char="•"/>
              <a:tabLst>
                <a:tab pos="312420" algn="l"/>
                <a:tab pos="313055" algn="l"/>
              </a:tabLst>
            </a:pPr>
            <a:r>
              <a:rPr sz="2200" spc="15" dirty="0" smtClean="0">
                <a:latin typeface="Times New Roman"/>
                <a:cs typeface="Times New Roman"/>
                <a:hlinkClick r:id="rId3"/>
              </a:rPr>
              <a:t>http</a:t>
            </a:r>
            <a:r>
              <a:rPr sz="2200" spc="15" dirty="0">
                <a:latin typeface="Times New Roman"/>
                <a:cs typeface="Times New Roman"/>
                <a:hlinkClick r:id="rId3"/>
              </a:rPr>
              <a:t>://panacea.med.uoa.gr/topic.aspx?id=908</a:t>
            </a:r>
            <a:endParaRPr sz="2200" dirty="0">
              <a:latin typeface="Times New Roman"/>
              <a:cs typeface="Times New Roman"/>
            </a:endParaRPr>
          </a:p>
        </p:txBody>
      </p:sp>
      <p:sp>
        <p:nvSpPr>
          <p:cNvPr id="4" name="object 2"/>
          <p:cNvSpPr/>
          <p:nvPr/>
        </p:nvSpPr>
        <p:spPr>
          <a:xfrm>
            <a:off x="228600" y="457200"/>
            <a:ext cx="838200" cy="838198"/>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8400" y="477710"/>
            <a:ext cx="5943600" cy="1120820"/>
          </a:xfrm>
          <a:prstGeom prst="rect">
            <a:avLst/>
          </a:prstGeom>
        </p:spPr>
        <p:txBody>
          <a:bodyPr vert="horz" wrap="square" lIns="0" tIns="12700" rIns="0" bIns="0" rtlCol="0">
            <a:spAutoFit/>
          </a:bodyPr>
          <a:lstStyle/>
          <a:p>
            <a:pPr marL="12700">
              <a:lnSpc>
                <a:spcPct val="100000"/>
              </a:lnSpc>
              <a:spcBef>
                <a:spcPts val="100"/>
              </a:spcBef>
              <a:tabLst>
                <a:tab pos="2888615" algn="l"/>
              </a:tabLst>
            </a:pPr>
            <a:r>
              <a:rPr lang="en-US" sz="3600" dirty="0" smtClean="0">
                <a:solidFill>
                  <a:srgbClr val="0070C0"/>
                </a:solidFill>
              </a:rPr>
              <a:t>4</a:t>
            </a:r>
            <a:r>
              <a:rPr sz="3600" dirty="0" smtClean="0">
                <a:solidFill>
                  <a:srgbClr val="0070C0"/>
                </a:solidFill>
              </a:rPr>
              <a:t>.</a:t>
            </a:r>
            <a:r>
              <a:rPr lang="el-GR" sz="3600" dirty="0" smtClean="0">
                <a:solidFill>
                  <a:srgbClr val="0070C0"/>
                </a:solidFill>
              </a:rPr>
              <a:t>Σημαντικά μεγέθη </a:t>
            </a:r>
            <a:r>
              <a:rPr sz="3600" dirty="0" err="1" smtClean="0">
                <a:solidFill>
                  <a:srgbClr val="0070C0"/>
                </a:solidFill>
              </a:rPr>
              <a:t>Εξισώσεις</a:t>
            </a:r>
            <a:r>
              <a:rPr lang="el-GR" sz="3600" dirty="0" smtClean="0">
                <a:solidFill>
                  <a:srgbClr val="0070C0"/>
                </a:solidFill>
              </a:rPr>
              <a:t> </a:t>
            </a:r>
            <a:r>
              <a:rPr sz="3600" spc="-5" dirty="0" err="1" smtClean="0">
                <a:solidFill>
                  <a:srgbClr val="0070C0"/>
                </a:solidFill>
              </a:rPr>
              <a:t>κύματος</a:t>
            </a:r>
            <a:endParaRPr sz="3600" dirty="0">
              <a:solidFill>
                <a:srgbClr val="0070C0"/>
              </a:solidFill>
            </a:endParaRPr>
          </a:p>
        </p:txBody>
      </p:sp>
      <p:sp>
        <p:nvSpPr>
          <p:cNvPr id="3" name="object 3"/>
          <p:cNvSpPr txBox="1"/>
          <p:nvPr/>
        </p:nvSpPr>
        <p:spPr>
          <a:xfrm>
            <a:off x="554138" y="1612439"/>
            <a:ext cx="3668395" cy="810895"/>
          </a:xfrm>
          <a:prstGeom prst="rect">
            <a:avLst/>
          </a:prstGeom>
        </p:spPr>
        <p:txBody>
          <a:bodyPr vert="horz" wrap="square" lIns="0" tIns="15875" rIns="0" bIns="0" rtlCol="0">
            <a:spAutoFit/>
          </a:bodyPr>
          <a:lstStyle/>
          <a:p>
            <a:pPr marL="331470" marR="43180" indent="-294005">
              <a:lnSpc>
                <a:spcPct val="100499"/>
              </a:lnSpc>
              <a:spcBef>
                <a:spcPts val="125"/>
              </a:spcBef>
              <a:buFont typeface="Arial"/>
              <a:buChar char="•"/>
              <a:tabLst>
                <a:tab pos="405765" algn="l"/>
                <a:tab pos="406400" algn="l"/>
              </a:tabLst>
            </a:pPr>
            <a:r>
              <a:rPr dirty="0"/>
              <a:t>	</a:t>
            </a:r>
            <a:r>
              <a:rPr sz="2550" b="1" spc="10" dirty="0">
                <a:latin typeface="Times New Roman"/>
                <a:cs typeface="Times New Roman"/>
              </a:rPr>
              <a:t>Ε</a:t>
            </a:r>
            <a:r>
              <a:rPr sz="2550" b="1" spc="15" baseline="-31045" dirty="0">
                <a:latin typeface="Times New Roman"/>
                <a:cs typeface="Times New Roman"/>
              </a:rPr>
              <a:t>x</a:t>
            </a:r>
            <a:r>
              <a:rPr sz="2550" spc="10" dirty="0">
                <a:latin typeface="Times New Roman"/>
                <a:cs typeface="Times New Roman"/>
              </a:rPr>
              <a:t>(r,t)=</a:t>
            </a:r>
            <a:r>
              <a:rPr sz="2550" b="1" spc="10" dirty="0">
                <a:latin typeface="Times New Roman"/>
                <a:cs typeface="Times New Roman"/>
              </a:rPr>
              <a:t>E</a:t>
            </a:r>
            <a:r>
              <a:rPr sz="2550" b="1" spc="15" baseline="-31045" dirty="0">
                <a:latin typeface="Times New Roman"/>
                <a:cs typeface="Times New Roman"/>
              </a:rPr>
              <a:t>0x</a:t>
            </a:r>
            <a:r>
              <a:rPr sz="2550" spc="10" dirty="0">
                <a:latin typeface="Times New Roman"/>
                <a:cs typeface="Times New Roman"/>
              </a:rPr>
              <a:t>cos(kz-ωt)  </a:t>
            </a:r>
            <a:r>
              <a:rPr sz="2550" spc="15" dirty="0">
                <a:latin typeface="Times New Roman"/>
                <a:cs typeface="Times New Roman"/>
              </a:rPr>
              <a:t>ως προς </a:t>
            </a:r>
            <a:r>
              <a:rPr sz="2550" spc="10" dirty="0">
                <a:latin typeface="Times New Roman"/>
                <a:cs typeface="Times New Roman"/>
              </a:rPr>
              <a:t>τον </a:t>
            </a:r>
            <a:r>
              <a:rPr sz="2550" spc="15" dirty="0">
                <a:latin typeface="Times New Roman"/>
                <a:cs typeface="Times New Roman"/>
              </a:rPr>
              <a:t>αξονα των</a:t>
            </a:r>
            <a:r>
              <a:rPr sz="2550" spc="-100" dirty="0">
                <a:latin typeface="Times New Roman"/>
                <a:cs typeface="Times New Roman"/>
              </a:rPr>
              <a:t> </a:t>
            </a:r>
            <a:r>
              <a:rPr sz="2550" spc="20" dirty="0">
                <a:latin typeface="Times New Roman"/>
                <a:cs typeface="Times New Roman"/>
              </a:rPr>
              <a:t>x</a:t>
            </a:r>
            <a:endParaRPr sz="2550">
              <a:latin typeface="Times New Roman"/>
              <a:cs typeface="Times New Roman"/>
            </a:endParaRPr>
          </a:p>
        </p:txBody>
      </p:sp>
      <p:sp>
        <p:nvSpPr>
          <p:cNvPr id="4" name="object 4"/>
          <p:cNvSpPr txBox="1"/>
          <p:nvPr/>
        </p:nvSpPr>
        <p:spPr>
          <a:xfrm>
            <a:off x="579538" y="2459277"/>
            <a:ext cx="140970" cy="420370"/>
          </a:xfrm>
          <a:prstGeom prst="rect">
            <a:avLst/>
          </a:prstGeom>
        </p:spPr>
        <p:txBody>
          <a:bodyPr vert="horz" wrap="square" lIns="0" tIns="17780" rIns="0" bIns="0" rtlCol="0">
            <a:spAutoFit/>
          </a:bodyPr>
          <a:lstStyle/>
          <a:p>
            <a:pPr marL="12700">
              <a:lnSpc>
                <a:spcPct val="100000"/>
              </a:lnSpc>
              <a:spcBef>
                <a:spcPts val="140"/>
              </a:spcBef>
            </a:pPr>
            <a:r>
              <a:rPr sz="2550" spc="10" dirty="0">
                <a:latin typeface="Arial"/>
                <a:cs typeface="Arial"/>
              </a:rPr>
              <a:t>•</a:t>
            </a:r>
            <a:endParaRPr sz="2550">
              <a:latin typeface="Arial"/>
              <a:cs typeface="Arial"/>
            </a:endParaRPr>
          </a:p>
        </p:txBody>
      </p:sp>
      <p:sp>
        <p:nvSpPr>
          <p:cNvPr id="5" name="object 5"/>
          <p:cNvSpPr txBox="1"/>
          <p:nvPr/>
        </p:nvSpPr>
        <p:spPr>
          <a:xfrm>
            <a:off x="3093266" y="2459277"/>
            <a:ext cx="856615" cy="420370"/>
          </a:xfrm>
          <a:prstGeom prst="rect">
            <a:avLst/>
          </a:prstGeom>
        </p:spPr>
        <p:txBody>
          <a:bodyPr vert="horz" wrap="square" lIns="0" tIns="17780" rIns="0" bIns="0" rtlCol="0">
            <a:spAutoFit/>
          </a:bodyPr>
          <a:lstStyle/>
          <a:p>
            <a:pPr marL="12700">
              <a:lnSpc>
                <a:spcPct val="100000"/>
              </a:lnSpc>
              <a:spcBef>
                <a:spcPts val="140"/>
              </a:spcBef>
            </a:pPr>
            <a:r>
              <a:rPr sz="2550" b="1" spc="25" dirty="0">
                <a:latin typeface="Times New Roman"/>
                <a:cs typeface="Times New Roman"/>
              </a:rPr>
              <a:t>Ε</a:t>
            </a:r>
            <a:r>
              <a:rPr sz="2550" b="1" spc="145" dirty="0">
                <a:latin typeface="Times New Roman"/>
                <a:cs typeface="Times New Roman"/>
              </a:rPr>
              <a:t> </a:t>
            </a:r>
            <a:r>
              <a:rPr sz="2550" spc="10" dirty="0">
                <a:latin typeface="Times New Roman"/>
                <a:cs typeface="Times New Roman"/>
              </a:rPr>
              <a:t>(r,t)</a:t>
            </a:r>
            <a:endParaRPr sz="2550">
              <a:latin typeface="Times New Roman"/>
              <a:cs typeface="Times New Roman"/>
            </a:endParaRPr>
          </a:p>
        </p:txBody>
      </p:sp>
      <p:sp>
        <p:nvSpPr>
          <p:cNvPr id="6" name="object 6"/>
          <p:cNvSpPr txBox="1"/>
          <p:nvPr/>
        </p:nvSpPr>
        <p:spPr>
          <a:xfrm>
            <a:off x="847723" y="2692268"/>
            <a:ext cx="2999740" cy="1360170"/>
          </a:xfrm>
          <a:prstGeom prst="rect">
            <a:avLst/>
          </a:prstGeom>
        </p:spPr>
        <p:txBody>
          <a:bodyPr vert="horz" wrap="square" lIns="0" tIns="15875" rIns="0" bIns="0" rtlCol="0">
            <a:spAutoFit/>
          </a:bodyPr>
          <a:lstStyle/>
          <a:p>
            <a:pPr marR="403860" algn="r">
              <a:lnSpc>
                <a:spcPts val="1650"/>
              </a:lnSpc>
              <a:spcBef>
                <a:spcPts val="125"/>
              </a:spcBef>
            </a:pPr>
            <a:r>
              <a:rPr sz="1700" b="1" spc="10" dirty="0">
                <a:latin typeface="Times New Roman"/>
                <a:cs typeface="Times New Roman"/>
              </a:rPr>
              <a:t>y</a:t>
            </a:r>
            <a:endParaRPr sz="1700">
              <a:latin typeface="Times New Roman"/>
              <a:cs typeface="Times New Roman"/>
            </a:endParaRPr>
          </a:p>
          <a:p>
            <a:pPr marL="38100">
              <a:lnSpc>
                <a:spcPts val="2670"/>
              </a:lnSpc>
            </a:pPr>
            <a:r>
              <a:rPr sz="2550" spc="10" dirty="0">
                <a:latin typeface="Times New Roman"/>
                <a:cs typeface="Times New Roman"/>
              </a:rPr>
              <a:t>=</a:t>
            </a:r>
            <a:r>
              <a:rPr sz="2550" b="1" spc="10" dirty="0">
                <a:latin typeface="Times New Roman"/>
                <a:cs typeface="Times New Roman"/>
              </a:rPr>
              <a:t>E</a:t>
            </a:r>
            <a:r>
              <a:rPr sz="2550" b="1" spc="15" baseline="-31045" dirty="0">
                <a:latin typeface="Times New Roman"/>
                <a:cs typeface="Times New Roman"/>
              </a:rPr>
              <a:t>0y</a:t>
            </a:r>
            <a:r>
              <a:rPr sz="2550" spc="10" dirty="0">
                <a:latin typeface="Times New Roman"/>
                <a:cs typeface="Times New Roman"/>
              </a:rPr>
              <a:t>cos(kz-ωt+φ</a:t>
            </a:r>
            <a:r>
              <a:rPr sz="2550" spc="15" baseline="-31045" dirty="0">
                <a:latin typeface="Times New Roman"/>
                <a:cs typeface="Times New Roman"/>
              </a:rPr>
              <a:t>0</a:t>
            </a:r>
            <a:r>
              <a:rPr sz="2550" spc="10" dirty="0">
                <a:latin typeface="Times New Roman"/>
                <a:cs typeface="Times New Roman"/>
              </a:rPr>
              <a:t>)</a:t>
            </a:r>
            <a:r>
              <a:rPr sz="2550" dirty="0">
                <a:latin typeface="Times New Roman"/>
                <a:cs typeface="Times New Roman"/>
              </a:rPr>
              <a:t> </a:t>
            </a:r>
            <a:r>
              <a:rPr sz="2550" spc="15" dirty="0">
                <a:latin typeface="Times New Roman"/>
                <a:cs typeface="Times New Roman"/>
              </a:rPr>
              <a:t>ως</a:t>
            </a:r>
            <a:endParaRPr sz="2550">
              <a:latin typeface="Times New Roman"/>
              <a:cs typeface="Times New Roman"/>
            </a:endParaRPr>
          </a:p>
          <a:p>
            <a:pPr marL="38100" marR="96520">
              <a:lnSpc>
                <a:spcPct val="100499"/>
              </a:lnSpc>
            </a:pPr>
            <a:r>
              <a:rPr sz="2550" spc="15" dirty="0">
                <a:latin typeface="Times New Roman"/>
                <a:cs typeface="Times New Roman"/>
              </a:rPr>
              <a:t>προς </a:t>
            </a:r>
            <a:r>
              <a:rPr sz="2550" spc="10" dirty="0">
                <a:latin typeface="Times New Roman"/>
                <a:cs typeface="Times New Roman"/>
              </a:rPr>
              <a:t>τον </a:t>
            </a:r>
            <a:r>
              <a:rPr sz="2550" spc="15" dirty="0">
                <a:latin typeface="Times New Roman"/>
                <a:cs typeface="Times New Roman"/>
              </a:rPr>
              <a:t>αξονα των</a:t>
            </a:r>
            <a:r>
              <a:rPr sz="2550" spc="-100" dirty="0">
                <a:latin typeface="Times New Roman"/>
                <a:cs typeface="Times New Roman"/>
              </a:rPr>
              <a:t> </a:t>
            </a:r>
            <a:r>
              <a:rPr sz="2550" spc="20" dirty="0">
                <a:latin typeface="Times New Roman"/>
                <a:cs typeface="Times New Roman"/>
              </a:rPr>
              <a:t>y  όπου</a:t>
            </a:r>
            <a:endParaRPr sz="2550">
              <a:latin typeface="Times New Roman"/>
              <a:cs typeface="Times New Roman"/>
            </a:endParaRPr>
          </a:p>
        </p:txBody>
      </p:sp>
      <p:sp>
        <p:nvSpPr>
          <p:cNvPr id="7" name="object 7"/>
          <p:cNvSpPr txBox="1">
            <a:spLocks noGrp="1"/>
          </p:cNvSpPr>
          <p:nvPr>
            <p:ph sz="half" idx="3"/>
          </p:nvPr>
        </p:nvSpPr>
        <p:spPr>
          <a:prstGeom prst="rect">
            <a:avLst/>
          </a:prstGeom>
        </p:spPr>
        <p:txBody>
          <a:bodyPr vert="horz" wrap="square" lIns="0" tIns="15875" rIns="0" bIns="0" rtlCol="0">
            <a:spAutoFit/>
          </a:bodyPr>
          <a:lstStyle/>
          <a:p>
            <a:pPr marL="344170" marR="506730" indent="-294005">
              <a:lnSpc>
                <a:spcPct val="100499"/>
              </a:lnSpc>
              <a:spcBef>
                <a:spcPts val="125"/>
              </a:spcBef>
              <a:buFont typeface="Arial"/>
              <a:buChar char="•"/>
              <a:tabLst>
                <a:tab pos="344170" algn="l"/>
                <a:tab pos="344805" algn="l"/>
                <a:tab pos="2738120" algn="l"/>
              </a:tabLst>
            </a:pPr>
            <a:r>
              <a:rPr b="1" spc="30" dirty="0">
                <a:latin typeface="Times New Roman"/>
                <a:cs typeface="Times New Roman"/>
              </a:rPr>
              <a:t>K </a:t>
            </a:r>
            <a:r>
              <a:rPr spc="15" dirty="0"/>
              <a:t>σταθερά </a:t>
            </a:r>
            <a:r>
              <a:rPr spc="10" dirty="0"/>
              <a:t>διάδοσης</a:t>
            </a:r>
            <a:r>
              <a:rPr spc="-95" dirty="0"/>
              <a:t> </a:t>
            </a:r>
            <a:r>
              <a:rPr spc="20" dirty="0"/>
              <a:t>ή  </a:t>
            </a:r>
            <a:r>
              <a:rPr i="1" spc="5" dirty="0">
                <a:latin typeface="Times New Roman"/>
                <a:cs typeface="Times New Roman"/>
              </a:rPr>
              <a:t>κυματικό</a:t>
            </a:r>
            <a:r>
              <a:rPr i="1" spc="25" dirty="0">
                <a:latin typeface="Times New Roman"/>
                <a:cs typeface="Times New Roman"/>
              </a:rPr>
              <a:t> </a:t>
            </a:r>
            <a:r>
              <a:rPr i="1" spc="15" dirty="0">
                <a:latin typeface="Times New Roman"/>
                <a:cs typeface="Times New Roman"/>
              </a:rPr>
              <a:t>άνυσμα	</a:t>
            </a:r>
            <a:r>
              <a:rPr b="1" spc="20" dirty="0">
                <a:latin typeface="Times New Roman"/>
                <a:cs typeface="Times New Roman"/>
              </a:rPr>
              <a:t>k =  </a:t>
            </a:r>
            <a:r>
              <a:rPr b="1" spc="15" dirty="0">
                <a:latin typeface="Times New Roman"/>
                <a:cs typeface="Times New Roman"/>
              </a:rPr>
              <a:t>2π/λ</a:t>
            </a:r>
            <a:r>
              <a:rPr spc="15" dirty="0"/>
              <a:t>,</a:t>
            </a:r>
            <a:r>
              <a:rPr spc="5" dirty="0"/>
              <a:t> </a:t>
            </a:r>
            <a:r>
              <a:rPr spc="20" dirty="0"/>
              <a:t>όπου</a:t>
            </a:r>
          </a:p>
          <a:p>
            <a:pPr marL="426084" indent="-375920">
              <a:lnSpc>
                <a:spcPct val="100000"/>
              </a:lnSpc>
              <a:spcBef>
                <a:spcPts val="530"/>
              </a:spcBef>
              <a:buFont typeface="Arial"/>
              <a:buChar char="•"/>
              <a:tabLst>
                <a:tab pos="426084" algn="l"/>
                <a:tab pos="426720" algn="l"/>
              </a:tabLst>
            </a:pPr>
            <a:r>
              <a:rPr spc="15" dirty="0"/>
              <a:t>λ </a:t>
            </a:r>
            <a:r>
              <a:rPr spc="10" dirty="0"/>
              <a:t>είναι </a:t>
            </a:r>
            <a:r>
              <a:rPr spc="15" dirty="0"/>
              <a:t>το μήκος</a:t>
            </a:r>
            <a:r>
              <a:rPr spc="-75" dirty="0"/>
              <a:t> </a:t>
            </a:r>
            <a:r>
              <a:rPr spc="10" dirty="0"/>
              <a:t>κύματος,</a:t>
            </a:r>
          </a:p>
          <a:p>
            <a:pPr marL="344170" marR="1053465" indent="-294005">
              <a:lnSpc>
                <a:spcPct val="100699"/>
              </a:lnSpc>
              <a:spcBef>
                <a:spcPts val="520"/>
              </a:spcBef>
              <a:buFont typeface="Arial"/>
              <a:buChar char="•"/>
              <a:tabLst>
                <a:tab pos="426084" algn="l"/>
                <a:tab pos="426720" algn="l"/>
              </a:tabLst>
            </a:pPr>
            <a:r>
              <a:rPr dirty="0"/>
              <a:t>	</a:t>
            </a:r>
            <a:r>
              <a:rPr spc="25" dirty="0"/>
              <a:t>ω </a:t>
            </a:r>
            <a:r>
              <a:rPr spc="10" dirty="0"/>
              <a:t>είναι </a:t>
            </a:r>
            <a:r>
              <a:rPr spc="20" dirty="0"/>
              <a:t>η</a:t>
            </a:r>
            <a:r>
              <a:rPr spc="-80" dirty="0"/>
              <a:t> </a:t>
            </a:r>
            <a:r>
              <a:rPr spc="10" dirty="0"/>
              <a:t>γωνιακή  συχνότητα,</a:t>
            </a:r>
          </a:p>
          <a:p>
            <a:pPr marL="344170" marR="95885" indent="-294005" algn="just">
              <a:lnSpc>
                <a:spcPct val="100600"/>
              </a:lnSpc>
              <a:spcBef>
                <a:spcPts val="515"/>
              </a:spcBef>
              <a:buFont typeface="Arial"/>
              <a:buChar char="•"/>
              <a:tabLst>
                <a:tab pos="344805" algn="l"/>
              </a:tabLst>
            </a:pPr>
            <a:r>
              <a:rPr spc="15" dirty="0"/>
              <a:t>Ε</a:t>
            </a:r>
            <a:r>
              <a:rPr sz="2550" spc="22" baseline="-31045" dirty="0"/>
              <a:t>0 </a:t>
            </a:r>
            <a:r>
              <a:rPr sz="2550" spc="15" dirty="0"/>
              <a:t>το </a:t>
            </a:r>
            <a:r>
              <a:rPr sz="2550" spc="10" dirty="0"/>
              <a:t>πλάτος </a:t>
            </a:r>
            <a:r>
              <a:rPr sz="2550" spc="15" dirty="0"/>
              <a:t>του </a:t>
            </a:r>
            <a:r>
              <a:rPr sz="2550" spc="10" dirty="0"/>
              <a:t>κύματος  και </a:t>
            </a:r>
            <a:r>
              <a:rPr sz="2550" spc="20" dirty="0"/>
              <a:t>φ</a:t>
            </a:r>
            <a:r>
              <a:rPr sz="2550" spc="30" baseline="-31045" dirty="0"/>
              <a:t>0 </a:t>
            </a:r>
            <a:r>
              <a:rPr sz="2550" spc="20" dirty="0"/>
              <a:t>η </a:t>
            </a:r>
            <a:r>
              <a:rPr sz="2550" spc="10" dirty="0"/>
              <a:t>αρχική </a:t>
            </a:r>
            <a:r>
              <a:rPr sz="2550" spc="15" dirty="0"/>
              <a:t>φάση</a:t>
            </a:r>
            <a:r>
              <a:rPr sz="2550" spc="-80" dirty="0"/>
              <a:t> </a:t>
            </a:r>
            <a:r>
              <a:rPr sz="2550" spc="15" dirty="0"/>
              <a:t>(για  </a:t>
            </a:r>
            <a:r>
              <a:rPr sz="2550" spc="10" dirty="0"/>
              <a:t>t </a:t>
            </a:r>
            <a:r>
              <a:rPr sz="2550" spc="20" dirty="0"/>
              <a:t>= 0 </a:t>
            </a:r>
            <a:r>
              <a:rPr sz="2550" spc="10" dirty="0"/>
              <a:t>και </a:t>
            </a:r>
            <a:r>
              <a:rPr sz="2550" spc="15" dirty="0"/>
              <a:t>z </a:t>
            </a:r>
            <a:r>
              <a:rPr sz="2550" spc="20" dirty="0"/>
              <a:t>=</a:t>
            </a:r>
            <a:r>
              <a:rPr sz="2550" spc="-60" dirty="0"/>
              <a:t> </a:t>
            </a:r>
            <a:r>
              <a:rPr sz="2550" spc="10" dirty="0"/>
              <a:t>0).</a:t>
            </a:r>
            <a:endParaRPr sz="2550"/>
          </a:p>
        </p:txBody>
      </p:sp>
      <p:sp>
        <p:nvSpPr>
          <p:cNvPr id="8" name="object 2"/>
          <p:cNvSpPr/>
          <p:nvPr/>
        </p:nvSpPr>
        <p:spPr>
          <a:xfrm>
            <a:off x="914400" y="685800"/>
            <a:ext cx="838200" cy="8381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057400" y="-29219"/>
            <a:ext cx="5943600" cy="1231106"/>
          </a:xfrm>
        </p:spPr>
        <p:txBody>
          <a:bodyPr/>
          <a:lstStyle/>
          <a:p>
            <a:r>
              <a:rPr lang="en-US" sz="2000" dirty="0" smtClean="0"/>
              <a:t>5.</a:t>
            </a:r>
            <a:r>
              <a:rPr lang="el-GR" sz="2000" dirty="0" err="1" smtClean="0"/>
              <a:t>Πηγες</a:t>
            </a:r>
            <a:r>
              <a:rPr lang="el-GR" sz="2000" dirty="0" smtClean="0"/>
              <a:t> </a:t>
            </a:r>
            <a:r>
              <a:rPr lang="el-GR" sz="2000" dirty="0" err="1" smtClean="0"/>
              <a:t>φωτος</a:t>
            </a:r>
            <a:r>
              <a:rPr lang="en-US" sz="2000" dirty="0" smtClean="0"/>
              <a:t>:</a:t>
            </a:r>
            <a:r>
              <a:rPr lang="el-GR" sz="2000" dirty="0" smtClean="0"/>
              <a:t>  σώματα σε υψηλή θερμοκρασία διέγερση μέσω κρούσεων ατόμων, μέσω κρούσεων ηλεκτρόνιων με άτομα κλπ </a:t>
            </a:r>
            <a:r>
              <a:rPr lang="el-GR" sz="2000" dirty="0" err="1" smtClean="0"/>
              <a:t>Μελαν</a:t>
            </a:r>
            <a:r>
              <a:rPr lang="el-GR" sz="2000" dirty="0" smtClean="0"/>
              <a:t> </a:t>
            </a:r>
            <a:r>
              <a:rPr lang="el-GR" sz="2000" dirty="0" err="1" smtClean="0"/>
              <a:t>σωμα</a:t>
            </a:r>
            <a:r>
              <a:rPr lang="el-GR" sz="2000" dirty="0" smtClean="0"/>
              <a:t> </a:t>
            </a:r>
            <a:r>
              <a:rPr lang="el-GR" sz="2000" dirty="0" err="1" smtClean="0"/>
              <a:t>συνεχης</a:t>
            </a:r>
            <a:r>
              <a:rPr lang="el-GR" sz="2000" dirty="0" smtClean="0"/>
              <a:t> </a:t>
            </a:r>
            <a:r>
              <a:rPr lang="el-GR" sz="2000" dirty="0" err="1" smtClean="0"/>
              <a:t>χαωτικη</a:t>
            </a:r>
            <a:r>
              <a:rPr lang="el-GR" sz="2000" dirty="0" smtClean="0"/>
              <a:t> </a:t>
            </a:r>
            <a:r>
              <a:rPr lang="el-GR" sz="2000" dirty="0" err="1" smtClean="0"/>
              <a:t>πηγη</a:t>
            </a:r>
            <a:r>
              <a:rPr lang="el-GR" sz="2000" dirty="0" smtClean="0"/>
              <a:t> </a:t>
            </a:r>
            <a:r>
              <a:rPr lang="el-GR" sz="2000" dirty="0" err="1" smtClean="0"/>
              <a:t>Σφαιρικο</a:t>
            </a:r>
            <a:r>
              <a:rPr lang="el-GR" sz="2000" dirty="0" smtClean="0"/>
              <a:t> </a:t>
            </a:r>
            <a:r>
              <a:rPr lang="el-GR" sz="2000" dirty="0" err="1" smtClean="0"/>
              <a:t>κυμα</a:t>
            </a:r>
            <a:r>
              <a:rPr lang="el-GR" sz="2000" dirty="0" smtClean="0"/>
              <a:t> </a:t>
            </a:r>
            <a:r>
              <a:rPr lang="el-GR" sz="2000" dirty="0" err="1" smtClean="0"/>
              <a:t>Υπερθεση</a:t>
            </a:r>
            <a:r>
              <a:rPr lang="el-GR" sz="2000" dirty="0" smtClean="0"/>
              <a:t> </a:t>
            </a:r>
            <a:r>
              <a:rPr lang="el-GR" sz="2000" dirty="0" err="1" smtClean="0"/>
              <a:t>κυματων</a:t>
            </a:r>
            <a:r>
              <a:rPr lang="el-GR" sz="2000" dirty="0" smtClean="0"/>
              <a:t> </a:t>
            </a:r>
            <a:endParaRPr lang="el-GR" sz="2000" dirty="0"/>
          </a:p>
        </p:txBody>
      </p:sp>
      <p:pic>
        <p:nvPicPr>
          <p:cNvPr id="13314" name="Picture 2"/>
          <p:cNvPicPr>
            <a:picLocks noGrp="1" noChangeAspect="1" noChangeArrowheads="1"/>
          </p:cNvPicPr>
          <p:nvPr>
            <p:ph sz="half" idx="2"/>
          </p:nvPr>
        </p:nvPicPr>
        <p:blipFill>
          <a:blip r:embed="rId2" cstate="print"/>
          <a:srcRect/>
          <a:stretch>
            <a:fillRect/>
          </a:stretch>
        </p:blipFill>
        <p:spPr bwMode="auto">
          <a:xfrm>
            <a:off x="685800" y="3657600"/>
            <a:ext cx="3124200" cy="691555"/>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0" y="1905000"/>
            <a:ext cx="4038600" cy="1550439"/>
          </a:xfrm>
          <a:prstGeom prst="rect">
            <a:avLst/>
          </a:prstGeom>
          <a:noFill/>
          <a:ln w="9525">
            <a:noFill/>
            <a:miter lim="800000"/>
            <a:headEnd/>
            <a:tailEnd/>
          </a:ln>
        </p:spPr>
      </p:pic>
      <p:pic>
        <p:nvPicPr>
          <p:cNvPr id="13316" name="Picture 4"/>
          <p:cNvPicPr>
            <a:picLocks noGrp="1" noChangeAspect="1" noChangeArrowheads="1"/>
          </p:cNvPicPr>
          <p:nvPr>
            <p:ph sz="half" idx="3"/>
          </p:nvPr>
        </p:nvPicPr>
        <p:blipFill>
          <a:blip r:embed="rId4" cstate="print"/>
          <a:srcRect/>
          <a:stretch>
            <a:fillRect/>
          </a:stretch>
        </p:blipFill>
        <p:spPr bwMode="auto">
          <a:xfrm>
            <a:off x="4267199" y="1752600"/>
            <a:ext cx="4572001" cy="1828800"/>
          </a:xfrm>
          <a:prstGeom prst="rect">
            <a:avLst/>
          </a:prstGeom>
          <a:noFill/>
          <a:ln w="9525">
            <a:noFill/>
            <a:miter lim="800000"/>
            <a:headEnd/>
            <a:tailEnd/>
          </a:ln>
        </p:spPr>
      </p:pic>
      <p:pic>
        <p:nvPicPr>
          <p:cNvPr id="13317" name="Picture 5"/>
          <p:cNvPicPr>
            <a:picLocks noChangeAspect="1" noChangeArrowheads="1"/>
          </p:cNvPicPr>
          <p:nvPr/>
        </p:nvPicPr>
        <p:blipFill>
          <a:blip r:embed="rId5" cstate="print"/>
          <a:srcRect/>
          <a:stretch>
            <a:fillRect/>
          </a:stretch>
        </p:blipFill>
        <p:spPr bwMode="auto">
          <a:xfrm>
            <a:off x="4724400" y="3953816"/>
            <a:ext cx="4045585" cy="2446983"/>
          </a:xfrm>
          <a:prstGeom prst="rect">
            <a:avLst/>
          </a:prstGeom>
          <a:noFill/>
          <a:ln w="9525">
            <a:noFill/>
            <a:miter lim="800000"/>
            <a:headEnd/>
            <a:tailEnd/>
          </a:ln>
        </p:spPr>
      </p:pic>
      <p:sp>
        <p:nvSpPr>
          <p:cNvPr id="7" name="object 2"/>
          <p:cNvSpPr/>
          <p:nvPr/>
        </p:nvSpPr>
        <p:spPr>
          <a:xfrm>
            <a:off x="914400" y="685800"/>
            <a:ext cx="838200" cy="838198"/>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438399" y="-29219"/>
            <a:ext cx="6172983" cy="1215717"/>
          </a:xfrm>
        </p:spPr>
        <p:txBody>
          <a:bodyPr/>
          <a:lstStyle/>
          <a:p>
            <a:r>
              <a:rPr lang="el-GR" dirty="0" smtClean="0"/>
              <a:t>6.Πηγες </a:t>
            </a:r>
            <a:r>
              <a:rPr lang="el-GR" dirty="0" err="1" smtClean="0"/>
              <a:t>φωτος</a:t>
            </a:r>
            <a:r>
              <a:rPr lang="el-GR" dirty="0" smtClean="0"/>
              <a:t>: </a:t>
            </a:r>
            <a:r>
              <a:rPr lang="el-GR" dirty="0" err="1" smtClean="0"/>
              <a:t>Αρχη</a:t>
            </a:r>
            <a:r>
              <a:rPr lang="el-GR" dirty="0" smtClean="0"/>
              <a:t> </a:t>
            </a:r>
            <a:r>
              <a:rPr lang="el-GR" dirty="0" err="1" smtClean="0"/>
              <a:t>λειτουργιας</a:t>
            </a:r>
            <a:r>
              <a:rPr lang="el-GR" dirty="0" smtClean="0"/>
              <a:t> </a:t>
            </a:r>
            <a:endParaRPr lang="el-GR" dirty="0"/>
          </a:p>
        </p:txBody>
      </p:sp>
      <p:pic>
        <p:nvPicPr>
          <p:cNvPr id="14338" name="Picture 2"/>
          <p:cNvPicPr>
            <a:picLocks noChangeAspect="1" noChangeArrowheads="1"/>
          </p:cNvPicPr>
          <p:nvPr/>
        </p:nvPicPr>
        <p:blipFill>
          <a:blip r:embed="rId2" cstate="print"/>
          <a:srcRect/>
          <a:stretch>
            <a:fillRect/>
          </a:stretch>
        </p:blipFill>
        <p:spPr bwMode="auto">
          <a:xfrm>
            <a:off x="228600" y="1295400"/>
            <a:ext cx="8158742" cy="2362200"/>
          </a:xfrm>
          <a:prstGeom prst="rect">
            <a:avLst/>
          </a:prstGeom>
          <a:noFill/>
          <a:ln w="9525">
            <a:noFill/>
            <a:miter lim="800000"/>
            <a:headEnd/>
            <a:tailEnd/>
          </a:ln>
        </p:spPr>
      </p:pic>
      <p:sp>
        <p:nvSpPr>
          <p:cNvPr id="6" name="object 2"/>
          <p:cNvSpPr/>
          <p:nvPr/>
        </p:nvSpPr>
        <p:spPr>
          <a:xfrm>
            <a:off x="685800" y="381000"/>
            <a:ext cx="838200" cy="838198"/>
          </a:xfrm>
          <a:prstGeom prst="rect">
            <a:avLst/>
          </a:prstGeom>
          <a:blipFill>
            <a:blip r:embed="rId3" cstate="print"/>
            <a:stretch>
              <a:fillRect/>
            </a:stretch>
          </a:blipFill>
        </p:spPr>
        <p:txBody>
          <a:bodyPr wrap="square" lIns="0" tIns="0" rIns="0" bIns="0" rtlCol="0"/>
          <a:lstStyle/>
          <a:p>
            <a:endParaRPr/>
          </a:p>
        </p:txBody>
      </p:sp>
      <p:sp>
        <p:nvSpPr>
          <p:cNvPr id="7" name="6 - Ορθογώνιο"/>
          <p:cNvSpPr/>
          <p:nvPr/>
        </p:nvSpPr>
        <p:spPr>
          <a:xfrm>
            <a:off x="609600" y="3810000"/>
            <a:ext cx="7467600" cy="2062103"/>
          </a:xfrm>
          <a:prstGeom prst="rect">
            <a:avLst/>
          </a:prstGeom>
        </p:spPr>
        <p:txBody>
          <a:bodyPr wrap="square">
            <a:spAutoFit/>
          </a:bodyPr>
          <a:lstStyle/>
          <a:p>
            <a:pPr>
              <a:buFont typeface="Arial" pitchFamily="34" charset="0"/>
              <a:buChar char="•"/>
            </a:pPr>
            <a:r>
              <a:rPr lang="el-GR" sz="1600" b="1" dirty="0" err="1" smtClean="0"/>
              <a:t>λαµπτήρας</a:t>
            </a:r>
            <a:r>
              <a:rPr lang="el-GR" sz="1600" b="1" dirty="0" smtClean="0"/>
              <a:t> πυράκτωσης</a:t>
            </a:r>
          </a:p>
          <a:p>
            <a:pPr>
              <a:buFont typeface="Arial" pitchFamily="34" charset="0"/>
              <a:buChar char="•"/>
            </a:pPr>
            <a:r>
              <a:rPr lang="el-GR" sz="1600" dirty="0" smtClean="0"/>
              <a:t>ορατή ακτινοβολία (στην </a:t>
            </a:r>
            <a:r>
              <a:rPr lang="el-GR" sz="1600" dirty="0" err="1" smtClean="0"/>
              <a:t>πραγµατικότητα</a:t>
            </a:r>
            <a:r>
              <a:rPr lang="el-GR" sz="1600" dirty="0" smtClean="0"/>
              <a:t> και υπέρυθρη και ελάχιστη υπεριώδη) µε τη βοήθεια του µ</a:t>
            </a:r>
            <a:r>
              <a:rPr lang="el-GR" sz="1600" dirty="0" err="1" smtClean="0"/>
              <a:t>ηχανισµού</a:t>
            </a:r>
            <a:r>
              <a:rPr lang="el-GR" sz="1600" dirty="0" smtClean="0"/>
              <a:t> των </a:t>
            </a:r>
            <a:r>
              <a:rPr lang="el-GR" sz="1600" dirty="0" err="1" smtClean="0"/>
              <a:t>αποδιεγερµένων</a:t>
            </a:r>
            <a:r>
              <a:rPr lang="el-GR" sz="1600" dirty="0" smtClean="0"/>
              <a:t> ηλεκτρονίων των εξωτερικών στοιβάδων των </a:t>
            </a:r>
            <a:r>
              <a:rPr lang="el-GR" sz="1600" dirty="0" err="1" smtClean="0"/>
              <a:t>ατόµων</a:t>
            </a:r>
            <a:r>
              <a:rPr lang="el-GR" sz="1600" dirty="0" smtClean="0"/>
              <a:t>, από τα οποία αποτελείται το </a:t>
            </a:r>
            <a:r>
              <a:rPr lang="el-GR" sz="1600" dirty="0" err="1" smtClean="0"/>
              <a:t>φωτοβολόν</a:t>
            </a:r>
            <a:r>
              <a:rPr lang="el-GR" sz="1600" dirty="0" smtClean="0"/>
              <a:t> µ</a:t>
            </a:r>
            <a:r>
              <a:rPr lang="el-GR" sz="1600" dirty="0" err="1" smtClean="0"/>
              <a:t>εταλλικό</a:t>
            </a:r>
            <a:r>
              <a:rPr lang="el-GR" sz="1600" dirty="0" smtClean="0"/>
              <a:t> </a:t>
            </a:r>
            <a:r>
              <a:rPr lang="el-GR" sz="1600" dirty="0" err="1" smtClean="0"/>
              <a:t>νήµα</a:t>
            </a:r>
            <a:r>
              <a:rPr lang="el-GR" sz="1600" dirty="0" smtClean="0"/>
              <a:t> του</a:t>
            </a:r>
          </a:p>
          <a:p>
            <a:pPr>
              <a:buFont typeface="Arial" pitchFamily="34" charset="0"/>
              <a:buChar char="•"/>
            </a:pPr>
            <a:r>
              <a:rPr lang="el-GR" sz="1600" b="1" dirty="0" smtClean="0"/>
              <a:t>πηγή </a:t>
            </a:r>
            <a:r>
              <a:rPr lang="el-GR" sz="1600" b="1" dirty="0" err="1" smtClean="0"/>
              <a:t>εκποµπής</a:t>
            </a:r>
            <a:r>
              <a:rPr lang="el-GR" sz="1600" b="1" dirty="0" smtClean="0"/>
              <a:t> υπεριώδους ακτινοβολίας</a:t>
            </a:r>
            <a:r>
              <a:rPr lang="el-GR" sz="1600" dirty="0" smtClean="0"/>
              <a:t>, οι διεγέρσεις και </a:t>
            </a:r>
            <a:r>
              <a:rPr lang="el-GR" sz="1600" dirty="0" err="1" smtClean="0"/>
              <a:t>αποδιεγέρσεις</a:t>
            </a:r>
            <a:r>
              <a:rPr lang="el-GR" sz="1600" dirty="0" smtClean="0"/>
              <a:t> των ηλεκτρονίων γίνονται από και προς  τις  </a:t>
            </a:r>
            <a:r>
              <a:rPr lang="el-GR" sz="1600" dirty="0" err="1" smtClean="0"/>
              <a:t>εσώτερικες</a:t>
            </a:r>
            <a:r>
              <a:rPr lang="el-GR" sz="1600" dirty="0" smtClean="0"/>
              <a:t>  στοιβάδες των </a:t>
            </a:r>
            <a:r>
              <a:rPr lang="el-GR" sz="1600" dirty="0" err="1" smtClean="0"/>
              <a:t>ατόµων</a:t>
            </a:r>
            <a:r>
              <a:rPr lang="el-GR" sz="1600" dirty="0" smtClean="0"/>
              <a:t> </a:t>
            </a:r>
          </a:p>
          <a:p>
            <a:pPr>
              <a:buFont typeface="Arial" pitchFamily="34" charset="0"/>
              <a:buChar char="•"/>
            </a:pPr>
            <a:r>
              <a:rPr lang="el-GR" sz="1600" dirty="0" smtClean="0"/>
              <a:t>ενώ σε µια πηγή υπερύθρου η ακτινοβολία οφείλεται σε ενέργεια που προκύπτει κυρίως από δονήσεις και ταλαντώσεις των </a:t>
            </a:r>
            <a:r>
              <a:rPr lang="el-GR" sz="1600" dirty="0" err="1" smtClean="0"/>
              <a:t>ατόµων</a:t>
            </a:r>
            <a:r>
              <a:rPr lang="el-GR" sz="1600" dirty="0" smtClean="0"/>
              <a:t> των µορίων.</a:t>
            </a:r>
            <a:endParaRPr lang="el-GR"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199" y="-29219"/>
            <a:ext cx="7011183" cy="738664"/>
          </a:xfrm>
        </p:spPr>
        <p:txBody>
          <a:bodyPr/>
          <a:lstStyle/>
          <a:p>
            <a:r>
              <a:rPr lang="el-GR" sz="2400" dirty="0" smtClean="0">
                <a:solidFill>
                  <a:srgbClr val="0070C0"/>
                </a:solidFill>
              </a:rPr>
              <a:t>7.Αυθόρμητη εκπομπή,  εξαναγκασμένη εκπομπή  και </a:t>
            </a:r>
            <a:r>
              <a:rPr lang="el-GR" sz="2400" dirty="0" err="1" smtClean="0">
                <a:solidFill>
                  <a:srgbClr val="0070C0"/>
                </a:solidFill>
              </a:rPr>
              <a:t>φθορισμος</a:t>
            </a:r>
            <a:r>
              <a:rPr lang="el-GR" sz="2400" dirty="0" smtClean="0">
                <a:solidFill>
                  <a:srgbClr val="0070C0"/>
                </a:solidFill>
              </a:rPr>
              <a:t> </a:t>
            </a:r>
            <a:endParaRPr lang="el-GR" sz="2400" dirty="0">
              <a:solidFill>
                <a:srgbClr val="0070C0"/>
              </a:solidFill>
            </a:endParaRPr>
          </a:p>
        </p:txBody>
      </p:sp>
      <p:pic>
        <p:nvPicPr>
          <p:cNvPr id="15362" name="Picture 2"/>
          <p:cNvPicPr>
            <a:picLocks noChangeAspect="1" noChangeArrowheads="1"/>
          </p:cNvPicPr>
          <p:nvPr/>
        </p:nvPicPr>
        <p:blipFill>
          <a:blip r:embed="rId2" cstate="print"/>
          <a:srcRect/>
          <a:stretch>
            <a:fillRect/>
          </a:stretch>
        </p:blipFill>
        <p:spPr bwMode="auto">
          <a:xfrm>
            <a:off x="-1" y="1219200"/>
            <a:ext cx="8416637" cy="1905000"/>
          </a:xfrm>
          <a:prstGeom prst="rect">
            <a:avLst/>
          </a:prstGeom>
          <a:noFill/>
          <a:ln w="9525">
            <a:noFill/>
            <a:miter lim="800000"/>
            <a:headEnd/>
            <a:tailEnd/>
          </a:ln>
        </p:spPr>
      </p:pic>
      <p:pic>
        <p:nvPicPr>
          <p:cNvPr id="15363" name="Picture 3"/>
          <p:cNvPicPr>
            <a:picLocks noChangeAspect="1" noChangeArrowheads="1"/>
          </p:cNvPicPr>
          <p:nvPr/>
        </p:nvPicPr>
        <p:blipFill>
          <a:blip r:embed="rId3" cstate="print"/>
          <a:srcRect/>
          <a:stretch>
            <a:fillRect/>
          </a:stretch>
        </p:blipFill>
        <p:spPr bwMode="auto">
          <a:xfrm>
            <a:off x="457200" y="2743200"/>
            <a:ext cx="7894864" cy="1600200"/>
          </a:xfrm>
          <a:prstGeom prst="rect">
            <a:avLst/>
          </a:prstGeom>
          <a:noFill/>
          <a:ln w="9525">
            <a:noFill/>
            <a:miter lim="800000"/>
            <a:headEnd/>
            <a:tailEnd/>
          </a:ln>
        </p:spPr>
      </p:pic>
      <p:pic>
        <p:nvPicPr>
          <p:cNvPr id="15364" name="Picture 4"/>
          <p:cNvPicPr>
            <a:picLocks noChangeAspect="1" noChangeArrowheads="1"/>
          </p:cNvPicPr>
          <p:nvPr/>
        </p:nvPicPr>
        <p:blipFill>
          <a:blip r:embed="rId4" cstate="print"/>
          <a:srcRect/>
          <a:stretch>
            <a:fillRect/>
          </a:stretch>
        </p:blipFill>
        <p:spPr bwMode="auto">
          <a:xfrm>
            <a:off x="228600" y="3581400"/>
            <a:ext cx="6019800" cy="1617174"/>
          </a:xfrm>
          <a:prstGeom prst="rect">
            <a:avLst/>
          </a:prstGeom>
          <a:noFill/>
          <a:ln w="9525">
            <a:noFill/>
            <a:miter lim="800000"/>
            <a:headEnd/>
            <a:tailEnd/>
          </a:ln>
        </p:spPr>
      </p:pic>
      <p:pic>
        <p:nvPicPr>
          <p:cNvPr id="15365" name="Picture 5"/>
          <p:cNvPicPr>
            <a:picLocks noChangeAspect="1" noChangeArrowheads="1"/>
          </p:cNvPicPr>
          <p:nvPr/>
        </p:nvPicPr>
        <p:blipFill>
          <a:blip r:embed="rId5" cstate="print"/>
          <a:srcRect/>
          <a:stretch>
            <a:fillRect/>
          </a:stretch>
        </p:blipFill>
        <p:spPr bwMode="auto">
          <a:xfrm>
            <a:off x="1295400" y="5410200"/>
            <a:ext cx="5410200" cy="1218376"/>
          </a:xfrm>
          <a:prstGeom prst="rect">
            <a:avLst/>
          </a:prstGeom>
          <a:noFill/>
          <a:ln w="9525">
            <a:noFill/>
            <a:miter lim="800000"/>
            <a:headEnd/>
            <a:tailEnd/>
          </a:ln>
        </p:spPr>
      </p:pic>
      <p:sp>
        <p:nvSpPr>
          <p:cNvPr id="7" name="object 2"/>
          <p:cNvSpPr/>
          <p:nvPr/>
        </p:nvSpPr>
        <p:spPr>
          <a:xfrm>
            <a:off x="228600" y="457200"/>
            <a:ext cx="838200" cy="838198"/>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90800" y="609599"/>
            <a:ext cx="6020582" cy="861774"/>
          </a:xfrm>
        </p:spPr>
        <p:txBody>
          <a:bodyPr/>
          <a:lstStyle/>
          <a:p>
            <a:r>
              <a:rPr lang="el-GR" sz="2800" dirty="0" smtClean="0">
                <a:solidFill>
                  <a:srgbClr val="0070C0"/>
                </a:solidFill>
              </a:rPr>
              <a:t>8. </a:t>
            </a:r>
            <a:r>
              <a:rPr lang="el-GR" sz="2800" dirty="0" err="1" smtClean="0">
                <a:solidFill>
                  <a:srgbClr val="0070C0"/>
                </a:solidFill>
              </a:rPr>
              <a:t>Απορροφηση</a:t>
            </a:r>
            <a:r>
              <a:rPr lang="el-GR" sz="2800" dirty="0" smtClean="0">
                <a:solidFill>
                  <a:srgbClr val="0070C0"/>
                </a:solidFill>
              </a:rPr>
              <a:t> και </a:t>
            </a:r>
            <a:r>
              <a:rPr lang="el-GR" sz="2800" dirty="0" err="1" smtClean="0">
                <a:solidFill>
                  <a:srgbClr val="0070C0"/>
                </a:solidFill>
              </a:rPr>
              <a:t>ελαττωση</a:t>
            </a:r>
            <a:r>
              <a:rPr lang="el-GR" sz="2800" dirty="0" smtClean="0">
                <a:solidFill>
                  <a:srgbClr val="0070C0"/>
                </a:solidFill>
              </a:rPr>
              <a:t> </a:t>
            </a:r>
            <a:r>
              <a:rPr lang="el-GR" sz="2800" dirty="0" err="1" smtClean="0">
                <a:solidFill>
                  <a:srgbClr val="0070C0"/>
                </a:solidFill>
              </a:rPr>
              <a:t>ταχυητας</a:t>
            </a:r>
            <a:r>
              <a:rPr lang="el-GR" sz="2800" dirty="0" smtClean="0">
                <a:solidFill>
                  <a:srgbClr val="0070C0"/>
                </a:solidFill>
              </a:rPr>
              <a:t> όταν το φως </a:t>
            </a:r>
            <a:r>
              <a:rPr lang="el-GR" sz="2800" dirty="0" err="1" smtClean="0">
                <a:solidFill>
                  <a:srgbClr val="0070C0"/>
                </a:solidFill>
              </a:rPr>
              <a:t>διερχεται</a:t>
            </a:r>
            <a:r>
              <a:rPr lang="el-GR" sz="2800" dirty="0" smtClean="0">
                <a:solidFill>
                  <a:srgbClr val="0070C0"/>
                </a:solidFill>
              </a:rPr>
              <a:t> από ένα </a:t>
            </a:r>
            <a:r>
              <a:rPr lang="el-GR" sz="2800" dirty="0" err="1" smtClean="0">
                <a:solidFill>
                  <a:srgbClr val="0070C0"/>
                </a:solidFill>
              </a:rPr>
              <a:t>μεσον</a:t>
            </a:r>
            <a:r>
              <a:rPr lang="el-GR" sz="2800" dirty="0" smtClean="0">
                <a:solidFill>
                  <a:srgbClr val="0070C0"/>
                </a:solidFill>
              </a:rPr>
              <a:t> </a:t>
            </a:r>
            <a:endParaRPr lang="el-GR" sz="2800" dirty="0">
              <a:solidFill>
                <a:srgbClr val="0070C0"/>
              </a:solidFill>
            </a:endParaRPr>
          </a:p>
        </p:txBody>
      </p:sp>
      <p:pic>
        <p:nvPicPr>
          <p:cNvPr id="16386" name="Picture 2"/>
          <p:cNvPicPr>
            <a:picLocks noChangeAspect="1" noChangeArrowheads="1"/>
          </p:cNvPicPr>
          <p:nvPr/>
        </p:nvPicPr>
        <p:blipFill>
          <a:blip r:embed="rId2" cstate="print"/>
          <a:srcRect/>
          <a:stretch>
            <a:fillRect/>
          </a:stretch>
        </p:blipFill>
        <p:spPr bwMode="auto">
          <a:xfrm>
            <a:off x="0" y="2357438"/>
            <a:ext cx="8377489" cy="2595561"/>
          </a:xfrm>
          <a:prstGeom prst="rect">
            <a:avLst/>
          </a:prstGeom>
          <a:noFill/>
          <a:ln w="9525">
            <a:noFill/>
            <a:miter lim="800000"/>
            <a:headEnd/>
            <a:tailEnd/>
          </a:ln>
        </p:spPr>
      </p:pic>
      <p:sp>
        <p:nvSpPr>
          <p:cNvPr id="5" name="object 2"/>
          <p:cNvSpPr/>
          <p:nvPr/>
        </p:nvSpPr>
        <p:spPr>
          <a:xfrm>
            <a:off x="228600" y="457200"/>
            <a:ext cx="1371600" cy="10668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1956</TotalTime>
  <Words>1613</Words>
  <Application>Microsoft Office PowerPoint</Application>
  <PresentationFormat>Προβολή στην οθόνη (4:3)</PresentationFormat>
  <Paragraphs>122</Paragraphs>
  <Slides>40</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40</vt:i4>
      </vt:variant>
    </vt:vector>
  </HeadingPairs>
  <TitlesOfParts>
    <vt:vector size="41" baseType="lpstr">
      <vt:lpstr>Office Theme</vt:lpstr>
      <vt:lpstr>Εργαστήριο Φυσικοχημείας Ι</vt:lpstr>
      <vt:lpstr>1.Σκοπός του πειράματος </vt:lpstr>
      <vt:lpstr>2. Σημαντικά μεγέθη Αρμονικου σφαιρικού κύματος  Εξισώσεις κύματος</vt:lpstr>
      <vt:lpstr>3.Διαφορά φάσης</vt:lpstr>
      <vt:lpstr>4.Σημαντικά μεγέθη Εξισώσεις κύματος</vt:lpstr>
      <vt:lpstr>5.Πηγες φωτος:  σώματα σε υψηλή θερμοκρασία διέγερση μέσω κρούσεων ατόμων, μέσω κρούσεων ηλεκτρόνιων με άτομα κλπ Μελαν σωμα συνεχης χαωτικη πηγη Σφαιρικο κυμα Υπερθεση κυματων </vt:lpstr>
      <vt:lpstr>6.Πηγες φωτος: Αρχη λειτουργιας </vt:lpstr>
      <vt:lpstr>7.Αυθόρμητη εκπομπή,  εξαναγκασμένη εκπομπή  και φθορισμος </vt:lpstr>
      <vt:lpstr>8. Απορροφηση και ελαττωση ταχυητας όταν το φως διερχεται από ένα μεσον </vt:lpstr>
      <vt:lpstr>9.Μαγνητικο και ηλεκτρικό πεδίο του  φωτός-Πολωση του φωτος Φυσικό , πολωμένο  μερικά πολωμένο φως </vt:lpstr>
      <vt:lpstr>10 Μετατροπη του φυσικου φωτος σε πολωμενο </vt:lpstr>
      <vt:lpstr>11.Καταστάσεις πόλωσης Γραμμικά κυκλικα και ελλειπτικά πολωμένο φως  Με τον συνδυασμό γραμμικά πολωμένων δεσμών  ίδιας συχνότητας,  ίδιου πλάτους  και μεταβαλλόμενης διαφοράς φάσης μπορούν να συντεθούν όλες οι καταστάσεις πόλωσης  https://www.youtube.com/watch?v=Q0qrU4nprB0 </vt:lpstr>
      <vt:lpstr>12. Πολωση του φωτος μεσω διχροισμου Πολωτης polaroid</vt:lpstr>
      <vt:lpstr>13.Πολωτικο φιλτρο</vt:lpstr>
      <vt:lpstr> 14. Αναλυση της φωτεινης δεσμης ως προς την πολωση φωτος: Το πλατος κάθε σδεσμης μπορει να αναλυθει σε δυο συνιστωσες καθετη και παραλληλη προς τον οπτικο αξονα του πολωτη.Κάθε δεσμη  γραμμικα πολωμενου φωτος μπορει να αναλυθει σε μια παραλληλη και μια καθετη με τον αξονα μπορει   Ματατροπη του φωτος από φυσικο σε γραμμικα πολωμενο Α Στροφη του επιπεδου πολωσης με στρορη του αξονα του πολωυτη  Βαθμος πολωσης :Για ένα ιδανικο πολωτη p=1 Η ενταση  του πεδιου είναι συνάρτηση του πλατους </vt:lpstr>
      <vt:lpstr>15 Προσθηκη δευτερου πολωτη -αναλυτη  Θεση παρραληλων αξονων μεγιστο  Θεση διασταυρουμενων αξονων αποσβεση η κατασβεση (Αποκοπη)</vt:lpstr>
      <vt:lpstr>Ενταση φωτεινης δεσμης που προσπιπτει στον Ανιχνευτη  σε συναρτηση με τηβ γωνια μεταξυ δυο πολωτων.Τι δειχνει το μηδενικο ελαχιστο;</vt:lpstr>
      <vt:lpstr>17.Πολωση φωτος μεσω διπλοθλαστικοτητας  Πλακιδιο καθυστερησης  λ/4  ή   π/2</vt:lpstr>
      <vt:lpstr>18.Κρυσταλλος ασβεστιτη Διπλο ειδωλο Δομη ενός κρυσταλλου ασβεστιτη  Υπαρχει μια διευθυνση στην οποια ακολουθειται συμμετρικη πορεια.Αυτη η διαυθυνση ταυτιζεται με τον οπτικο αξονα του κρυσταλλου  </vt:lpstr>
      <vt:lpstr>Καθυστερηση φασης (Μηχανισμος διπλοθλαστικοτητας Συμφωνα με το μοντελλο του Lorentz 1878 to HM περιο αλληλεπιδρα με το ηλεκτρονιο σθενους το οποιο ταλεντευτεται ηδη σε μια ιδιοσυχνοτητα και του προκαλει  εξαναγκασμενη ταλαντωση. Η ταλαντωση αυτή οδηγει σε καθυστερηση της ταχυτητας του φωτος στο μεσον συμφωνα με τον δεικτη διαθλασης.Εαν ο ταλαντωτης βλεπει παντου το ιδιο περιβαλλον η διαδοση του συμβαινει σε ομογενες μεσον και το κυμα το οποιο δημιουργειται συνεχιζει να είναι σφαιρικο. (α) Εάν όμως  το περιβαλλον είναι διαφορετικο και οι σταθερες k1,κ2 διαφερουν(b) τοτε η ταχυτητα του φωτος διαφοροποιειται στο μεσον και συναμνταει ισ καθυστερει μεγαλυτερο σεικτη διαθλασης σε σχεση με την άλλη.Ετσι στην εξοδο του κρυσταλλου δημιουργειται μια διαφορα φασης η οποια εξαρτατια από τη διαφορα των δεικτων διαθλασης  το μηκος κυματος και το παχος του πλακιδιου. </vt:lpstr>
      <vt:lpstr>20.Διπλοθλαστικότητα </vt:lpstr>
      <vt:lpstr>21.Δομή ενός κρυστάλλου μίκας του Μοσχοβίτη   </vt:lpstr>
      <vt:lpstr>Διαφάνεια 23</vt:lpstr>
      <vt:lpstr>23 Ένταση ρεύματος μετά από διέλευση από πλακίδιο  καθυστέρησης σε σχέση με τη γωνία του πλακιδίου γραφική  προσαρμογή Μηδενικη διελευση 0 90 γραμμικη πολωση  β.Εξισψση συνιστωσων στους 45 κυκλικη πολωση Υπολοιπες γωνιες ελλειπτικη πολωση </vt:lpstr>
      <vt:lpstr>Φωτεινης δεσμης  laser  • Η ακτινοβολία λέιζερ παράγεται λόγω εξαναγκασμένης εκπομπής φωτονίων  σε ένα ενεργό μέσο (αέριο, υγρό ή στερεό) το οποίο διεγείρεται (αντλείται) οπτικώς ή ηλεκτρικώς. • Ένα λέιζερ κατασκευάζεται με την τοποθέτηση του ενεργού μέσου μεταξύ  2 κατόπτρων (κοιλότητα), η απόσταση μεταξύ των οποίων (συνήθως) είναι  ακέραιο πολλαπλάσιο του μισού-μήκους κύματος της ακτινοβολίας   Κυριότερα χαρακτηριστικά του λέιζερ  1. Κατευθυντικότητα δηλ. η µικρή απόκλιση της δέσµης. Επειδή (συνήθως) η ακτινοβολία πηγάζει από µια πολύ καλά ευθυγραµµισµένη κοιλότητα .  2. Μονοχρωµατικότητα: Πολύ καλά προσδιορισµένο µήκος κύµατος.  3. Υψηλή ένταση (ισχύς) δηλ πολλά φωτόνια ανά µονάδα επιφάνειας ανά χρόνο.  4. Συµφωνία (Coherence) δηλ. όλα τα κύµατα των φωτονίων που εκπέµπονται έχουν την ίδια φάση   </vt:lpstr>
      <vt:lpstr>25. Μηχανισμος παραγωγης συμφωνης laser δεσμης  Εξαναγκασμενη εκπομπη   Αναστροφή πληθυσμών σε σύστημα  τριών και τεσσάρων επίπεδων Αντληση Αναστροφη πληθυσμβν Οπτικη κοιλοτητα με καθρεφετες (Ενισχυτικη καταστρεπτικη συμβολη </vt:lpstr>
      <vt:lpstr>Διαφάνεια 27</vt:lpstr>
      <vt:lpstr>27A.μεταβολη των ενεργειακων σταθμων  του στοιχειου Si (3s23p2)H διαφορα ενεργειας μεταξυ των συο επιπεδων ελαττωνεται από την αερια στη στερεα κατασταση.Β.Διακριση των στερεών ως προς το ενεργειακο χασμα  μεταξύ της ζώνης σθενους και αγωγιμοτητας α)μονωτης –μεγαλο ενεργειακο  β)  μεταλλικος αγωγος  ηλεκτρονια μεταξυ των δυο ζωνων γ)Ημιαγωγος θερμικη μεταπτωση ελεκτρονιου </vt:lpstr>
      <vt:lpstr>28.Ενίσχυση της αγωγιμότητας  ημιαγωγού μέσω προσμίξεων  (p-n  ημιαγωγού positive negative δότης δέκτης) </vt:lpstr>
      <vt:lpstr>29.Ιδιοτητες p-n επαφής  Λογω διεισδυσης ηλεκτρονιων  και οπων  στη ζωνη ενωσης  δημιουργειται φραγμα δυναμικου η περιοχη του δεκτη εχει υψηλοτερο δυναμικο . Η υπερβαση του φραγματος του δυναμικου γινεται με συνδεση μεσω ηλεκτρικου κυκλωματος  με ορθη πολωση (+)-πp n(-) το οποιο αναγκαζει τα ηλεκτρονια να  κινηθουν προς υψηλοτερο δυναμικο  και ετσι αποβαλλουν την επι πλεον ενεργεια ως εκπομπη φωτος.(Φωταυγεια LED- Light emitted Diode) Χρήσιμο στοιχείο Nobel Φυσικης 2014 στους Isamu Akasaki, Japan Hiroshi Amano Japan  Shuji Nakamura  Santa Barbara, CA, USA  “for the invention of efficient blue light-emitting diodes which has enabled bright and energy-saving white light sources”   </vt:lpstr>
      <vt:lpstr>19.Αρχή λειτουργίας laser  ημιαγωγού  Αυξηση του φορτιου μετατρεπει την αυθορμητη εκπομπη σε εξαναγκασμενη.Κατώφλι δημιουργίας αναστροφής  πληθυσμών Δημιουργια οπτικης κοιλοτητας με κοπη της επαδης κατά μηκος κρυσταλλογραφικων επιπεδων </vt:lpstr>
      <vt:lpstr>31.Αναστροφη πόλωση p-n- δότη-δεκτη  επαφης Η αναστροδη πολωση του ζευγους σημιουργει ζωτ=νη απομακρυνσης.Εαν φωτονιο  ικανης ενεργειας προσπεσει σε αυτό ατομο ζωνης σθενους διαγειρεται εισερχεται στη ζηνη αγωγιμοτητας το μτμημα  απορροφαται και επομενως ρευμα.  - Αρχή  λειτουργίας   ανισνευτη φωτοδιόδουΤο αμπερομετρο συνδεεται σε σειρα </vt:lpstr>
      <vt:lpstr>32.Πειραματικό μέρος ( Α.Φωτεινή πηγή Laser Σχηματική  Πειραματική διάταξη  Κάτοψη )</vt:lpstr>
      <vt:lpstr>33. Διαθλαση Α : Νομος Snell   δείκτης διάθλασης ορίζεται ως η=c/υ  </vt:lpstr>
      <vt:lpstr>34.Νόμος Snell Β και Ολική εσωτερική ανάκλαση για n2&gt;n1 </vt:lpstr>
      <vt:lpstr>35.Πειραματική διαδικασία</vt:lpstr>
      <vt:lpstr>36. Δυο μη γραμμικές προσαρμογές που προκύπτουν από το πείραμα α) Διαγραμμα κανονικοποιημενης εντασης ρεύματος   από φωτεινη πηγη laser μετά από διέλευση από ένα πολωτη  Προσαρμογη των τιμων  με την βοηθεια της εξισωσης συν2θ=1/2συν(2θ )-1/2 αριστερα (Διαγραμμα 1) β) από πλακίδιο  καθυστέρησης σε σχέση με τη γωνία του πλακιδίου  καθυστερησης  λ/4 ως προς τον αξονα του πολωτή  γραφική  προσαρμογή ως προς Ασυν2θημ2θ (Διαγραμμα 2)</vt:lpstr>
      <vt:lpstr>37. Β. Καταγραφη της έντασης που προσπίπτει στον ανιχνευτη  φωτοδιοδου από Φωτεινή πηγή led. Πειραματική διάταξη (σχήμα)</vt:lpstr>
      <vt:lpstr>38.Πειραματική   διαδικασια</vt:lpstr>
      <vt:lpstr>39.ΒΙΒΛΙΟΓΡΑΦΙΑ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Εργαστήριο Φυσικοχημείας Ι</dc:title>
  <cp:lastModifiedBy>TEI-DOMIKWN</cp:lastModifiedBy>
  <cp:revision>272</cp:revision>
  <dcterms:created xsi:type="dcterms:W3CDTF">2020-11-12T09:12:47Z</dcterms:created>
  <dcterms:modified xsi:type="dcterms:W3CDTF">2020-11-21T09:02:16Z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y fmtid="{D5CDD505-2E9C-101B-9397-08002B2CF9AE}" pid="3" name="LastSaved">
    <vt:filetime>2020-11-12T00:00:00Z</vt:filetime>
  </property>
</Properties>
</file>