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95" r:id="rId3"/>
    <p:sldId id="389" r:id="rId4"/>
    <p:sldId id="396" r:id="rId5"/>
    <p:sldId id="390" r:id="rId6"/>
    <p:sldId id="397" r:id="rId7"/>
    <p:sldId id="398" r:id="rId8"/>
    <p:sldId id="399" r:id="rId9"/>
    <p:sldId id="400" r:id="rId10"/>
    <p:sldId id="402" r:id="rId11"/>
    <p:sldId id="401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C214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6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4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7/6/2020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910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7/6/2020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546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7/6/2020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443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7/6/2020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68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7/6/2020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857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7/6/2020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228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7/6/2020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092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7/6/2020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765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7/6/2020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3446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7/6/2020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908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7/6/2020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060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B1F67-55ED-450D-9015-AEAD6350F7F4}" type="datetimeFigureOut">
              <a:rPr lang="el-GR" smtClean="0"/>
              <a:t>7/6/2020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956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5.e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03045" y="403724"/>
            <a:ext cx="9144000" cy="905255"/>
          </a:xfrm>
        </p:spPr>
        <p:txBody>
          <a:bodyPr>
            <a:normAutofit fontScale="90000"/>
          </a:bodyPr>
          <a:lstStyle/>
          <a:p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Πυρηνικός Μαγνητικός Συντονισμός</a:t>
            </a:r>
            <a:b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27622" y="5082268"/>
            <a:ext cx="9144000" cy="132805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NMR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μοριακή συμμετρία</a:t>
            </a:r>
          </a:p>
          <a:p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Δρ. Μάριος Κυδωνάκης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22" y="226628"/>
            <a:ext cx="1905000" cy="1905000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800" y="1522445"/>
            <a:ext cx="4164490" cy="31233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257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9557" y="542923"/>
            <a:ext cx="2752725" cy="6315075"/>
          </a:xfrm>
          <a:prstGeom prst="rect">
            <a:avLst/>
          </a:prstGeom>
        </p:spPr>
      </p:pic>
      <p:sp>
        <p:nvSpPr>
          <p:cNvPr id="4" name="Ορθογώνιο 3"/>
          <p:cNvSpPr/>
          <p:nvPr/>
        </p:nvSpPr>
        <p:spPr>
          <a:xfrm>
            <a:off x="0" y="130444"/>
            <a:ext cx="12060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Προτείνετε δομή για τον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που να συμφωνεί με τα παρακάτω φασματοσκοπικά δεδομένα.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NMR: 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7.43-7.35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m, 4H)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7.28 (m, 1H)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5.08 (dd, J = 8.3 Hz, J = 6.1 Hz, 2H)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4.79 (dd,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= 8.3 Hz, J 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6.4 Hz, 2H)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4.27-4.21(m, 1H)</a:t>
            </a:r>
          </a:p>
          <a:p>
            <a:pPr algn="just">
              <a:lnSpc>
                <a:spcPct val="90000"/>
              </a:lnSpc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NMR: 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141.5, 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125.7, 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127.0, 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126.8, 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78.9, 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40.3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704849"/>
            <a:ext cx="5029200" cy="5991225"/>
          </a:xfrm>
          <a:prstGeom prst="rect">
            <a:avLst/>
          </a:prstGeom>
        </p:spPr>
      </p:pic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477194"/>
              </p:ext>
            </p:extLst>
          </p:nvPr>
        </p:nvGraphicFramePr>
        <p:xfrm>
          <a:off x="355600" y="4295775"/>
          <a:ext cx="3667125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CS ChemDraw Drawing" r:id="rId5" imgW="1915562" imgH="1289446" progId="ChemDraw.Document.6.0">
                  <p:embed/>
                </p:oleObj>
              </mc:Choice>
              <mc:Fallback>
                <p:oleObj name="CS ChemDraw Drawing" r:id="rId5" imgW="1915562" imgH="128944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5600" y="4295775"/>
                        <a:ext cx="3667125" cy="2466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745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0" y="373963"/>
            <a:ext cx="12060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Προτείνετε δομή για τον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MT: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που να συμφωνεί με τα παρακάτω φασματοσκοπικά δεδομένα.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– NMR: </a:t>
            </a:r>
            <a:endParaRPr lang="en-US" sz="2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1.26 ppm (s, 6H)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2.95 ppm (s, 2H)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6.05 ppm (d, J = 5.4 Hz, 1H)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6.56 ppm (d, J = 5.4 Hz, 1H)</a:t>
            </a:r>
          </a:p>
          <a:p>
            <a:pPr algn="just">
              <a:lnSpc>
                <a:spcPct val="90000"/>
              </a:lnSpc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NMR: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210.0 ppm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169.8 ppm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126.6 ppm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57.7 ppm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27.1 ppm</a:t>
            </a:r>
          </a:p>
          <a:p>
            <a:pPr algn="just">
              <a:lnSpc>
                <a:spcPct val="9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952196"/>
              </p:ext>
            </p:extLst>
          </p:nvPr>
        </p:nvGraphicFramePr>
        <p:xfrm>
          <a:off x="8867775" y="1306513"/>
          <a:ext cx="1995488" cy="199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CS ChemDraw Drawing" r:id="rId3" imgW="830615" imgH="830635" progId="ChemDraw.Document.6.0">
                  <p:embed/>
                </p:oleObj>
              </mc:Choice>
              <mc:Fallback>
                <p:oleObj name="CS ChemDraw Drawing" r:id="rId3" imgW="830615" imgH="83063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67775" y="1306513"/>
                        <a:ext cx="1995488" cy="199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26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2645409" y="143204"/>
            <a:ext cx="6388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l-GR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152051" y="542907"/>
            <a:ext cx="11874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AutoNum type="arabicPeriod"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Τι ονομάζουμε χημική μετατόπιση και ποιοι παράγοντες την επηρεάζουν?</a:t>
            </a:r>
          </a:p>
          <a:p>
            <a:pPr marL="342900" indent="-342900" algn="just">
              <a:lnSpc>
                <a:spcPct val="90000"/>
              </a:lnSpc>
              <a:buAutoNum type="arabicPeriod"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Αναφέρεται ομάδες που προκαλούν προάσπιση και μερικές που προκαλούν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αποπροάσπιση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AutoNum type="arabicPeriod"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Γιατί τα αλδεϋδικά πρωτόνια συντονίζονται στην περιοχή 9-10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ppm?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AutoNum type="arabicPeriod"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σταθερά σύζευξης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δεν εξαρτάται από: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την ένταση του μαγνητικού πεδίου,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την διαμόρφωση του μορίου,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iii)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την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ηλεκτραρνητικότητα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των γειτονικών ομάδων,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iv)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τον αριθμό των δεσμών που μεσολαβούν μεταξύ δύο πυρήνων.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626392"/>
              </p:ext>
            </p:extLst>
          </p:nvPr>
        </p:nvGraphicFramePr>
        <p:xfrm>
          <a:off x="593819" y="3138487"/>
          <a:ext cx="10491787" cy="328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CS ChemDraw Drawing" r:id="rId3" imgW="6426743" imgH="2013480" progId="ChemDraw.Document.6.0">
                  <p:embed/>
                </p:oleObj>
              </mc:Choice>
              <mc:Fallback>
                <p:oleObj name="CS ChemDraw Drawing" r:id="rId3" imgW="6426743" imgH="2013480" progId="ChemDraw.Document.6.0">
                  <p:embed/>
                  <p:pic>
                    <p:nvPicPr>
                      <p:cNvPr id="2" name="Αντικείμενο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3819" y="3138487"/>
                        <a:ext cx="10491787" cy="328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Ορθογώνιο 5"/>
          <p:cNvSpPr/>
          <p:nvPr/>
        </p:nvSpPr>
        <p:spPr>
          <a:xfrm>
            <a:off x="152048" y="2815322"/>
            <a:ext cx="11658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Πόσα σήματα περιμένετε σε φάσμα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– NMR?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02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905256" y="235279"/>
            <a:ext cx="82113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Προτείνετε δομή για την ένωση με ΜΤ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βάση το φάσμα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H– NMR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 διαλύτης του δείγματος είναι το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CDCl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0605" y="1239012"/>
            <a:ext cx="3971925" cy="5257800"/>
          </a:xfrm>
          <a:prstGeom prst="rect">
            <a:avLst/>
          </a:prstGeom>
        </p:spPr>
      </p:pic>
      <p:sp>
        <p:nvSpPr>
          <p:cNvPr id="2" name="Ορθογώνιο 1"/>
          <p:cNvSpPr/>
          <p:nvPr/>
        </p:nvSpPr>
        <p:spPr>
          <a:xfrm>
            <a:off x="716280" y="1712607"/>
            <a:ext cx="6096000" cy="15881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NMR: 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4.15 (s, 4H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3.47 (s, 6H)</a:t>
            </a:r>
          </a:p>
          <a:p>
            <a:pPr algn="just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Β.α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480145"/>
              </p:ext>
            </p:extLst>
          </p:nvPr>
        </p:nvGraphicFramePr>
        <p:xfrm>
          <a:off x="5882640" y="2229739"/>
          <a:ext cx="2975392" cy="973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CS ChemDraw Drawing" r:id="rId4" imgW="1524284" imgH="498466" progId="ChemDraw.Document.6.0">
                  <p:embed/>
                </p:oleObj>
              </mc:Choice>
              <mc:Fallback>
                <p:oleObj name="CS ChemDraw Drawing" r:id="rId4" imgW="1524284" imgH="49846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82640" y="2229739"/>
                        <a:ext cx="2975392" cy="973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815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>
            <a:off x="173736" y="159004"/>
            <a:ext cx="11100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Προτείνετε δομή για την ένωση με ΜΤ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βάση τ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φάσματα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C– NMR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 διαλύτης του δείγματος είναι το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CDCl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4176" y="1008387"/>
            <a:ext cx="8269986" cy="5762625"/>
          </a:xfrm>
          <a:prstGeom prst="rect">
            <a:avLst/>
          </a:prstGeom>
        </p:spPr>
      </p:pic>
      <p:sp>
        <p:nvSpPr>
          <p:cNvPr id="11" name="Ορθογώνιο 10"/>
          <p:cNvSpPr/>
          <p:nvPr/>
        </p:nvSpPr>
        <p:spPr>
          <a:xfrm>
            <a:off x="126706" y="1443493"/>
            <a:ext cx="427155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NMR: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4.35 ppm (s, 4H)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1.68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0.83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(t, J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Hz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6H)</a:t>
            </a:r>
            <a:endParaRPr lang="el-GR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– NMR: 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81.18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43.06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27.84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8.22</a:t>
            </a:r>
          </a:p>
          <a:p>
            <a:pPr algn="just">
              <a:lnSpc>
                <a:spcPct val="90000"/>
              </a:lnSpc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Β.α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268219"/>
              </p:ext>
            </p:extLst>
          </p:nvPr>
        </p:nvGraphicFramePr>
        <p:xfrm>
          <a:off x="5632323" y="2712403"/>
          <a:ext cx="1884682" cy="1689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CS ChemDraw Drawing" r:id="rId4" imgW="780430" imgH="699729" progId="ChemDraw.Document.6.0">
                  <p:embed/>
                </p:oleObj>
              </mc:Choice>
              <mc:Fallback>
                <p:oleObj name="CS ChemDraw Drawing" r:id="rId4" imgW="780430" imgH="69972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32323" y="2712403"/>
                        <a:ext cx="1884682" cy="16893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64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173736" y="159004"/>
            <a:ext cx="11100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Προτείνετε δομή για την ένωση με ΜΤ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βάση τ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φάσματα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C– NMR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 διαλύτης του δείγματος είναι το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CDCl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4362" y="974979"/>
            <a:ext cx="7458075" cy="5657850"/>
          </a:xfrm>
          <a:prstGeom prst="rect">
            <a:avLst/>
          </a:prstGeom>
        </p:spPr>
      </p:pic>
      <p:sp>
        <p:nvSpPr>
          <p:cNvPr id="9" name="Ορθογώνιο 8"/>
          <p:cNvSpPr/>
          <p:nvPr/>
        </p:nvSpPr>
        <p:spPr>
          <a:xfrm>
            <a:off x="5169193" y="6060686"/>
            <a:ext cx="393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endParaRPr lang="el-GR" sz="1400" dirty="0"/>
          </a:p>
        </p:txBody>
      </p:sp>
      <p:sp>
        <p:nvSpPr>
          <p:cNvPr id="10" name="Ορθογώνιο 9"/>
          <p:cNvSpPr/>
          <p:nvPr/>
        </p:nvSpPr>
        <p:spPr>
          <a:xfrm>
            <a:off x="8662201" y="6077188"/>
            <a:ext cx="393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l-GR" sz="1400" dirty="0"/>
          </a:p>
        </p:txBody>
      </p:sp>
      <p:sp>
        <p:nvSpPr>
          <p:cNvPr id="11" name="Ορθογώνιο 10"/>
          <p:cNvSpPr/>
          <p:nvPr/>
        </p:nvSpPr>
        <p:spPr>
          <a:xfrm>
            <a:off x="9879263" y="6082760"/>
            <a:ext cx="393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l-GR" sz="1400" dirty="0"/>
          </a:p>
        </p:txBody>
      </p:sp>
      <p:sp>
        <p:nvSpPr>
          <p:cNvPr id="12" name="Ορθογώνιο 11"/>
          <p:cNvSpPr/>
          <p:nvPr/>
        </p:nvSpPr>
        <p:spPr>
          <a:xfrm>
            <a:off x="11415455" y="6077188"/>
            <a:ext cx="393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(6)</a:t>
            </a:r>
            <a:endParaRPr lang="el-GR" sz="1400" dirty="0"/>
          </a:p>
        </p:txBody>
      </p:sp>
      <p:sp>
        <p:nvSpPr>
          <p:cNvPr id="13" name="Ορθογώνιο 12"/>
          <p:cNvSpPr/>
          <p:nvPr/>
        </p:nvSpPr>
        <p:spPr>
          <a:xfrm>
            <a:off x="10820622" y="6073616"/>
            <a:ext cx="393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el-GR" sz="1400" dirty="0"/>
          </a:p>
        </p:txBody>
      </p:sp>
      <p:sp>
        <p:nvSpPr>
          <p:cNvPr id="14" name="Ορθογώνιο 13"/>
          <p:cNvSpPr/>
          <p:nvPr/>
        </p:nvSpPr>
        <p:spPr>
          <a:xfrm>
            <a:off x="214082" y="1092851"/>
            <a:ext cx="3628897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NMR: 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7.4-7.3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m, 5H)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4.56 ppm (s, 2H)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2.49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(t, J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1.57-1.51 (m, 3H)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0.83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(d, J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Hz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6H)</a:t>
            </a:r>
            <a:endParaRPr lang="el-GR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– NMR: 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208.8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134.5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129.5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128.8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127.1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50.3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40.2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32.7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27.7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22.4</a:t>
            </a:r>
          </a:p>
          <a:p>
            <a:pPr algn="just">
              <a:lnSpc>
                <a:spcPct val="90000"/>
              </a:lnSpc>
            </a:pPr>
            <a:endParaRPr lang="en-US" sz="2000" baseline="30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082034"/>
              </p:ext>
            </p:extLst>
          </p:nvPr>
        </p:nvGraphicFramePr>
        <p:xfrm>
          <a:off x="5656980" y="3010090"/>
          <a:ext cx="3201749" cy="1452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CS ChemDraw Drawing" r:id="rId4" imgW="1316736" imgH="597392" progId="ChemDraw.Document.6.0">
                  <p:embed/>
                </p:oleObj>
              </mc:Choice>
              <mc:Fallback>
                <p:oleObj name="CS ChemDraw Drawing" r:id="rId4" imgW="1316736" imgH="59739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56980" y="3010090"/>
                        <a:ext cx="3201749" cy="14521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299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0" y="107263"/>
            <a:ext cx="12060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Προτείνετε δομή για την ένωση με ΜΤ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βάση τ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φάσμα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l-G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NMR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 διαλύτης του δείγματος είναι το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CDCl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7056" y="829542"/>
            <a:ext cx="7699248" cy="5956544"/>
          </a:xfrm>
          <a:prstGeom prst="rect">
            <a:avLst/>
          </a:prstGeom>
        </p:spPr>
      </p:pic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14948"/>
              </p:ext>
            </p:extLst>
          </p:nvPr>
        </p:nvGraphicFramePr>
        <p:xfrm>
          <a:off x="739458" y="1244537"/>
          <a:ext cx="1598994" cy="2349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CS ChemDraw Drawing" r:id="rId4" imgW="743854" imgH="1094153" progId="ChemDraw.Document.6.0">
                  <p:embed/>
                </p:oleObj>
              </mc:Choice>
              <mc:Fallback>
                <p:oleObj name="CS ChemDraw Drawing" r:id="rId4" imgW="743854" imgH="109415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9458" y="1244537"/>
                        <a:ext cx="1598994" cy="2349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80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0" y="107263"/>
            <a:ext cx="109156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Προτείνετε δομές που να συμφωνεί με τα παρακάτω φασματοσκοπικά δεδομένα:</a:t>
            </a:r>
          </a:p>
          <a:p>
            <a:pPr algn="just">
              <a:lnSpc>
                <a:spcPct val="90000"/>
              </a:lnSpc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89281" y="548469"/>
            <a:ext cx="4657725" cy="557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90000"/>
              </a:lnSpc>
              <a:buAutoNum type="alphaLcParenR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    0.96 ppm (d, J = 7.0 Hz, 6H)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2.10 ppm (s, 3H)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2.43 ppm (m, 1H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  C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     1.06 ppm (d, J = 7.0 Hz, 6H)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1.97 ppm (m, 1H)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3.31 ppm (d, J = 8.5 Hz, 2H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    C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     2.15 ppm (q, J = 7.0 Hz, 2H)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2.75 ppm (t, J = &amp; Hz, 2H)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3.38 ppm (t, J = 8.5 Hz, 2H)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7.22 ppm (m, 5H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5303520" y="849485"/>
            <a:ext cx="4657725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C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0.93 ppm, singlet</a:t>
            </a:r>
          </a:p>
          <a:p>
            <a:pPr algn="just">
              <a:lnSpc>
                <a:spcPct val="9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1.5 ppm, singlet</a:t>
            </a:r>
          </a:p>
          <a:p>
            <a:pPr algn="just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1.07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(s, 9H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2.28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(d, J = 6 Hz, 2H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5.77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(t,  J = 6 Hz, 1H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353208"/>
              </p:ext>
            </p:extLst>
          </p:nvPr>
        </p:nvGraphicFramePr>
        <p:xfrm>
          <a:off x="8848216" y="1100519"/>
          <a:ext cx="1313529" cy="892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CS ChemDraw Drawing" r:id="rId3" imgW="768096" imgH="522771" progId="ChemDraw.Document.6.0">
                  <p:embed/>
                </p:oleObj>
              </mc:Choice>
              <mc:Fallback>
                <p:oleObj name="CS ChemDraw Drawing" r:id="rId3" imgW="768096" imgH="52277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48216" y="1100519"/>
                        <a:ext cx="1313529" cy="892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289986"/>
              </p:ext>
            </p:extLst>
          </p:nvPr>
        </p:nvGraphicFramePr>
        <p:xfrm>
          <a:off x="8748713" y="2443163"/>
          <a:ext cx="1312862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CS ChemDraw Drawing" r:id="rId5" imgW="768096" imgH="522771" progId="ChemDraw.Document.6.0">
                  <p:embed/>
                </p:oleObj>
              </mc:Choice>
              <mc:Fallback>
                <p:oleObj name="CS ChemDraw Drawing" r:id="rId5" imgW="768096" imgH="522771" progId="ChemDraw.Document.6.0">
                  <p:embed/>
                  <p:pic>
                    <p:nvPicPr>
                      <p:cNvPr id="2" name="Αντικείμενο 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48713" y="2443163"/>
                        <a:ext cx="1312862" cy="893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981390"/>
              </p:ext>
            </p:extLst>
          </p:nvPr>
        </p:nvGraphicFramePr>
        <p:xfrm>
          <a:off x="587820" y="5781484"/>
          <a:ext cx="5113551" cy="866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CS ChemDraw Drawing" r:id="rId7" imgW="3299495" imgH="559442" progId="ChemDraw.Document.6.0">
                  <p:embed/>
                </p:oleObj>
              </mc:Choice>
              <mc:Fallback>
                <p:oleObj name="CS ChemDraw Drawing" r:id="rId7" imgW="3299495" imgH="55944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7820" y="5781484"/>
                        <a:ext cx="5113551" cy="8662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Αντικείμενο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475602"/>
              </p:ext>
            </p:extLst>
          </p:nvPr>
        </p:nvGraphicFramePr>
        <p:xfrm>
          <a:off x="6296025" y="4895850"/>
          <a:ext cx="392906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CS ChemDraw Drawing" r:id="rId9" imgW="2573930" imgH="579057" progId="ChemDraw.Document.6.0">
                  <p:embed/>
                </p:oleObj>
              </mc:Choice>
              <mc:Fallback>
                <p:oleObj name="CS ChemDraw Drawing" r:id="rId9" imgW="2573930" imgH="57905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96025" y="4895850"/>
                        <a:ext cx="3929063" cy="88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00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0" y="107263"/>
            <a:ext cx="12060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Πόσα σήματα περιμένετε στο φάσμα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– NMR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για κάθε ένωση;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Εξηγείστε.</a:t>
            </a:r>
          </a:p>
          <a:p>
            <a:pPr algn="just">
              <a:lnSpc>
                <a:spcPct val="90000"/>
              </a:lnSpc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867293"/>
              </p:ext>
            </p:extLst>
          </p:nvPr>
        </p:nvGraphicFramePr>
        <p:xfrm>
          <a:off x="3382963" y="509588"/>
          <a:ext cx="5295900" cy="204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CS ChemDraw Drawing" r:id="rId3" imgW="2577332" imgH="995227" progId="ChemDraw.Document.6.0">
                  <p:embed/>
                </p:oleObj>
              </mc:Choice>
              <mc:Fallback>
                <p:oleObj name="CS ChemDraw Drawing" r:id="rId3" imgW="2577332" imgH="99522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82963" y="509588"/>
                        <a:ext cx="5295900" cy="204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Ορθογώνιο 3"/>
          <p:cNvSpPr/>
          <p:nvPr/>
        </p:nvSpPr>
        <p:spPr>
          <a:xfrm>
            <a:off x="0" y="3459848"/>
            <a:ext cx="12060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ένα φάσμα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– NMR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έχουμε τις εξής απορροφήσεις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15.5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20.1, 60.7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99.6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ποια δομή αντιστοιχεί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867796"/>
              </p:ext>
            </p:extLst>
          </p:nvPr>
        </p:nvGraphicFramePr>
        <p:xfrm>
          <a:off x="3611975" y="4049866"/>
          <a:ext cx="4424362" cy="2090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CS ChemDraw Drawing" r:id="rId5" imgW="3665255" imgH="1731201" progId="ChemDraw.Document.6.0">
                  <p:embed/>
                </p:oleObj>
              </mc:Choice>
              <mc:Fallback>
                <p:oleObj name="CS ChemDraw Drawing" r:id="rId5" imgW="3665255" imgH="173120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11975" y="4049866"/>
                        <a:ext cx="4424362" cy="20905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448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131064" y="3528576"/>
            <a:ext cx="12060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στο 1,2,3-τριχλωρο προπάνιο έχουν μικρή διαφορά ως προς την χημική μετατόπιση. Τα σήματα τους είναι διπλή της διπλής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dd)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Για το ένα οι σταθερές σχάσης είναι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9 Hz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5 Hz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ενώ για το άλλο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9 Hz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Hz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Γιατί παρουσιάζουν διαφορετική χημική μετατόπιση; Εξηγείστε την πολλαπλότητα. Πόσα σήματα περιμένετε στο φάσμα 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– NMR?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37083"/>
              </p:ext>
            </p:extLst>
          </p:nvPr>
        </p:nvGraphicFramePr>
        <p:xfrm>
          <a:off x="5302250" y="5170488"/>
          <a:ext cx="1833563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CS ChemDraw Drawing" r:id="rId3" imgW="1323966" imgH="918901" progId="ChemDraw.Document.6.0">
                  <p:embed/>
                </p:oleObj>
              </mc:Choice>
              <mc:Fallback>
                <p:oleObj name="CS ChemDraw Drawing" r:id="rId3" imgW="1323966" imgH="91890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02250" y="5170488"/>
                        <a:ext cx="1833563" cy="1273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Ορθογώνιο 3"/>
          <p:cNvSpPr/>
          <p:nvPr/>
        </p:nvSpPr>
        <p:spPr>
          <a:xfrm>
            <a:off x="131064" y="81449"/>
            <a:ext cx="12060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el-G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Χρησιμοποιώντας όποια τεχνική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NMR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θέλετε, πως θα διαπιστώσετε ποια από τις ισομερείς ενώσεις Α και Β έχετε;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225628"/>
              </p:ext>
            </p:extLst>
          </p:nvPr>
        </p:nvGraphicFramePr>
        <p:xfrm>
          <a:off x="4102990" y="681613"/>
          <a:ext cx="3808801" cy="140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CS ChemDraw Drawing" r:id="rId5" imgW="2363405" imgH="870291" progId="ChemDraw.Document.6.0">
                  <p:embed/>
                </p:oleObj>
              </mc:Choice>
              <mc:Fallback>
                <p:oleObj name="CS ChemDraw Drawing" r:id="rId5" imgW="2363405" imgH="87029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02990" y="681613"/>
                        <a:ext cx="3808801" cy="1401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857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7288</TotalTime>
  <Words>846</Words>
  <Application>Microsoft Office PowerPoint</Application>
  <PresentationFormat>Ευρεία οθόνη</PresentationFormat>
  <Paragraphs>139</Paragraphs>
  <Slides>11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Θέμα του Office</vt:lpstr>
      <vt:lpstr>CS ChemDraw Drawing</vt:lpstr>
      <vt:lpstr>Πυρηνικός Μαγνητικός Συντονισμός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ΕΡΓΑΣΤΗΡΙΑΚΗ ΚΑΙ ΧΗΜΙΚΗ ΑΣΦΑΛΕΙΑ</dc:title>
  <dc:creator>marios kidonakis</dc:creator>
  <cp:lastModifiedBy>marios kidonakis</cp:lastModifiedBy>
  <cp:revision>1063</cp:revision>
  <dcterms:created xsi:type="dcterms:W3CDTF">2019-11-09T19:19:36Z</dcterms:created>
  <dcterms:modified xsi:type="dcterms:W3CDTF">2020-06-07T20:49:56Z</dcterms:modified>
</cp:coreProperties>
</file>