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4" r:id="rId2"/>
    <p:sldId id="381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32" r:id="rId21"/>
    <p:sldId id="452" r:id="rId22"/>
    <p:sldId id="453" r:id="rId23"/>
    <p:sldId id="425" r:id="rId24"/>
    <p:sldId id="426" r:id="rId25"/>
    <p:sldId id="418" r:id="rId26"/>
    <p:sldId id="422" r:id="rId27"/>
    <p:sldId id="423" r:id="rId28"/>
    <p:sldId id="427" r:id="rId29"/>
    <p:sldId id="428" r:id="rId30"/>
    <p:sldId id="433" r:id="rId31"/>
    <p:sldId id="454" r:id="rId32"/>
    <p:sldId id="424" r:id="rId33"/>
    <p:sldId id="430" r:id="rId34"/>
    <p:sldId id="431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  <a:srgbClr val="FF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5116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0576" y="32828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9992" y="5054455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και επεξεργασία φασμάτων:</a:t>
            </a: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179128"/>
            <a:ext cx="3028950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953489" y="4436155"/>
                <a:ext cx="10259568" cy="105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– NMR 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(s, 2H), 1.95 (q, J =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7.0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Hz, 4H), 0.98 (t, J = 7.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Hz, 6H)</a:t>
                </a: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89" y="4436155"/>
                <a:ext cx="10259568" cy="1057662"/>
              </a:xfrm>
              <a:prstGeom prst="rect">
                <a:avLst/>
              </a:prstGeom>
              <a:blipFill>
                <a:blip r:embed="rId2"/>
                <a:stretch>
                  <a:fillRect l="-594" t="-6358" b="-46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64255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231584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8679634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9832159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12" y="295275"/>
            <a:ext cx="9372600" cy="354330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5458569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8913740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0077266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9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637862"/>
            <a:ext cx="10629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παρατηρούμε 3 απορροφήσεις, συνεπώς υπάρχουν 3 διακριτά είδη Η. Ο ΜΤ έχει 12 Η άρα υποκρύπτεται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ΜΤ αντιστοιχεί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βαθμός ακορεστότητας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επομένως η δομή έχει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διπλό δεσμό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έναν δακτύλιο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 όμως απορρόφηση στα 4.77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 μάλλον υπάρχει διπλός δεσμός και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βινυλικό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(περιοχή απορρόφησης ~ 4.8-6.0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ppm).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κορυφή αυτή έχει εμβαδό 2, άρα υπάρχουν 2 Η βινυλικά.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Η απορρόφηση στα 1.95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τετραπλή κορυφή. Στην περιοχή αυτή συντονίζονται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αλλυλικά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( ~ 1.6-2.1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Η τετραπλή σχάση προέρχεται από 3 γειτονικά Η (ν+1 = 3+1 = 4απλή).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)Η απορρόφηση στα 0.98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αλειφατικών Η) είναι τριπλή απορρόφηση. Η σχάση αυτή προέρχεται από 2 γειτονικά Η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ν+1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2+1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3πλή).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συνηγορούν στην ύπαρξη της ομάδας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αφού τα εμβαδά στις απορροφήσεις 1.95 και 0.98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4 και 6 αντίστοιχα, η ομάδα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δύο φορές στην δομή, αλλά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 συμμετρίας  τα αντίστοιχα σήματα συμπίπτουν. Τα υδρογόνα της ομάδας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αλλυλικά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αφού η 4απλή κορυφή με εμβαδόν 4 συντονίζεται στα 1.95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570746" y="87181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/>
          </p:nvPr>
        </p:nvGraphicFramePr>
        <p:xfrm>
          <a:off x="10553700" y="2989263"/>
          <a:ext cx="14938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CS ChemDraw Drawing" r:id="rId3" imgW="1004139" imgH="596113" progId="ChemDraw.Document.6.0">
                  <p:embed/>
                </p:oleObj>
              </mc:Choice>
              <mc:Fallback>
                <p:oleObj name="CS ChemDraw Drawing" r:id="rId3" imgW="1004139" imgH="596113" progId="ChemDraw.Document.6.0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3700" y="2989263"/>
                        <a:ext cx="149383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637862"/>
            <a:ext cx="1062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Πιθανές δομές: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570746" y="87181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2386013" y="328310"/>
          <a:ext cx="538638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CS ChemDraw Drawing" r:id="rId3" imgW="3323738" imgH="1580254" progId="ChemDraw.Document.6.0">
                  <p:embed/>
                </p:oleObj>
              </mc:Choice>
              <mc:Fallback>
                <p:oleObj name="CS ChemDraw Drawing" r:id="rId3" imgW="3323738" imgH="1580254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013" y="328310"/>
                        <a:ext cx="5386387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/>
          </p:nvPr>
        </p:nvGraphicFramePr>
        <p:xfrm>
          <a:off x="4135897" y="3474356"/>
          <a:ext cx="35417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CS ChemDraw Drawing" r:id="rId5" imgW="2194560" imgH="782025" progId="ChemDraw.Document.6.0">
                  <p:embed/>
                </p:oleObj>
              </mc:Choice>
              <mc:Fallback>
                <p:oleObj name="CS ChemDraw Drawing" r:id="rId5" imgW="2194560" imgH="782025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5897" y="3474356"/>
                        <a:ext cx="354171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133350" y="3131664"/>
            <a:ext cx="11753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στις 3 δομές τα βινυλικά Η (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είναι ισοδύναμα οπότε δεν αναμένουμε να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σχάσει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ένα το άλλο.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δομές Α και Β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αποκλείονται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και στις δύο περιπτώσεις τα βινυλικά και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αλλυλικά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πρωτόνια (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αντίστοιχα) μεταξύ τους είναι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vicinal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Ως εκ τούτου, τα βινυλικά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θα έπρεπε να φανούν ως καθαρή τριπλή κορυφή αφού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vicinal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4-10 Hz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περίπτωση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αλλυλικά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allylic)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πράγματι συζεύγνυνται αλλά επειδή η σταθερά σύζευξης είναι ~ 0 πρακτικά τα βινυλικά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εμφανίζονται ως απλή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 singlet)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απορρόφηση.  Άρα το φάσμα αντιστοιχεί στην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αφού η απορρόφηση στα 4.77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βινυλικό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είναι απλή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231584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8679634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9832159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12" y="295275"/>
            <a:ext cx="9372600" cy="354330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5458569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8913740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0077266" y="294905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l-GR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6186278" y="1155731"/>
          <a:ext cx="1115694" cy="1368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CS ChemDraw Drawing" r:id="rId4" imgW="743428" imgH="911226" progId="ChemDraw.Document.6.0">
                  <p:embed/>
                </p:oleObj>
              </mc:Choice>
              <mc:Fallback>
                <p:oleObj name="CS ChemDraw Drawing" r:id="rId4" imgW="743428" imgH="91122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86278" y="1155731"/>
                        <a:ext cx="1115694" cy="1368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5492801" y="1839928"/>
            <a:ext cx="328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769738" y="2024594"/>
            <a:ext cx="74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dirty="0">
              <a:solidFill>
                <a:srgbClr val="FF6699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0352626" y="786399"/>
            <a:ext cx="75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76832" y="4436155"/>
                <a:ext cx="11738384" cy="2073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– NMR 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17.4 Hz, J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10.7 Hz ,1H),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4.91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17.4 Hz, J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Hz ,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1H), 4.83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10.7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Hz, J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10.7 Hz ,1H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1.05 (s, 9H).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 NMR: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149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2" y="4436155"/>
                <a:ext cx="11738384" cy="2073324"/>
              </a:xfrm>
              <a:prstGeom prst="rect">
                <a:avLst/>
              </a:prstGeom>
              <a:blipFill>
                <a:blip r:embed="rId2"/>
                <a:stretch>
                  <a:fillRect l="-519" t="-3235" r="-571" b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64255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91" y="16555"/>
            <a:ext cx="9534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637862"/>
            <a:ext cx="10629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ΜΤ αντιστοιχεί 1 βαθμός ακορεστότητας, ως εκ τούτου στην δομή υπάρχει ένας διπλός δεσμός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ένας δακτύλιος.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 όμως απορροφήσεις στην περιοχή 4.8-6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περιοχή στην οποία συντονίζονται βινυλικά Η. Επομένως, στην δομή υπάρχει διπλός δεσμός ο οποίος είναι υπεύθυνος για τον 1 βαθμό ακορεστότητας.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Συνολικά παρατηρούμε 3 βινυλικά Η (βινυλικά: πάνω σε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διπλού δεσμού), συνεπώς ο διπλός δεσμός έχει έναν υποκαταστάτη.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1.05 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(περιοχή αλειφατικών Η) παρατηρούμε μια απλή απορρόφηση με εμβαδόν 9.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όμως με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H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υπάρχει και δεν πρόκειται να υπάρξει (!)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αυτή υποκρύπτει συμμετρία και πρόκειται για 3 ισοδύναμες ομάδες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υποκαταστάτης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λοιπόν του διπλού δεσμού είναι μια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-Butyl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ομάδα.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570746" y="87181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/>
          </p:nvPr>
        </p:nvGraphicFramePr>
        <p:xfrm>
          <a:off x="10629900" y="2230868"/>
          <a:ext cx="15303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CS ChemDraw Drawing" r:id="rId3" imgW="1027530" imgH="635342" progId="ChemDraw.Document.6.0">
                  <p:embed/>
                </p:oleObj>
              </mc:Choice>
              <mc:Fallback>
                <p:oleObj name="CS ChemDraw Drawing" r:id="rId3" imgW="1027530" imgH="635342" progId="ChemDraw.Document.6.0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9900" y="2230868"/>
                        <a:ext cx="15303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4230751" y="4248023"/>
          <a:ext cx="825881" cy="68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CS ChemDraw Drawing" r:id="rId5" imgW="602228" imgH="498466" progId="ChemDraw.Document.6.0">
                  <p:embed/>
                </p:oleObj>
              </mc:Choice>
              <mc:Fallback>
                <p:oleObj name="CS ChemDraw Drawing" r:id="rId5" imgW="602228" imgH="49846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0751" y="4248023"/>
                        <a:ext cx="825881" cy="684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64255" y="4436155"/>
            <a:ext cx="11738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5.85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διπλή της διπλής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στο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είναι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προς το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17.4 Hz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(χαρακτηριστική για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το </a:t>
            </a:r>
            <a:r>
              <a:rPr lang="el-GR" sz="20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(τιμή χαρακτηριστική για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γεωμετρία).</a:t>
            </a: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4.91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διπλή της διπλής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είναι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προς το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17.4 Hz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(χαρακτηριστική για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το </a:t>
            </a:r>
            <a:r>
              <a:rPr lang="el-GR" sz="2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(τιμή χαρακτηριστική για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 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διπλή της διπλής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στο </a:t>
            </a:r>
            <a:r>
              <a:rPr lang="el-GR" sz="20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είναι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προς το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(χαρακτηριστική για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το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σχάζεται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1.4 Hz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(τιμή χαρακτηριστική για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 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 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απλή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singlet)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στα 9 ισοδύναμα Η των ομάδων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64255" y="408267"/>
            <a:ext cx="183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119340"/>
            <a:ext cx="9091041" cy="4214029"/>
          </a:xfrm>
          <a:prstGeom prst="rect">
            <a:avLst/>
          </a:prstGeom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5093605" y="637614"/>
          <a:ext cx="1507109" cy="114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CS ChemDraw Drawing" r:id="rId4" imgW="830615" imgH="628093" progId="ChemDraw.Document.6.0">
                  <p:embed/>
                </p:oleObj>
              </mc:Choice>
              <mc:Fallback>
                <p:oleObj name="CS ChemDraw Drawing" r:id="rId4" imgW="830615" imgH="628093" progId="ChemDraw.Document.6.0">
                  <p:embed/>
                  <p:pic>
                    <p:nvPicPr>
                      <p:cNvPr id="5" name="Αντικείμενο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3605" y="637614"/>
                        <a:ext cx="1507109" cy="114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981500" y="241102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776403" y="236234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l-GR" dirty="0">
              <a:solidFill>
                <a:srgbClr val="FF6699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033447" y="241102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230930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5 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801" y="142875"/>
            <a:ext cx="8143875" cy="6515100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68" y="142875"/>
            <a:ext cx="1578468" cy="118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382847" y="3729330"/>
                <a:ext cx="2760404" cy="1726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" y="3729330"/>
                <a:ext cx="2760404" cy="1726370"/>
              </a:xfrm>
              <a:prstGeom prst="rect">
                <a:avLst/>
              </a:prstGeom>
              <a:blipFill>
                <a:blip r:embed="rId4"/>
                <a:stretch>
                  <a:fillRect l="-2428" r="-3311" b="-21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Ορθογώνιο 18"/>
          <p:cNvSpPr/>
          <p:nvPr/>
        </p:nvSpPr>
        <p:spPr>
          <a:xfrm>
            <a:off x="51552" y="1326726"/>
            <a:ext cx="599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 Hz, 2H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3.49 (s,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2.25 (s, 3H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 (t,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 Hz, 3H).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200.6,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7.1, 61.4, 50.1, 30.1, 14.0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-1" y="151713"/>
            <a:ext cx="121062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ΜΤ αντιστοιχούν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βαθμοί ακορεστότητας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επομένως η δομή έχει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 διπλούς δεσμούς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διπλό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έναν δακτύλιο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δύο δακτυλίους 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έναν τριπλό δεσμό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Δείτε το φάσμα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,υπάρχουν απορροφήσεις στην περιοχή ~ 160 – 210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σημαίνει ότι υπάρχουν 2 διακριτοί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καρβονυλικοί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άνθρακες. Η απορρόφηση στα 200.6 υποδηλώνει κετόνη ενώ η απορρόφηση στα  167.1 εστέρα.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απορρόφηση στα 2.25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μια απλή κορυφή με εμβαδόν 3. Πρόκειται για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ομάδα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οποία βρίσκεται ενωμένη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Ο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(η περιοχή αυτή είναι περιοχή απορρόφησης α – 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Παρατηρείστε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Η απορρόφηση στα 1.55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τριπλή κορυφή. Στην περιοχή αυτή συντονίζονται αλειφατικά Η ( ~ 0.5-1.5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Η τριπλή σχάση προέρχεται από 2 γειτονικά Η (ν+1 = 3+1 =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πλή). Έχει εμβαδόν 3 άρα πρόκειται για 3 Η.</a:t>
            </a:r>
          </a:p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Η απορρόφηση στα 4.19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τετραπλή απορρόφηση. Η σχάση αυτή προέρχεται από 3 γειτονικά Η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ν+1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3+1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4απλή). Η περιοχή στην οποία εμφανίζεται η 4απλή υποδηλώνει ότι πρόκειται για Η σε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ηλεκτραρνητικό άτομο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C – X, X: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αλογόνο ή Ο). Έχει εμβαδόν 2 συνεπώς μιλάμε για 2 Η.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α και β μαρτυρούν την ύπαρξη της ομάδας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σταθερές σχάσης που σας δίνονται για τις απορροφήσεις στα 1.55 και 4.19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ίδιες, επιβεβαιώνοντας τα δεδομένα αυτά.</a:t>
            </a: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3.49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μια απλή κορυφή, συνεπώς δεν συζεύγνυνται με γειτονικά Η. Έχει εμβαδόν 2 άρα πρόκειται για ομάδα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Τα 2 Η βρίσκονται μεταξύ δύο καρβονυλίων (ας πούμε ότι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διπλώς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α-Η) και για τον λόγο αυτό συντονίζονται σε χαμηλότερα πεδία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Αντίθετα με την ομάδα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στα 2.25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αποπροστατεύεται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μια καρβονυλομάδα, τα Η στα 3.49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αποθωρακίζονται από δύο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καρβονυλομάδες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για τον λόγο αυτόν συντονίζονται σε χαμηλότερες τιμές πεδίου.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230930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5 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52400"/>
            <a:ext cx="8201025" cy="67056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42875" y="4161296"/>
            <a:ext cx="3876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άνθρακας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κετονών/αλδεϋδών συντονίζονται σε χαμηλότερα πεδία ( ~ 190 – 210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συγκριτικά με τον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εστέρα όπου η περιοχή συντονισμού είναι ~ 160 – 180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 είναι μια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πληροφορία στο  αν έχουμε εστέρα ή κετόνη/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αλδεΰδη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240969"/>
              </p:ext>
            </p:extLst>
          </p:nvPr>
        </p:nvGraphicFramePr>
        <p:xfrm>
          <a:off x="7514431" y="2785007"/>
          <a:ext cx="40211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CS ChemDraw Drawing" r:id="rId3" imgW="2482490" imgH="595687" progId="ChemDraw.Document.6.0">
                  <p:embed/>
                </p:oleObj>
              </mc:Choice>
              <mc:Fallback>
                <p:oleObj name="CS ChemDraw Drawing" r:id="rId3" imgW="2482490" imgH="595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4431" y="2785007"/>
                        <a:ext cx="4021138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5308"/>
            <a:ext cx="6434137" cy="6782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8432672" y="1137861"/>
                <a:ext cx="1536192" cy="78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l-GR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l-GR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672" y="1137861"/>
                <a:ext cx="1536192" cy="780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6879526" y="393509"/>
            <a:ext cx="3226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(X: F, Cl, Br, I)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803485" y="1137861"/>
                <a:ext cx="1536192" cy="1051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85" y="1137861"/>
                <a:ext cx="1536192" cy="1051250"/>
              </a:xfrm>
              <a:prstGeom prst="rect">
                <a:avLst/>
              </a:prstGeom>
              <a:blipFill>
                <a:blip r:embed="rId7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4" y="123825"/>
            <a:ext cx="3857625" cy="658456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889059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9753929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0125404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0579374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1" y="1028879"/>
            <a:ext cx="542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3.64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(t, 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6.5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2.20 (td,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6.8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 Hz, 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1.93 (t, J = 2.6 Hz, 1H)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1.62 – 1.42 (m, 7H).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85.2, 68.4, 62.9, 32.3, 28.3, 25.0, 18.5. 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14300" y="1076504"/>
            <a:ext cx="7238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3.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88-1.80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5H)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1.61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4H).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1.12-1.07 (m, 2H)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>
              <a:lnSpc>
                <a:spcPct val="90000"/>
              </a:lnSpc>
            </a:pP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62" y="304800"/>
            <a:ext cx="42957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14300" y="1076504"/>
            <a:ext cx="7238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2.61 (s, 4H)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1.25 (t,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=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6H).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just">
              <a:lnSpc>
                <a:spcPct val="90000"/>
              </a:lnSpc>
            </a:pP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99" y="57150"/>
            <a:ext cx="37147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75" y="0"/>
            <a:ext cx="6333087" cy="686752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8953499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10" name="Ορθογώνιο 9"/>
          <p:cNvSpPr/>
          <p:nvPr/>
        </p:nvSpPr>
        <p:spPr>
          <a:xfrm>
            <a:off x="10289380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11" name="Ορθογώνιο 10"/>
          <p:cNvSpPr/>
          <p:nvPr/>
        </p:nvSpPr>
        <p:spPr>
          <a:xfrm>
            <a:off x="10807299" y="6055555"/>
            <a:ext cx="594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l-GR" sz="1600" dirty="0"/>
          </a:p>
        </p:txBody>
      </p:sp>
      <p:sp>
        <p:nvSpPr>
          <p:cNvPr id="12" name="Ορθογώνιο 11"/>
          <p:cNvSpPr/>
          <p:nvPr/>
        </p:nvSpPr>
        <p:spPr>
          <a:xfrm>
            <a:off x="11176392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sz="1600" dirty="0"/>
          </a:p>
        </p:txBody>
      </p:sp>
      <p:sp>
        <p:nvSpPr>
          <p:cNvPr id="13" name="Ορθογώνιο 12"/>
          <p:cNvSpPr/>
          <p:nvPr/>
        </p:nvSpPr>
        <p:spPr>
          <a:xfrm>
            <a:off x="423811" y="1530919"/>
            <a:ext cx="6138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1.88 ppm (m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1.46 - 1.15 ppm (m, 8H)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0.88 ppm (t, 3H).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1633" y="1798686"/>
            <a:ext cx="3985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7.0 Hz,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3.08 (t, J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7.0 Hz,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2.19 (s,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18471"/>
              </p:ext>
            </p:extLst>
          </p:nvPr>
        </p:nvGraphicFramePr>
        <p:xfrm>
          <a:off x="2886075" y="408266"/>
          <a:ext cx="9146396" cy="410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CS ChemDraw Drawing" r:id="rId3" imgW="5759444" imgH="2584862" progId="ChemDraw.Document.6.0">
                  <p:embed/>
                </p:oleObj>
              </mc:Choice>
              <mc:Fallback>
                <p:oleObj name="CS ChemDraw Drawing" r:id="rId3" imgW="5759444" imgH="2584862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6075" y="408266"/>
                        <a:ext cx="9146396" cy="4104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3221809" y="26156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5841184" y="29850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7717609" y="82376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15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02" y="2128837"/>
            <a:ext cx="9591675" cy="368617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43150" y="526884"/>
            <a:ext cx="5798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NMR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6.25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1H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5.98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1H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2.15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= 6.9 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Hz, 2H)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1.57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2H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1.41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2H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199.6, 150.6, 129.9, 38.2, 25.8, 22.8.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47625"/>
            <a:ext cx="7115175" cy="6686550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>
            <a:off x="0" y="1549969"/>
            <a:ext cx="8996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4.74 (s, 1H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2.15 (sept, J = 5 Hz, 1H), 1.62 (s, 3H), 0.96 (d, J = 5 Hz, 6H).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επταπλή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3" y="285750"/>
            <a:ext cx="7881937" cy="644645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4255" y="1530919"/>
            <a:ext cx="8996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(s, 1H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7.5 Hz, 2H), 1.61 (s, 3H), 1.38 (m,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H), 0.84 (t, J = 7.5 Hz, 3H).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73780" y="937195"/>
            <a:ext cx="6993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7.2 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3.34 (s, 2H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7.2 Hz, 6H).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17180" y="25249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2" y="252491"/>
            <a:ext cx="50196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54730" y="2080195"/>
            <a:ext cx="3169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2.19 ppm (s, 1H)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ppm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17180" y="25249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71" y="1042987"/>
            <a:ext cx="5028854" cy="559593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257990" y="384095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0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953489" y="4436155"/>
                <a:ext cx="10259568" cy="15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– NMR : 2.37 (t, J = 7.3 Hz, 2H), 2.10 (s, 3H), 1-53-1.60 (m, 2H), 0.88 (t, J = 7.4 Hz, 3H)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 NMR: 209.2, 45.6, 29.8, 17.2, 13.6 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89" y="4436155"/>
                <a:ext cx="10259568" cy="1519327"/>
              </a:xfrm>
              <a:prstGeom prst="rect">
                <a:avLst/>
              </a:prstGeom>
              <a:blipFill>
                <a:blip r:embed="rId2"/>
                <a:stretch>
                  <a:fillRect l="-594" t="-4418" b="-2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64255" y="4082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1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76" y="163804"/>
            <a:ext cx="9715500" cy="41148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23" y="224385"/>
            <a:ext cx="1578468" cy="11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54730" y="2080195"/>
            <a:ext cx="3445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7.40 ppm (d,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7.07 ppm (d,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2.91 ppm 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2.77 ppm 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21480" y="12920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1" y="32176"/>
            <a:ext cx="7253346" cy="674291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408040" y="3403633"/>
            <a:ext cx="1038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l-GR" sz="1600" dirty="0"/>
          </a:p>
        </p:txBody>
      </p:sp>
      <p:sp>
        <p:nvSpPr>
          <p:cNvPr id="8" name="Ορθογώνιο 7"/>
          <p:cNvSpPr/>
          <p:nvPr/>
        </p:nvSpPr>
        <p:spPr>
          <a:xfrm>
            <a:off x="7848540" y="5393531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pt-B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5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230930" y="1565845"/>
            <a:ext cx="3747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25-7.21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7.15-7.11 ppm (m,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2.91 ppm (t, J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4H)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2.06 ppm (quin,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πενταπλή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NMR: 144.1, 125.9, 124.3, 32.8, 25.3.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21480" y="12920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814387"/>
            <a:ext cx="48958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740517" y="71438"/>
            <a:ext cx="9817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ποια από τις ακόλουθες ενώσεις ανήκουν τα ακόλουθα φάσματα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και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NMR?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Εξηγείστε. 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438275"/>
            <a:ext cx="8639175" cy="5419725"/>
          </a:xfrm>
          <a:prstGeom prst="rect">
            <a:avLst/>
          </a:prstGeom>
        </p:spPr>
      </p:pic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31520"/>
              </p:ext>
            </p:extLst>
          </p:nvPr>
        </p:nvGraphicFramePr>
        <p:xfrm>
          <a:off x="4145333" y="1077913"/>
          <a:ext cx="24939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CS ChemDraw Drawing" r:id="rId4" imgW="1633586" imgH="1462993" progId="ChemDraw.Document.6.0">
                  <p:embed/>
                </p:oleObj>
              </mc:Choice>
              <mc:Fallback>
                <p:oleObj name="CS ChemDraw Drawing" r:id="rId4" imgW="1633586" imgH="1462993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5333" y="1077913"/>
                        <a:ext cx="2493962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740517" y="71438"/>
            <a:ext cx="981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ποιο από τα παρακάτω ισομερή, με ΜΤ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ανήκει 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NMR?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Εξηγείστε.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1390650"/>
            <a:ext cx="6896100" cy="5334000"/>
          </a:xfrm>
          <a:prstGeom prst="rect">
            <a:avLst/>
          </a:prstGeom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46727"/>
              </p:ext>
            </p:extLst>
          </p:nvPr>
        </p:nvGraphicFramePr>
        <p:xfrm>
          <a:off x="740517" y="1390650"/>
          <a:ext cx="3189609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CS ChemDraw Drawing" r:id="rId4" imgW="2523744" imgH="2210053" progId="ChemDraw.Document.6.0">
                  <p:embed/>
                </p:oleObj>
              </mc:Choice>
              <mc:Fallback>
                <p:oleObj name="CS ChemDraw Drawing" r:id="rId4" imgW="2523744" imgH="2210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517" y="1390650"/>
                        <a:ext cx="3189609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2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09093"/>
            <a:ext cx="8810625" cy="526315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0" y="0"/>
            <a:ext cx="1171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Σας δίνετε το φάσμα του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(1-fluoropropyl)benzene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Αντιστοιχείστε τις απορροφήσεις του φάσματος με τα πρωτόνια στα οποία αντιστοιχούν και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σχολιάστε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πολλαπλή κορυφή στην περιοχή 5.426 – 5.305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793623"/>
              </p:ext>
            </p:extLst>
          </p:nvPr>
        </p:nvGraphicFramePr>
        <p:xfrm>
          <a:off x="6873875" y="2300287"/>
          <a:ext cx="1365250" cy="105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CS ChemDraw Drawing" r:id="rId4" imgW="842949" imgH="653678" progId="ChemDraw.Document.6.0">
                  <p:embed/>
                </p:oleObj>
              </mc:Choice>
              <mc:Fallback>
                <p:oleObj name="CS ChemDraw Drawing" r:id="rId4" imgW="842949" imgH="6536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875" y="2300287"/>
                        <a:ext cx="1365250" cy="1059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09550" y="214222"/>
            <a:ext cx="107743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Μ.Τ. αντιστοιχεί ένας βαθμός ακορεστότητας. Ως εκ τούτου, η δομή έχει : 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είτε διπλό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δεσμό, 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είτε έναν δακτύλιο.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209.2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υποδηλώνει την ύπαρξη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καρβονυλικού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άνθρακα.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 όμως σήματα στην περιοχή 2.0-2.5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Στην περιοχή αυτή απορροφούν Η που είναι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θέση α ως προς καρβονυλομάδα.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2.10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εμβαδό 3, οπότε αντιστοιχεί σε 3-Η. Πρόκειται για ομάδα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αφού είναι απλή απορρόφηση δεν έχει γειτονικά Η ώστε να συζευχτεί (ν+1 = 0+1 = 1απλή απορρόφηση).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11038261" y="2284413"/>
          <a:ext cx="1048589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CS ChemDraw Drawing" r:id="rId3" imgW="789361" imgH="492497" progId="ChemDraw.Document.6.0">
                  <p:embed/>
                </p:oleObj>
              </mc:Choice>
              <mc:Fallback>
                <p:oleObj name="CS ChemDraw Drawing" r:id="rId3" imgW="789361" imgH="492497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8261" y="2284413"/>
                        <a:ext cx="1048589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58282"/>
              </p:ext>
            </p:extLst>
          </p:nvPr>
        </p:nvGraphicFramePr>
        <p:xfrm>
          <a:off x="10954981" y="784822"/>
          <a:ext cx="1131869" cy="10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CS ChemDraw Drawing" r:id="rId5" imgW="812327" imgH="764969" progId="ChemDraw.Document.6.0">
                  <p:embed/>
                </p:oleObj>
              </mc:Choice>
              <mc:Fallback>
                <p:oleObj name="CS ChemDraw Drawing" r:id="rId5" imgW="812327" imgH="764969" progId="ChemDraw.Document.6.0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4981" y="784822"/>
                        <a:ext cx="1131869" cy="106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/>
          </p:nvPr>
        </p:nvGraphicFramePr>
        <p:xfrm>
          <a:off x="11104563" y="3130925"/>
          <a:ext cx="812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CS ChemDraw Drawing" r:id="rId7" imgW="555020" imgH="455826" progId="ChemDraw.Document.6.0">
                  <p:embed/>
                </p:oleObj>
              </mc:Choice>
              <mc:Fallback>
                <p:oleObj name="CS ChemDraw Drawing" r:id="rId7" imgW="555020" imgH="455826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04563" y="3130925"/>
                        <a:ext cx="8128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209549" y="3907541"/>
            <a:ext cx="10774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2.37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εμβαδόν 2, οπότε αντιστοιχεί σε 2-Η. Πρόκειται για ομάδα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οποία, αφού απορροφά στην περιοχή ~ 2.0-2.5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ενώνεται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αυτή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καρβονυλίου (είναι α-Η), σχάζεται σε τριπλή κορυφή άρα, γειτονεύει με 2-Η (ν+1 = 2+1 = 3απλή).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/>
          </p:nvPr>
        </p:nvGraphicFramePr>
        <p:xfrm>
          <a:off x="11150598" y="4003768"/>
          <a:ext cx="823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CS ChemDraw Drawing" r:id="rId9" imgW="574583" imgH="667322" progId="ChemDraw.Document.6.0">
                  <p:embed/>
                </p:oleObj>
              </mc:Choice>
              <mc:Fallback>
                <p:oleObj name="CS ChemDraw Drawing" r:id="rId9" imgW="574583" imgH="667322" progId="ChemDraw.Document.6.0">
                  <p:embed/>
                  <p:pic>
                    <p:nvPicPr>
                      <p:cNvPr id="10" name="Αντικείμενο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0598" y="4003768"/>
                        <a:ext cx="82391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209550" y="4962618"/>
            <a:ext cx="1093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εμβαδόν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οπότε αντιστοιχεί σε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Πρόκειται για ομάδα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οποία, απορροφά στην περιοχή αλειφατικών πρωτονίων (~ 0.5-1.5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χάζεται σε τριπλή κορυφή άρα, γειτονεύει με 2-Η (ν+1 = 2+1 = 3απλή).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/>
          </p:nvPr>
        </p:nvGraphicFramePr>
        <p:xfrm>
          <a:off x="11208206" y="5271169"/>
          <a:ext cx="709157" cy="3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2" name="CS ChemDraw Drawing" r:id="rId11" imgW="419348" imgH="181222" progId="ChemDraw.Document.6.0">
                  <p:embed/>
                </p:oleObj>
              </mc:Choice>
              <mc:Fallback>
                <p:oleObj name="CS ChemDraw Drawing" r:id="rId11" imgW="419348" imgH="181222" progId="ChemDraw.Document.6.0">
                  <p:embed/>
                  <p:pic>
                    <p:nvPicPr>
                      <p:cNvPr id="13" name="Αντικείμενο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08206" y="5271169"/>
                        <a:ext cx="709157" cy="30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Ορθογώνιο 13"/>
          <p:cNvSpPr/>
          <p:nvPr/>
        </p:nvSpPr>
        <p:spPr>
          <a:xfrm>
            <a:off x="209550" y="5836582"/>
            <a:ext cx="1093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Μας έμεινε μόνο η κορυφή στα 1.53-1.60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έχει εμβαδόν 2 πρόκειται επομένως για ομάδα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Συνεπώς, το φάσμα αντιστοιχεί στην 2-πεντανόνη.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93106" y="4931110"/>
            <a:ext cx="119803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το σήμα στην περιοχή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1.53-1.60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πολλαπλή κορυφή. Σχάζεται από την ομάδα 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την ομάδα –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Όμως, οι ομάδες 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–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ισοδύναμες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ώστε να εφαρμόσουμε συνολικά τον κανόνα ν+1 και να πούμε ότι το σήμα είναι 6απλή κορυφή (ν+1 = 5+1 = 6απλή).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(!!) Σε ορισμένες βιβλιογραφικές αναφορές ωστόσο της 2-πεντανόνης το σήμα αυτό το γράφουν ως 6απλή. Δεν είναι λάθος διότι το φάσμα είναι 1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τάξης. Αλλά ας μείνουμε στην παραπάνω παρατήρηση… </a:t>
            </a: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23" y="816310"/>
            <a:ext cx="9715500" cy="41148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23" y="224385"/>
            <a:ext cx="1578468" cy="118385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4247996" y="128867"/>
            <a:ext cx="183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1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3615379" y="1532396"/>
          <a:ext cx="2163094" cy="114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CS ChemDraw Drawing" r:id="rId5" imgW="1060704" imgH="561148" progId="ChemDraw.Document.6.0">
                  <p:embed/>
                </p:oleObj>
              </mc:Choice>
              <mc:Fallback>
                <p:oleObj name="CS ChemDraw Drawing" r:id="rId5" imgW="1060704" imgH="561148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5379" y="1532396"/>
                        <a:ext cx="2163094" cy="1143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/>
          </p:nvPr>
        </p:nvGraphicFramePr>
        <p:xfrm>
          <a:off x="7898615" y="1263239"/>
          <a:ext cx="623310" cy="26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CS ChemDraw Drawing" r:id="rId7" imgW="419348" imgH="181648" progId="ChemDraw.Document.6.0">
                  <p:embed/>
                </p:oleObj>
              </mc:Choice>
              <mc:Fallback>
                <p:oleObj name="CS ChemDraw Drawing" r:id="rId7" imgW="419348" imgH="181648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98615" y="1263239"/>
                        <a:ext cx="623310" cy="26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7506758" y="2478211"/>
          <a:ext cx="564524" cy="3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4" name="CS ChemDraw Drawing" r:id="rId9" imgW="411267" imgH="286544" progId="ChemDraw.Document.6.0">
                  <p:embed/>
                </p:oleObj>
              </mc:Choice>
              <mc:Fallback>
                <p:oleObj name="CS ChemDraw Drawing" r:id="rId9" imgW="411267" imgH="286544" progId="ChemDraw.Document.6.0">
                  <p:embed/>
                  <p:pic>
                    <p:nvPicPr>
                      <p:cNvPr id="5" name="Αντικείμενο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6758" y="2478211"/>
                        <a:ext cx="564524" cy="39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/>
          </p:nvPr>
        </p:nvGraphicFramePr>
        <p:xfrm>
          <a:off x="8635408" y="2772584"/>
          <a:ext cx="563720" cy="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5" name="CS ChemDraw Drawing" r:id="rId11" imgW="411267" imgH="286544" progId="ChemDraw.Document.6.0">
                  <p:embed/>
                </p:oleObj>
              </mc:Choice>
              <mc:Fallback>
                <p:oleObj name="CS ChemDraw Drawing" r:id="rId11" imgW="411267" imgH="286544" progId="ChemDraw.Document.6.0">
                  <p:embed/>
                  <p:pic>
                    <p:nvPicPr>
                      <p:cNvPr id="9" name="Αντικείμενο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35408" y="2772584"/>
                        <a:ext cx="563720" cy="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/>
          </p:nvPr>
        </p:nvGraphicFramePr>
        <p:xfrm>
          <a:off x="9654116" y="2192055"/>
          <a:ext cx="534517" cy="28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" name="CS ChemDraw Drawing" r:id="rId13" imgW="419348" imgH="181222" progId="ChemDraw.Document.6.0">
                  <p:embed/>
                </p:oleObj>
              </mc:Choice>
              <mc:Fallback>
                <p:oleObj name="CS ChemDraw Drawing" r:id="rId13" imgW="419348" imgH="181222" progId="ChemDraw.Document.6.0">
                  <p:embed/>
                  <p:pic>
                    <p:nvPicPr>
                      <p:cNvPr id="10" name="Αντικείμενο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54116" y="2192055"/>
                        <a:ext cx="534517" cy="286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5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0"/>
            <a:ext cx="8111422" cy="4757738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433818" y="122108"/>
            <a:ext cx="302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C-NMR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23826" y="4949669"/>
            <a:ext cx="11363324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C-NMR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2-πεντανόνης παρατηρούμε 5 σήματα αφού το μόριο έχει 5 διακριτούς (μη ισοδύναμους)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κάθε ένας εκ των οποίων συντονίζεται σε διαφορετικές συχνότητες. Η κορυφή στα 209.15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στην καρβονυλομάδα (στις κετόνες και αλδεΰδες οι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καρβονυλικοί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απορροφούν στην περιοχή ~200-210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Θα δούμε παρακάτω μια διαφοροποίηση στην καρβονυλομάδα εστέρων….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τριπλή κορυφή στην περιοχή 76-78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διαλύτη του δείγματος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σχάζεται σε 3πλή λόγω σύζευξης με το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δευτέριο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οποίο έχει πολλαπλότητα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spin, I = 1.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τους πυρήνες που συζεύγνυνται (εδώ 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διαλύτη) δίνει πολλαπλότητα 2Ι+1 = 2+1=3πλή.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64255" y="4665771"/>
                <a:ext cx="10259568" cy="1334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τιμές εντός παρενθέσεων αντιστοιχούν στα εμβαδά των απορροφήσεων.</a:t>
                </a:r>
              </a:p>
              <a:p>
                <a:pPr marL="342900" indent="-342900" algn="just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Απουσιάζει η απορρόφηση του διαλύτη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NMR.</a:t>
                </a: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5" y="4665771"/>
                <a:ext cx="10259568" cy="1334661"/>
              </a:xfrm>
              <a:prstGeom prst="rect">
                <a:avLst/>
              </a:prstGeom>
              <a:blipFill>
                <a:blip r:embed="rId2"/>
                <a:stretch>
                  <a:fillRect l="-654" t="-4566" b="-31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64255" y="408267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2</a:t>
            </a: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28" y="5109139"/>
            <a:ext cx="2083248" cy="156243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84" y="63658"/>
            <a:ext cx="8237791" cy="4322861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>
          <a:xfrm>
            <a:off x="6468985" y="307641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</a:t>
            </a:r>
            <a:r>
              <a:rPr lang="el-GR" dirty="0">
                <a:solidFill>
                  <a:srgbClr val="C00000"/>
                </a:solidFill>
              </a:rPr>
              <a:t>2</a:t>
            </a:r>
            <a:r>
              <a:rPr lang="el-GR" dirty="0"/>
              <a:t>)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703982" y="307641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9403478" y="307641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9" name="Ορθογώνιο 18"/>
          <p:cNvSpPr/>
          <p:nvPr/>
        </p:nvSpPr>
        <p:spPr>
          <a:xfrm>
            <a:off x="9293750" y="543522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1.19 ppm</a:t>
            </a:r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7309502" y="1869551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3.60 ppm</a:t>
            </a:r>
            <a:endParaRPr lang="el-GR" dirty="0"/>
          </a:p>
        </p:txBody>
      </p:sp>
      <p:sp>
        <p:nvSpPr>
          <p:cNvPr id="21" name="Ορθογώνιο 20"/>
          <p:cNvSpPr/>
          <p:nvPr/>
        </p:nvSpPr>
        <p:spPr>
          <a:xfrm>
            <a:off x="6318805" y="1146931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4.70 ppm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09550" y="637862"/>
            <a:ext cx="11610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ΜΤ δεν έχει κανέναν βαθμό ακορεστότητας, άρα δεν υπάρχει πολλαπλός δεσμός ή δακτύλιος.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ΜΤ υπάρχουν 12 Η ενώ στο φάσμα παρατηρούμε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τρείς απορροφήσεις μόνο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Επομένως, υπάρχουν 3 διακριτά είδη πρωτονίων και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άρα συμμετρία στο μόριο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9550" y="1599565"/>
            <a:ext cx="102805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στα 1.1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ως τριπλή κορυφή, επομένως τα πρωτόνια που αντιστοιχούν σε αυτήν την απορρόφηση γειτνιάζουν με 2 Η (αφού είναι 3πλή, ν+1 = 3 δηλαδή ν = 2 γειτονικά πρωτόνια). Συνεπώς το σήμα αυτό σχάζεται από μια γειτονική ομάδα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απορρόφηση αντιστοιχεί εμβαδόν 6, πιθανόν στο μόριο υπάρχουν δύο ισοδύναμες ομάδες 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υπάρχει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6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περιοχή απορρόφησης αντιστοιχεί σε περιοχή αλειφατικών πρωτονίων.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στα 3.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ως τετραπλή κορυφή, άρα τα πρωτόνια που αντιστοιχούν στο σήμα αυτό γειτονεύουν με 3 Η (ν+1= 4απλή δηλαδή, ν = 3). Επομένως, τα πρωτόνια αυτά σχάζονται από μια ομάδα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ανήκουν στο τμήμα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περιοχή στην οποία εμφανίζονται υποδηλώνει ότι είναι Η σε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ενωμένο με ηλεκτραρνητικό άτομο (του τύπου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C – X, X: O, Cl, Br, N, I).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 το τμήμα αυτό είναι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(ο μοριακός τύπος που σας δίνεται έχει μόνο οξυγόνα).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μέχρι τώρα δεδομένα συγκλίνουν στην ύπαρξη του τμήματος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αναλογία των εμβαδών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1.19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αντίστοιχα) υποδεικνύει ότι το τμήμα αυτό υπάρχει εις διπλούν (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κρυμμένη συμμετρία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10672954" y="2047240"/>
          <a:ext cx="1105218" cy="47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CS ChemDraw Drawing" r:id="rId3" imgW="419348" imgH="181648" progId="ChemDraw.Document.6.0">
                  <p:embed/>
                </p:oleObj>
              </mc:Choice>
              <mc:Fallback>
                <p:oleObj name="CS ChemDraw Drawing" r:id="rId3" imgW="419348" imgH="181648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2954" y="2047240"/>
                        <a:ext cx="1105218" cy="477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/>
          </p:nvPr>
        </p:nvGraphicFramePr>
        <p:xfrm>
          <a:off x="10596754" y="4220278"/>
          <a:ext cx="1446721" cy="3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CS ChemDraw Drawing" r:id="rId5" imgW="737900" imgH="179943" progId="ChemDraw.Document.6.0">
                  <p:embed/>
                </p:oleObj>
              </mc:Choice>
              <mc:Fallback>
                <p:oleObj name="CS ChemDraw Drawing" r:id="rId5" imgW="737900" imgH="179943" progId="ChemDraw.Document.6.0">
                  <p:embed/>
                  <p:pic>
                    <p:nvPicPr>
                      <p:cNvPr id="11" name="Αντικείμενο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96754" y="4220278"/>
                        <a:ext cx="1446721" cy="3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4570746" y="87181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8012" y="903872"/>
            <a:ext cx="102805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4.70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ως απλή κορυφή, υποδηλώνοντας ότι δεν υπάρχουν γειτονικά υδρογόνα στα πρωτόνια εκείνα που συντονίζονται στα 4.70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εμβαδόν 2 αντιστοιχεί σε 2 Η ενώ, η περιοχή στην οποία απορροφούν είναι σε χαμηλότερο πεδίο συγκριτικά με τα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–) που αποθωρακίζονται από ένα ηλεκτραρνητικό άτομο (το οξυγόνο).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εκ τούτου, το σήμα στα 4.70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στα Η της ομάδας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– 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–.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μέχρι τώρα δεδομένα δίνουν τα παρακάτω τμήματα: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– 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Άρα, το φάσμα αντιστοιχεί στην ένωση: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δούμε 3 σήματα όσος και ο αριθμός των μη ισοδύναμων ανθράκων.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104146" y="163381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8406</TotalTime>
  <Words>2771</Words>
  <Application>Microsoft Office PowerPoint</Application>
  <PresentationFormat>Ευρεία οθόνη</PresentationFormat>
  <Paragraphs>285</Paragraphs>
  <Slides>34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1130</cp:revision>
  <dcterms:created xsi:type="dcterms:W3CDTF">2019-11-09T19:19:36Z</dcterms:created>
  <dcterms:modified xsi:type="dcterms:W3CDTF">2020-04-24T21:03:46Z</dcterms:modified>
</cp:coreProperties>
</file>