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1" r:id="rId3"/>
    <p:sldId id="375" r:id="rId4"/>
    <p:sldId id="377" r:id="rId5"/>
    <p:sldId id="380" r:id="rId6"/>
    <p:sldId id="382" r:id="rId7"/>
    <p:sldId id="383" r:id="rId8"/>
    <p:sldId id="378" r:id="rId9"/>
    <p:sldId id="384" r:id="rId10"/>
    <p:sldId id="379" r:id="rId11"/>
    <p:sldId id="385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10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46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68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85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28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92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6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44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08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6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5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8.png"/><Relationship Id="rId4" Type="http://schemas.openxmlformats.org/officeDocument/2006/relationships/image" Target="../media/image14.emf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12520" y="190259"/>
            <a:ext cx="9144000" cy="905255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Πυρηνικός Μαγνητικός Συντονισμός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12520" y="5072743"/>
            <a:ext cx="9144000" cy="1328057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και επεξεργασία φασμάτων: εύρεση δομής</a:t>
            </a: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Δρ. Μάριος Κυδωνάκης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22" y="226628"/>
            <a:ext cx="1905000" cy="190500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298" y="1362287"/>
            <a:ext cx="6027230" cy="335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09550" y="214222"/>
            <a:ext cx="11610975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Βαθμός ακορεστότητας: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209550" y="867265"/>
            <a:ext cx="9784842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φάσμα δίνει κορυφές στην περιοχή 6.5-8.0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αφού έχει περισσότερους από 6 άνθρακες και υψηλή ακορεστότητα, σίγουρα περιέχει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βενζολικό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δακτύλιο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περιοχή αυτή, υπάρχουν δύο τριπλές και μια διπλή κορυφή, με εμβαδά 2:2:1 οπότε ο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βενζολικός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δακτύλιος είναι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μονο-υποακατεστημένος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ύπαρξη δύο διπλών κορυφών στην περιοχή 5-6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υποδηλώνει έναν διπλό δεσμό. Κάθε κορυφή έχει εμβαδόν 1 υποδηλώνοντας έναν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-υποκατεστημένο διπλό δεσμό με δύο διακριτά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απλή κορυφή στα 3.80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υποδηλώνει την ύπαρξη Η σε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υποκαταστάτη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ηλεκτραρνητικό άτομο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H-C-X, X: O, Cl, F, Br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Προφανώς Χ: Ο και αφού η κορυφή έχει εμβαδόν 3 υπάρχει η ομάδα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O-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Είναι απλή κορυφή επομένως τα πρωτόνια αυτά δεν έχουν γειτονικά πρωτόνια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362905"/>
              </p:ext>
            </p:extLst>
          </p:nvPr>
        </p:nvGraphicFramePr>
        <p:xfrm>
          <a:off x="10593135" y="987165"/>
          <a:ext cx="1065466" cy="1218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8" name="CS ChemDraw Drawing" r:id="rId3" imgW="771073" imgH="882230" progId="ChemDraw.Document.6.0">
                  <p:embed/>
                </p:oleObj>
              </mc:Choice>
              <mc:Fallback>
                <p:oleObj name="CS ChemDraw Drawing" r:id="rId3" imgW="771073" imgH="8822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93135" y="987165"/>
                        <a:ext cx="1065466" cy="1218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508827"/>
              </p:ext>
            </p:extLst>
          </p:nvPr>
        </p:nvGraphicFramePr>
        <p:xfrm>
          <a:off x="10255250" y="2404838"/>
          <a:ext cx="15652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9" name="CS ChemDraw Drawing" r:id="rId5" imgW="1565538" imgH="1047249" progId="ChemDraw.Document.6.0">
                  <p:embed/>
                </p:oleObj>
              </mc:Choice>
              <mc:Fallback>
                <p:oleObj name="CS ChemDraw Drawing" r:id="rId5" imgW="1565538" imgH="104724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55250" y="2404838"/>
                        <a:ext cx="1565275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536634"/>
              </p:ext>
            </p:extLst>
          </p:nvPr>
        </p:nvGraphicFramePr>
        <p:xfrm>
          <a:off x="10810442" y="3905864"/>
          <a:ext cx="848159" cy="298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CS ChemDraw Drawing" r:id="rId7" imgW="513765" imgH="181648" progId="ChemDraw.Document.6.0">
                  <p:embed/>
                </p:oleObj>
              </mc:Choice>
              <mc:Fallback>
                <p:oleObj name="CS ChemDraw Drawing" r:id="rId7" imgW="513765" imgH="181648" progId="ChemDraw.Document.6.0">
                  <p:embed/>
                  <p:pic>
                    <p:nvPicPr>
                      <p:cNvPr id="9" name="Αντικείμενο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810442" y="3905864"/>
                        <a:ext cx="848159" cy="298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29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 12"/>
          <p:cNvSpPr/>
          <p:nvPr/>
        </p:nvSpPr>
        <p:spPr>
          <a:xfrm>
            <a:off x="218695" y="225771"/>
            <a:ext cx="1738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Πιθανές δομές: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184547"/>
              </p:ext>
            </p:extLst>
          </p:nvPr>
        </p:nvGraphicFramePr>
        <p:xfrm>
          <a:off x="3389948" y="410437"/>
          <a:ext cx="4614862" cy="175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CS ChemDraw Drawing" r:id="rId3" imgW="3736706" imgH="1422058" progId="ChemDraw.Document.6.0">
                  <p:embed/>
                </p:oleObj>
              </mc:Choice>
              <mc:Fallback>
                <p:oleObj name="CS ChemDraw Drawing" r:id="rId3" imgW="3736706" imgH="1422058" progId="ChemDraw.Document.6.0">
                  <p:embed/>
                  <p:pic>
                    <p:nvPicPr>
                      <p:cNvPr id="14" name="Αντικείμενο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9948" y="410437"/>
                        <a:ext cx="4614862" cy="175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218695" y="2519431"/>
            <a:ext cx="1037539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δομή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αποκλείεται.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δύο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 (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είναι γειτονικά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geminal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δεν αναμένεται να δώσουν διακριτή διπλή κορυφή το καθένας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geminal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 0-3 Hz).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218695" y="3598423"/>
            <a:ext cx="10375392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τις απορροφήσεις των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βινυλικών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πρωτονίων προκύπτει η σταθερά σχάσης μεταξύ των Η</a:t>
            </a:r>
            <a:r>
              <a:rPr lang="el-G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Η</a:t>
            </a:r>
            <a:r>
              <a:rPr lang="el-G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H1-H2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(6.148-6.134)x500 = 0.014x500 = 7.0 Hz (&lt; 12 Hz)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επομένως, η στερεοχημεία του διπλού δεσμού είναι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η </a:t>
            </a:r>
            <a:r>
              <a:rPr lang="el-G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δομή που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δείχνει το φάσμα είναι η 3.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12648" y="4926714"/>
            <a:ext cx="11610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Φασματοσκοπικά δεδομένα ένωσης: 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NMR: 7.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(d, J = 8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Hz, 2H),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 = 8 Hz, 2H), 6.14 (d, J = 7 Hz, 1H), 5.22 (d, J = 7 Hz, 1H), 3.86 (s, 3H).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φάσμα 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αναμένουμε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σήματα, όσος και ο αριθμός των μη ισοδύναμων ανθράκων.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8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623239"/>
              </p:ext>
            </p:extLst>
          </p:nvPr>
        </p:nvGraphicFramePr>
        <p:xfrm>
          <a:off x="2282089" y="1103313"/>
          <a:ext cx="7337399" cy="3724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CS ChemDraw Drawing" r:id="rId3" imgW="4506503" imgH="2287658" progId="ChemDraw.Document.6.0">
                  <p:embed/>
                </p:oleObj>
              </mc:Choice>
              <mc:Fallback>
                <p:oleObj name="CS ChemDraw Drawing" r:id="rId3" imgW="4506503" imgH="2287658" progId="ChemDraw.Document.6.0">
                  <p:embed/>
                  <p:pic>
                    <p:nvPicPr>
                      <p:cNvPr id="10" name="Αντικείμενο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2089" y="1103313"/>
                        <a:ext cx="7337399" cy="3724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/>
          <p:cNvSpPr/>
          <p:nvPr/>
        </p:nvSpPr>
        <p:spPr>
          <a:xfrm>
            <a:off x="2828769" y="379298"/>
            <a:ext cx="653468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Χαρακτηριστικές σταθερές σύζευξης σε αλκένια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749808" y="5823221"/>
                <a:ext cx="10259568" cy="515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90000"/>
                  </a:lnSpc>
                </a:pP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Βαθμός ακορεστότητας: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𝛼𝜌𝜄𝜃𝜇</m:t>
                            </m:r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ό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𝜍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+2 −(</m:t>
                        </m:r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𝛼𝜌𝜄𝜃𝜇</m:t>
                        </m:r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ό</m:t>
                        </m:r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𝜍</m:t>
                        </m:r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Η</m:t>
                        </m:r>
                        <m:r>
                          <a:rPr lang="el-GR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</m:t>
                        </m:r>
                        <m:r>
                          <a:rPr lang="el-GR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" y="5823221"/>
                <a:ext cx="10259568" cy="515077"/>
              </a:xfrm>
              <a:prstGeom prst="rect">
                <a:avLst/>
              </a:prstGeom>
              <a:blipFill>
                <a:blip r:embed="rId2"/>
                <a:stretch>
                  <a:fillRect l="-594" b="-70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Ορθογώνιο 6"/>
          <p:cNvSpPr/>
          <p:nvPr/>
        </p:nvSpPr>
        <p:spPr>
          <a:xfrm>
            <a:off x="75819" y="1210050"/>
            <a:ext cx="1835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0423" y="137161"/>
            <a:ext cx="10148761" cy="506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Εικόνα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4952" y="1014984"/>
            <a:ext cx="5166360" cy="261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232" y="5042003"/>
            <a:ext cx="2083248" cy="156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09550" y="214222"/>
            <a:ext cx="11610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Βαθμός ακορεστότητας: 5. Κάθε διπλός δεσμός αντιστοιχεί σε έναν βαθμό ακορεστότητας, ανεξάρτητα αν είναι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C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O.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Όμοια κάθε δακτύλιος.  Το φάσμα δίνει κορυφές στην περιοχή 6.5-8.0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αφού έχει περισσότερους από 6 άνθρακες και υψηλή ακορεστότητα, σίγουρα περιέχει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βενζολικό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δακτύλιο.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276224" y="1533665"/>
            <a:ext cx="101387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δύο διπλές κορυφές στην περιοχή των αρωματικών, με εμβαδόν 2 η κάθε μια υποδηλώνει την ύπαρξη 1,4-διυποκατεστημένου βενζολίου.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απλή κορυφή στα 3.80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υποδηλώνει την ύπαρξη Η σε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υποκαταστάτη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ηλεκτραρνητικό άτομο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H-C-X, X: O, Cl, F, Br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Προφανώς Χ: Ο και αφού η κορυφή έχει εμβαδόν 3 υπάρχει η ομάδα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O-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Είναι απλή κορυφή επομένως τα πρωτόνια αυτά δεν έχουν γειτονικά πρωτόνια.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διπλή κορυφή στα 1.86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επίσης εμβαδόν 3. Πιθανόν πρόκειται για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ομάδα. Είναι στην περιοχή των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βενζυλικών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αλλυλικών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πρωτονίων και αφού σχάζεται σε διπλή, η ομάδα αυτή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συζεύγνυται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(γειτονεύει) με ένα Η (ν+1 = 1+1 = 2πλή κορυφή).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κορυφές στην περιοχή 6.0-6.5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πιθανόν αντιστοιχούν σε πρωτόνια διπλού δεσμού. Κάθε μια έχει εμβαδόν 1 άρα υπάρχουν δύο διακριτικά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(σημαίνει πάνω σε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διπλού δεσμού) πρωτόνια. Δεν εμφανίζονται στην χαρακτηριστική περιοχή των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βινυλικών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(~5.0-6.0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επομένως ο διπλός δεσμός βρίσκεται σε συζυγία με τον αρωματικό δακτύλιο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αποπροστατεύονται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κατά τι).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33162"/>
              </p:ext>
            </p:extLst>
          </p:nvPr>
        </p:nvGraphicFramePr>
        <p:xfrm>
          <a:off x="10556748" y="1048893"/>
          <a:ext cx="130175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6" name="CS ChemDraw Drawing" r:id="rId3" imgW="822960" imgH="882230" progId="ChemDraw.Document.6.0">
                  <p:embed/>
                </p:oleObj>
              </mc:Choice>
              <mc:Fallback>
                <p:oleObj name="CS ChemDraw Drawing" r:id="rId3" imgW="822960" imgH="8822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56748" y="1048893"/>
                        <a:ext cx="1301750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313938"/>
              </p:ext>
            </p:extLst>
          </p:nvPr>
        </p:nvGraphicFramePr>
        <p:xfrm>
          <a:off x="10782063" y="2704706"/>
          <a:ext cx="785097" cy="2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7" name="CS ChemDraw Drawing" r:id="rId5" imgW="513765" imgH="181648" progId="ChemDraw.Document.6.0">
                  <p:embed/>
                </p:oleObj>
              </mc:Choice>
              <mc:Fallback>
                <p:oleObj name="CS ChemDraw Drawing" r:id="rId5" imgW="513765" imgH="18164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82063" y="2704706"/>
                        <a:ext cx="785097" cy="27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94921"/>
              </p:ext>
            </p:extLst>
          </p:nvPr>
        </p:nvGraphicFramePr>
        <p:xfrm>
          <a:off x="10962766" y="3947791"/>
          <a:ext cx="604394" cy="260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8" name="CS ChemDraw Drawing" r:id="rId7" imgW="418923" imgH="181222" progId="ChemDraw.Document.6.0">
                  <p:embed/>
                </p:oleObj>
              </mc:Choice>
              <mc:Fallback>
                <p:oleObj name="CS ChemDraw Drawing" r:id="rId7" imgW="418923" imgH="18122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62766" y="3947791"/>
                        <a:ext cx="604394" cy="260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907249"/>
              </p:ext>
            </p:extLst>
          </p:nvPr>
        </p:nvGraphicFramePr>
        <p:xfrm>
          <a:off x="10837735" y="4743831"/>
          <a:ext cx="833126" cy="165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9" name="CS ChemDraw Drawing" r:id="rId9" imgW="739175" imgH="1465977" progId="ChemDraw.Document.6.0">
                  <p:embed/>
                </p:oleObj>
              </mc:Choice>
              <mc:Fallback>
                <p:oleObj name="CS ChemDraw Drawing" r:id="rId9" imgW="739175" imgH="146597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837735" y="4743831"/>
                        <a:ext cx="833126" cy="1650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45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09550" y="214222"/>
            <a:ext cx="11610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Πιθανές δομές: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255685"/>
              </p:ext>
            </p:extLst>
          </p:nvPr>
        </p:nvGraphicFramePr>
        <p:xfrm>
          <a:off x="1960689" y="328866"/>
          <a:ext cx="8006841" cy="1701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CS ChemDraw Drawing" r:id="rId3" imgW="6754652" imgH="1435703" progId="ChemDraw.Document.6.0">
                  <p:embed/>
                </p:oleObj>
              </mc:Choice>
              <mc:Fallback>
                <p:oleObj name="CS ChemDraw Drawing" r:id="rId3" imgW="6754652" imgH="14357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0689" y="328866"/>
                        <a:ext cx="8006841" cy="1701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Ορθογώνιο 10"/>
          <p:cNvSpPr/>
          <p:nvPr/>
        </p:nvSpPr>
        <p:spPr>
          <a:xfrm>
            <a:off x="355854" y="2029967"/>
            <a:ext cx="116109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δομές 4,5 και 6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αποκλείονται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μεθύλιο στα 1.86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εμφανίζεται ως διπλή κορυφή. Η περιοχή 1.86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περιοχή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βενζυλικών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πρωτονίων, αλλά η σχάση σε διπλή υποδηλώνοντας ένα γειτονικό πρωτόνιο (σε απόστασή μέχρι 3 δεσμούς).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Τα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 (</a:t>
            </a:r>
            <a:r>
              <a:rPr lang="el-G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ναι μεν είναι πάνω σε διπλό δεσμό και σε συζυγία ο διπλός δεσμός με τον αρωματικό δακτύλιο ωστόσο, πάνω στον διπλό δεσμό βρίσκεται η ομάδα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O-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το οξυγόνο, ως καλός δότης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ηλεκτρονιακής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πυκνότητας (+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φαινόμενο) προσφέρει ηλεκτρονιακή πυκνότητα επομένως θωρακίζει κάπως τα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πρωτόνια. Σε μια τέτοια περίπτωση τα πρωτόνια αυτά θα απορροφούσαν στην περιοχή ~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4.8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δομή 3 αποκλείεται επίσης. Τα δύο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πρωτόνια (</a:t>
            </a:r>
            <a:r>
              <a:rPr 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γειτονικά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geminal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μια τέτοια περίπτωση θα εμφανιζόντουσαν ως διπλή κορυφή κάθε ένα, με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J~0-3 Hz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Επίσης, θα είχαν μια μικρή σχάση με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-.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περίπτωση, μετά βίας θα παρουσίαζαν διακριτό διπλό ή πολλαπλό σήμα.</a:t>
            </a:r>
          </a:p>
          <a:p>
            <a:pPr algn="just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Παρατηρούμε στο φάσμα (ανοιγμένη περιοχή) ότι τα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 σχάζονται το ένα σε διπλή κορυφή και το άλλο σε πολλαπλή, αλλά με αξιοσημείωτη απόσταση (η πληροφορία αυτή αντλείται από την διπλή στα 6.34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ppm).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Επομένως, το φάσμα αντιστοιχεί είτε στην ένωση 1 είτε στην 2 (γεωμετρικά ισομερή).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17" y="543749"/>
            <a:ext cx="1695112" cy="127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09550" y="214222"/>
            <a:ext cx="11610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Πιθανές δομές: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374142" y="2261533"/>
            <a:ext cx="116109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στερεοχημεία του διπλού δεσμού θα προκύψει από την σταθερά σύζευξης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των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βινυλικών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πρωτονίων.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πολλαπλή κορυφή στα 6.09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αντιστοιχεί στο Η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 οποίο σχάζεται σε διπλή από το Η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κάθε σήμα σχάζεται επιπλέον σε τετραπλή από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(vicinal).</a:t>
            </a: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απορρόφηση στα 6.34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αντιστοιχεί στο  Η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 οποίο σχάζεται σε διπλή από το Η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κάθε μια εκ των οποίων θα μπορούσε να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σχασθεί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τετραπλή από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το Η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allylic)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~ 0-3 Hz.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Προφανώς η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αλλυλική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σχάση είναι αμελητέα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H1-CH3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 0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προσέξτε πως κάθε μια κορυφή φουσκώνει λίγο, δεν είναι απολύτως οξεία).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Αναμένω το Η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να απορροφάει σε υψηλότερη συχνότητα (αριστερά στο φάσμα) σε σχέση με το Η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διότι, το Η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σε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ο οποίος ενώνεται με τον αρωματικό δακτύλιο (λίγο περισσότερο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αποθωρακίζεται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σήμα λοιπόν στα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6.34 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το κλειδί για την εξακρίβωση της στερεοχημείας.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H1-H2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(6.367-6.335)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x500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συχνότητα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οργάνου)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0.032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x500 = 16.0 Hz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(&gt;12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Hz).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Συνεπώς ο διπλός δεσμός έχει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στερεοχημεία και άρα η σωστό δομή είναι η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443514"/>
              </p:ext>
            </p:extLst>
          </p:nvPr>
        </p:nvGraphicFramePr>
        <p:xfrm>
          <a:off x="2449576" y="389744"/>
          <a:ext cx="7691720" cy="2015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CS ChemDraw Drawing" r:id="rId3" imgW="5992510" imgH="1569594" progId="ChemDraw.Document.6.0">
                  <p:embed/>
                </p:oleObj>
              </mc:Choice>
              <mc:Fallback>
                <p:oleObj name="CS ChemDraw Drawing" r:id="rId3" imgW="5992510" imgH="15695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9576" y="389744"/>
                        <a:ext cx="7691720" cy="2015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89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859487"/>
              </p:ext>
            </p:extLst>
          </p:nvPr>
        </p:nvGraphicFramePr>
        <p:xfrm>
          <a:off x="222377" y="397256"/>
          <a:ext cx="8556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6" name="CS ChemDraw Drawing" r:id="rId3" imgW="666023" imgH="1187109" progId="ChemDraw.Document.6.0">
                  <p:embed/>
                </p:oleObj>
              </mc:Choice>
              <mc:Fallback>
                <p:oleObj name="CS ChemDraw Drawing" r:id="rId3" imgW="666023" imgH="1187109" progId="ChemDraw.Document.6.0">
                  <p:embed/>
                  <p:pic>
                    <p:nvPicPr>
                      <p:cNvPr id="4" name="Αντικείμενο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377" y="397256"/>
                        <a:ext cx="855663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194644"/>
              </p:ext>
            </p:extLst>
          </p:nvPr>
        </p:nvGraphicFramePr>
        <p:xfrm>
          <a:off x="1400014" y="193579"/>
          <a:ext cx="2919413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7" name="CS ChemDraw Drawing" r:id="rId5" imgW="2920126" imgH="1662550" progId="ChemDraw.Document.6.0">
                  <p:embed/>
                </p:oleObj>
              </mc:Choice>
              <mc:Fallback>
                <p:oleObj name="CS ChemDraw Drawing" r:id="rId5" imgW="2920126" imgH="1662550" progId="ChemDraw.Document.6.0">
                  <p:embed/>
                  <p:pic>
                    <p:nvPicPr>
                      <p:cNvPr id="5" name="Αντικείμενο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0014" y="193579"/>
                        <a:ext cx="2919413" cy="166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470429"/>
              </p:ext>
            </p:extLst>
          </p:nvPr>
        </p:nvGraphicFramePr>
        <p:xfrm>
          <a:off x="5143519" y="22330"/>
          <a:ext cx="6789737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8" name="CS ChemDraw Drawing" r:id="rId7" imgW="6789526" imgH="2603197" progId="ChemDraw.Document.6.0">
                  <p:embed/>
                </p:oleObj>
              </mc:Choice>
              <mc:Fallback>
                <p:oleObj name="CS ChemDraw Drawing" r:id="rId7" imgW="6789526" imgH="260319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3519" y="22330"/>
                        <a:ext cx="6789737" cy="260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Εικόνα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75690" y="1732432"/>
            <a:ext cx="1666875" cy="2038350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0253" y="2930510"/>
            <a:ext cx="2905125" cy="1066800"/>
          </a:xfrm>
          <a:prstGeom prst="rect">
            <a:avLst/>
          </a:prstGeom>
        </p:spPr>
      </p:pic>
      <p:sp>
        <p:nvSpPr>
          <p:cNvPr id="10" name="Ορθογώνιο 9"/>
          <p:cNvSpPr/>
          <p:nvPr/>
        </p:nvSpPr>
        <p:spPr>
          <a:xfrm>
            <a:off x="7241287" y="3345900"/>
            <a:ext cx="234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Ορθογώνιο 11"/>
          <p:cNvSpPr/>
          <p:nvPr/>
        </p:nvSpPr>
        <p:spPr>
          <a:xfrm>
            <a:off x="7597903" y="2745844"/>
            <a:ext cx="234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7832725" y="2767811"/>
            <a:ext cx="234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Ορθογώνιο 13"/>
          <p:cNvSpPr/>
          <p:nvPr/>
        </p:nvSpPr>
        <p:spPr>
          <a:xfrm>
            <a:off x="8152765" y="4047078"/>
            <a:ext cx="234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17" name="Ευθύγραμμο βέλος σύνδεσης 16"/>
          <p:cNvCxnSpPr/>
          <p:nvPr/>
        </p:nvCxnSpPr>
        <p:spPr>
          <a:xfrm flipV="1">
            <a:off x="8270176" y="3530566"/>
            <a:ext cx="0" cy="603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Ορθογώνιο 17"/>
          <p:cNvSpPr/>
          <p:nvPr/>
        </p:nvSpPr>
        <p:spPr>
          <a:xfrm>
            <a:off x="8199407" y="2895219"/>
            <a:ext cx="432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2’</a:t>
            </a:r>
          </a:p>
        </p:txBody>
      </p:sp>
      <p:sp>
        <p:nvSpPr>
          <p:cNvPr id="19" name="Ορθογώνιο 18"/>
          <p:cNvSpPr/>
          <p:nvPr/>
        </p:nvSpPr>
        <p:spPr>
          <a:xfrm>
            <a:off x="8547532" y="2952477"/>
            <a:ext cx="432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3’</a:t>
            </a:r>
          </a:p>
        </p:txBody>
      </p:sp>
      <p:sp>
        <p:nvSpPr>
          <p:cNvPr id="20" name="Ορθογώνιο 19"/>
          <p:cNvSpPr/>
          <p:nvPr/>
        </p:nvSpPr>
        <p:spPr>
          <a:xfrm>
            <a:off x="8710773" y="3299842"/>
            <a:ext cx="432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4’</a:t>
            </a:r>
          </a:p>
        </p:txBody>
      </p:sp>
      <p:cxnSp>
        <p:nvCxnSpPr>
          <p:cNvPr id="21" name="Ευθύγραμμο βέλος σύνδεσης 20"/>
          <p:cNvCxnSpPr/>
          <p:nvPr/>
        </p:nvCxnSpPr>
        <p:spPr>
          <a:xfrm flipV="1">
            <a:off x="8053259" y="3530566"/>
            <a:ext cx="0" cy="603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Ορθογώνιο 21"/>
          <p:cNvSpPr/>
          <p:nvPr/>
        </p:nvSpPr>
        <p:spPr>
          <a:xfrm>
            <a:off x="7709408" y="4057056"/>
            <a:ext cx="432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1’</a:t>
            </a:r>
          </a:p>
        </p:txBody>
      </p:sp>
      <p:sp>
        <p:nvSpPr>
          <p:cNvPr id="23" name="Ορθογώνιο 22"/>
          <p:cNvSpPr/>
          <p:nvPr/>
        </p:nvSpPr>
        <p:spPr>
          <a:xfrm>
            <a:off x="112648" y="4316942"/>
            <a:ext cx="11610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σταθερά σύζευξης μεταξύ Η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προκύπτει είτε από την διπλή στα 1.86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είτε από την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πολλαλπλή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(τετραπλή της διπλής) του Η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χρησιμοποιώντας τα ζεύγη 1,2 ή 2,3 κλπ.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H2-CH3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(1.870-1.857)x500 = 0.013x500 = 6.5 Hz.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112648" y="5321394"/>
            <a:ext cx="11610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Φασματοσκοπικά δεδομένα ένωσης: 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NMR: 7.66 (d, J = 8 Hz, 2H), 6.83 (d, J = 8 Hz, 2H), 6.34 (d, J = 16 Hz, 1H), 6.09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16 Hz, 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6.5 Hz, 1H), 3.80 (s, 3H), 1.86 (d, J = 6.5 Hz, 3H). 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φάσμα 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αναμένουμε 8 σήματα, όσος και ο αριθμός των μη ισοδύναμων ανθράκων.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0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64008" y="5599740"/>
                <a:ext cx="12127992" cy="1057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90000"/>
                  </a:lnSpc>
                </a:pP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Βαθμός ακορεστότητας: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𝛼𝜌𝜄𝜃𝜇</m:t>
                            </m:r>
                            <m:r>
                              <m:rPr>
                                <m:sty m:val="p"/>
                              </m:rPr>
                              <a:rPr lang="el-G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ό</m:t>
                            </m:r>
                            <m:r>
                              <a:rPr lang="el-G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𝜍</m:t>
                            </m:r>
                            <m:r>
                              <a:rPr lang="el-G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+2 −(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𝛼𝜌𝜄𝜃𝜇</m:t>
                        </m:r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ό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𝜍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Η</m:t>
                        </m:r>
                        <m: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</m:t>
                        </m:r>
                        <m: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>
                  <a:lnSpc>
                    <a:spcPct val="90000"/>
                  </a:lnSpc>
                </a:pPr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απορρόφηση στα 7.260 αντιστοιχεί στον διαλύτη (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CDCl</a:t>
                </a:r>
                <a:r>
                  <a:rPr lang="en-US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" y="5599740"/>
                <a:ext cx="12127992" cy="1057662"/>
              </a:xfrm>
              <a:prstGeom prst="rect">
                <a:avLst/>
              </a:prstGeom>
              <a:blipFill>
                <a:blip r:embed="rId2"/>
                <a:stretch>
                  <a:fillRect l="-553" b="-982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Ορθογώνιο 6"/>
          <p:cNvSpPr/>
          <p:nvPr/>
        </p:nvSpPr>
        <p:spPr>
          <a:xfrm>
            <a:off x="295116" y="358940"/>
            <a:ext cx="1835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Εικόνα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0433" y="145097"/>
            <a:ext cx="8858885" cy="528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Ορθογώνιο 1"/>
          <p:cNvSpPr/>
          <p:nvPr/>
        </p:nvSpPr>
        <p:spPr>
          <a:xfrm>
            <a:off x="10409903" y="2238494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057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95116" y="358940"/>
            <a:ext cx="1835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Εικόνα 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6299" y="1005271"/>
            <a:ext cx="8863330" cy="364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Ορθογώνιο 3"/>
          <p:cNvSpPr/>
          <p:nvPr/>
        </p:nvSpPr>
        <p:spPr>
          <a:xfrm>
            <a:off x="795528" y="5032812"/>
            <a:ext cx="12127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Αγνοήστε την απορρόφηση στα 7.295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ppm.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6239</TotalTime>
  <Words>1183</Words>
  <Application>Microsoft Office PowerPoint</Application>
  <PresentationFormat>Ευρεία οθόνη</PresentationFormat>
  <Paragraphs>64</Paragraphs>
  <Slides>11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Θέμα του Office</vt:lpstr>
      <vt:lpstr>CS ChemDraw Drawing</vt:lpstr>
      <vt:lpstr>Πυρηνικός Μαγνητικός Συντονισμός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ΚΑΙ ΧΗΜΙΚΗ ΑΣΦΑΛΕΙΑ</dc:title>
  <dc:creator>marios kidonakis</dc:creator>
  <cp:lastModifiedBy>marios kidonakis</cp:lastModifiedBy>
  <cp:revision>859</cp:revision>
  <dcterms:created xsi:type="dcterms:W3CDTF">2019-11-09T19:19:36Z</dcterms:created>
  <dcterms:modified xsi:type="dcterms:W3CDTF">2020-03-22T21:32:24Z</dcterms:modified>
</cp:coreProperties>
</file>