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07" r:id="rId1"/>
  </p:sldMasterIdLst>
  <p:notesMasterIdLst>
    <p:notesMasterId r:id="rId20"/>
  </p:notesMasterIdLst>
  <p:sldIdLst>
    <p:sldId id="275" r:id="rId2"/>
    <p:sldId id="259" r:id="rId3"/>
    <p:sldId id="309" r:id="rId4"/>
    <p:sldId id="307" r:id="rId5"/>
    <p:sldId id="270" r:id="rId6"/>
    <p:sldId id="306" r:id="rId7"/>
    <p:sldId id="278" r:id="rId8"/>
    <p:sldId id="268" r:id="rId9"/>
    <p:sldId id="262" r:id="rId10"/>
    <p:sldId id="300" r:id="rId11"/>
    <p:sldId id="299" r:id="rId12"/>
    <p:sldId id="271" r:id="rId13"/>
    <p:sldId id="284" r:id="rId14"/>
    <p:sldId id="310" r:id="rId15"/>
    <p:sldId id="266" r:id="rId16"/>
    <p:sldId id="272" r:id="rId17"/>
    <p:sldId id="274" r:id="rId18"/>
    <p:sldId id="283" r:id="rId19"/>
  </p:sldIdLst>
  <p:sldSz cx="9144000" cy="6858000" type="screen4x3"/>
  <p:notesSz cx="6794500" cy="9931400"/>
  <p:defaultTextStyle>
    <a:defPPr>
      <a:defRPr lang="en-US"/>
    </a:defPPr>
    <a:lvl1pPr algn="l" defTabSz="457200" rtl="0" eaLnBrk="0" fontAlgn="base" hangingPunct="0">
      <a:spcBef>
        <a:spcPct val="0"/>
      </a:spcBef>
      <a:spcAft>
        <a:spcPct val="0"/>
      </a:spcAft>
      <a:defRPr kern="1200">
        <a:solidFill>
          <a:schemeClr val="tx1"/>
        </a:solidFill>
        <a:latin typeface="Trebuchet MS" charset="0"/>
        <a:ea typeface="+mn-ea"/>
        <a:cs typeface="+mn-cs"/>
      </a:defRPr>
    </a:lvl1pPr>
    <a:lvl2pPr marL="457200" algn="l" defTabSz="457200" rtl="0" eaLnBrk="0" fontAlgn="base" hangingPunct="0">
      <a:spcBef>
        <a:spcPct val="0"/>
      </a:spcBef>
      <a:spcAft>
        <a:spcPct val="0"/>
      </a:spcAft>
      <a:defRPr kern="1200">
        <a:solidFill>
          <a:schemeClr val="tx1"/>
        </a:solidFill>
        <a:latin typeface="Trebuchet MS" charset="0"/>
        <a:ea typeface="+mn-ea"/>
        <a:cs typeface="+mn-cs"/>
      </a:defRPr>
    </a:lvl2pPr>
    <a:lvl3pPr marL="914400" algn="l" defTabSz="457200" rtl="0" eaLnBrk="0" fontAlgn="base" hangingPunct="0">
      <a:spcBef>
        <a:spcPct val="0"/>
      </a:spcBef>
      <a:spcAft>
        <a:spcPct val="0"/>
      </a:spcAft>
      <a:defRPr kern="1200">
        <a:solidFill>
          <a:schemeClr val="tx1"/>
        </a:solidFill>
        <a:latin typeface="Trebuchet MS" charset="0"/>
        <a:ea typeface="+mn-ea"/>
        <a:cs typeface="+mn-cs"/>
      </a:defRPr>
    </a:lvl3pPr>
    <a:lvl4pPr marL="1371600" algn="l" defTabSz="457200" rtl="0" eaLnBrk="0" fontAlgn="base" hangingPunct="0">
      <a:spcBef>
        <a:spcPct val="0"/>
      </a:spcBef>
      <a:spcAft>
        <a:spcPct val="0"/>
      </a:spcAft>
      <a:defRPr kern="1200">
        <a:solidFill>
          <a:schemeClr val="tx1"/>
        </a:solidFill>
        <a:latin typeface="Trebuchet MS" charset="0"/>
        <a:ea typeface="+mn-ea"/>
        <a:cs typeface="+mn-cs"/>
      </a:defRPr>
    </a:lvl4pPr>
    <a:lvl5pPr marL="1828800" algn="l" defTabSz="457200" rtl="0" eaLnBrk="0" fontAlgn="base" hangingPunct="0">
      <a:spcBef>
        <a:spcPct val="0"/>
      </a:spcBef>
      <a:spcAft>
        <a:spcPct val="0"/>
      </a:spcAft>
      <a:defRPr kern="1200">
        <a:solidFill>
          <a:schemeClr val="tx1"/>
        </a:solidFill>
        <a:latin typeface="Trebuchet MS" charset="0"/>
        <a:ea typeface="+mn-ea"/>
        <a:cs typeface="+mn-cs"/>
      </a:defRPr>
    </a:lvl5pPr>
    <a:lvl6pPr marL="2286000" algn="l" defTabSz="914400" rtl="0" eaLnBrk="1" latinLnBrk="0" hangingPunct="1">
      <a:defRPr kern="1200">
        <a:solidFill>
          <a:schemeClr val="tx1"/>
        </a:solidFill>
        <a:latin typeface="Trebuchet MS" charset="0"/>
        <a:ea typeface="+mn-ea"/>
        <a:cs typeface="+mn-cs"/>
      </a:defRPr>
    </a:lvl6pPr>
    <a:lvl7pPr marL="2743200" algn="l" defTabSz="914400" rtl="0" eaLnBrk="1" latinLnBrk="0" hangingPunct="1">
      <a:defRPr kern="1200">
        <a:solidFill>
          <a:schemeClr val="tx1"/>
        </a:solidFill>
        <a:latin typeface="Trebuchet MS" charset="0"/>
        <a:ea typeface="+mn-ea"/>
        <a:cs typeface="+mn-cs"/>
      </a:defRPr>
    </a:lvl7pPr>
    <a:lvl8pPr marL="3200400" algn="l" defTabSz="914400" rtl="0" eaLnBrk="1" latinLnBrk="0" hangingPunct="1">
      <a:defRPr kern="1200">
        <a:solidFill>
          <a:schemeClr val="tx1"/>
        </a:solidFill>
        <a:latin typeface="Trebuchet MS" charset="0"/>
        <a:ea typeface="+mn-ea"/>
        <a:cs typeface="+mn-cs"/>
      </a:defRPr>
    </a:lvl8pPr>
    <a:lvl9pPr marL="3657600" algn="l" defTabSz="914400" rtl="0" eaLnBrk="1" latinLnBrk="0" hangingPunct="1">
      <a:defRPr kern="1200">
        <a:solidFill>
          <a:schemeClr val="tx1"/>
        </a:solidFill>
        <a:latin typeface="Trebuchet M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8000"/>
    <a:srgbClr val="FFFFE5"/>
    <a:srgbClr val="FFFFE7"/>
    <a:srgbClr val="FFFFFF"/>
    <a:srgbClr val="FFFFCC"/>
    <a:srgbClr val="5F5F5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45"/>
    <p:restoredTop sz="94643"/>
  </p:normalViewPr>
  <p:slideViewPr>
    <p:cSldViewPr>
      <p:cViewPr varScale="1">
        <p:scale>
          <a:sx n="104" d="100"/>
          <a:sy n="104" d="100"/>
        </p:scale>
        <p:origin x="208" y="2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fontAlgn="auto" hangingPunct="1">
              <a:spcBef>
                <a:spcPts val="0"/>
              </a:spcBef>
              <a:spcAft>
                <a:spcPts val="0"/>
              </a:spcAft>
              <a:defRPr sz="1200">
                <a:latin typeface="Arial" charset="0"/>
              </a:defRPr>
            </a:lvl1pPr>
          </a:lstStyle>
          <a:p>
            <a:pPr>
              <a:defRPr/>
            </a:pPr>
            <a:endParaRPr lang="el-GR"/>
          </a:p>
        </p:txBody>
      </p:sp>
      <p:sp>
        <p:nvSpPr>
          <p:cNvPr id="6147" name="Rectangle 3"/>
          <p:cNvSpPr>
            <a:spLocks noGrp="1" noChangeArrowheads="1"/>
          </p:cNvSpPr>
          <p:nvPr>
            <p:ph type="dt" idx="1"/>
          </p:nvPr>
        </p:nvSpPr>
        <p:spPr bwMode="auto">
          <a:xfrm>
            <a:off x="384810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Arial" charset="0"/>
              </a:defRPr>
            </a:lvl1pPr>
          </a:lstStyle>
          <a:p>
            <a:pPr>
              <a:defRPr/>
            </a:pPr>
            <a:endParaRPr lang="el-GR"/>
          </a:p>
        </p:txBody>
      </p:sp>
      <p:sp>
        <p:nvSpPr>
          <p:cNvPr id="2052"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149" name="Rectangle 5"/>
          <p:cNvSpPr>
            <a:spLocks noGrp="1" noChangeArrowheads="1"/>
          </p:cNvSpPr>
          <p:nvPr>
            <p:ph type="body" sz="quarter" idx="3"/>
          </p:nvPr>
        </p:nvSpPr>
        <p:spPr bwMode="auto">
          <a:xfrm>
            <a:off x="679450" y="4718050"/>
            <a:ext cx="5435600" cy="44688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a:t>Κάντε κλικ για να επεξεργαστείτε τα στυλ κειμένου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6150" name="Rectangle 6"/>
          <p:cNvSpPr>
            <a:spLocks noGrp="1" noChangeArrowheads="1"/>
          </p:cNvSpPr>
          <p:nvPr>
            <p:ph type="ftr" sz="quarter" idx="4"/>
          </p:nvPr>
        </p:nvSpPr>
        <p:spPr bwMode="auto">
          <a:xfrm>
            <a:off x="0" y="9432925"/>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fontAlgn="auto" hangingPunct="1">
              <a:spcBef>
                <a:spcPts val="0"/>
              </a:spcBef>
              <a:spcAft>
                <a:spcPts val="0"/>
              </a:spcAft>
              <a:defRPr sz="1200">
                <a:latin typeface="Arial" charset="0"/>
              </a:defRPr>
            </a:lvl1pPr>
          </a:lstStyle>
          <a:p>
            <a:pPr>
              <a:defRPr/>
            </a:pPr>
            <a:endParaRPr lang="el-GR"/>
          </a:p>
        </p:txBody>
      </p:sp>
      <p:sp>
        <p:nvSpPr>
          <p:cNvPr id="6151" name="Rectangle 7"/>
          <p:cNvSpPr>
            <a:spLocks noGrp="1" noChangeArrowheads="1"/>
          </p:cNvSpPr>
          <p:nvPr>
            <p:ph type="sldNum" sz="quarter" idx="5"/>
          </p:nvPr>
        </p:nvSpPr>
        <p:spPr bwMode="auto">
          <a:xfrm>
            <a:off x="3848100" y="9432925"/>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0551FB22-206A-224D-A16B-26C4A1EB7D59}" type="slidenum">
              <a:rPr lang="el-GR" altLang="en-US"/>
              <a:pPr>
                <a:defRPr/>
              </a:pPr>
              <a:t>‹#›</a:t>
            </a:fld>
            <a:endParaRPr lang="el-GR" altLang="en-US"/>
          </a:p>
        </p:txBody>
      </p:sp>
    </p:spTree>
    <p:extLst>
      <p:ext uri="{BB962C8B-B14F-4D97-AF65-F5344CB8AC3E}">
        <p14:creationId xmlns:p14="http://schemas.microsoft.com/office/powerpoint/2010/main" val="8209563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pPr>
              <a:defRPr/>
            </a:pPr>
            <a:fld id="{0551FB22-206A-224D-A16B-26C4A1EB7D59}" type="slidenum">
              <a:rPr lang="el-GR" altLang="en-US" smtClean="0"/>
              <a:pPr>
                <a:defRPr/>
              </a:pPr>
              <a:t>18</a:t>
            </a:fld>
            <a:endParaRPr lang="el-GR" altLang="en-US"/>
          </a:p>
        </p:txBody>
      </p:sp>
    </p:spTree>
    <p:extLst>
      <p:ext uri="{BB962C8B-B14F-4D97-AF65-F5344CB8AC3E}">
        <p14:creationId xmlns:p14="http://schemas.microsoft.com/office/powerpoint/2010/main" val="2884381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39115100-BB1A-F34D-BFA2-7FF75699C25B}" type="slidenum">
              <a:rPr lang="el-GR" altLang="en-US"/>
              <a:pPr>
                <a:defRPr/>
              </a:pPr>
              <a:t>‹#›</a:t>
            </a:fld>
            <a:endParaRPr lang="el-GR" altLang="en-US"/>
          </a:p>
        </p:txBody>
      </p:sp>
    </p:spTree>
    <p:extLst>
      <p:ext uri="{BB962C8B-B14F-4D97-AF65-F5344CB8AC3E}">
        <p14:creationId xmlns:p14="http://schemas.microsoft.com/office/powerpoint/2010/main" val="1910330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B9815B91-C469-0045-8DF1-489B2468F547}" type="slidenum">
              <a:rPr lang="el-GR" altLang="en-US"/>
              <a:pPr>
                <a:defRPr/>
              </a:pPr>
              <a:t>‹#›</a:t>
            </a:fld>
            <a:endParaRPr lang="el-GR" altLang="en-US"/>
          </a:p>
        </p:txBody>
      </p:sp>
    </p:spTree>
    <p:extLst>
      <p:ext uri="{BB962C8B-B14F-4D97-AF65-F5344CB8AC3E}">
        <p14:creationId xmlns:p14="http://schemas.microsoft.com/office/powerpoint/2010/main" val="2116996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3AC0882E-3949-F148-BE17-1DD89E61FD18}" type="slidenum">
              <a:rPr lang="el-GR" altLang="en-US"/>
              <a:pPr>
                <a:defRPr/>
              </a:pPr>
              <a:t>‹#›</a:t>
            </a:fld>
            <a:endParaRPr lang="el-GR" altLang="en-US"/>
          </a:p>
        </p:txBody>
      </p:sp>
    </p:spTree>
    <p:extLst>
      <p:ext uri="{BB962C8B-B14F-4D97-AF65-F5344CB8AC3E}">
        <p14:creationId xmlns:p14="http://schemas.microsoft.com/office/powerpoint/2010/main" val="856708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Τίτλος και Κείμενο επάνω από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a:t>Kλικ για επεξεργασία του τίτλου</a:t>
            </a:r>
          </a:p>
        </p:txBody>
      </p:sp>
      <p:sp>
        <p:nvSpPr>
          <p:cNvPr id="3" name="2 - Θέση κειμένου"/>
          <p:cNvSpPr>
            <a:spLocks noGrp="1"/>
          </p:cNvSpPr>
          <p:nvPr>
            <p:ph type="body" sz="half" idx="1"/>
          </p:nvPr>
        </p:nvSpPr>
        <p:spPr>
          <a:xfrm>
            <a:off x="457200" y="1600200"/>
            <a:ext cx="8229600" cy="2185988"/>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57200" y="3938588"/>
            <a:ext cx="8229600" cy="2187575"/>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4"/>
          <p:cNvSpPr>
            <a:spLocks noGrp="1" noChangeArrowheads="1"/>
          </p:cNvSpPr>
          <p:nvPr>
            <p:ph type="dt" sz="half" idx="10"/>
          </p:nvPr>
        </p:nvSpPr>
        <p:spPr/>
        <p:txBody>
          <a:bodyPr/>
          <a:lstStyle>
            <a:lvl1pPr>
              <a:defRPr/>
            </a:lvl1pPr>
          </a:lstStyle>
          <a:p>
            <a:pPr>
              <a:defRPr/>
            </a:pPr>
            <a:endParaRPr lang="el-GR"/>
          </a:p>
        </p:txBody>
      </p:sp>
      <p:sp>
        <p:nvSpPr>
          <p:cNvPr id="6" name="Rectangle 5"/>
          <p:cNvSpPr>
            <a:spLocks noGrp="1" noChangeArrowheads="1"/>
          </p:cNvSpPr>
          <p:nvPr>
            <p:ph type="ftr" sz="quarter" idx="11"/>
          </p:nvPr>
        </p:nvSpPr>
        <p:spPr/>
        <p:txBody>
          <a:bodyPr/>
          <a:lstStyle>
            <a:lvl1pPr>
              <a:defRPr/>
            </a:lvl1pPr>
          </a:lstStyle>
          <a:p>
            <a:pPr>
              <a:defRPr/>
            </a:pPr>
            <a:endParaRPr lang="el-GR"/>
          </a:p>
        </p:txBody>
      </p:sp>
      <p:sp>
        <p:nvSpPr>
          <p:cNvPr id="7" name="Rectangle 6"/>
          <p:cNvSpPr>
            <a:spLocks noGrp="1" noChangeArrowheads="1"/>
          </p:cNvSpPr>
          <p:nvPr>
            <p:ph type="sldNum" sz="quarter" idx="12"/>
          </p:nvPr>
        </p:nvSpPr>
        <p:spPr/>
        <p:txBody>
          <a:bodyPr/>
          <a:lstStyle>
            <a:lvl1pPr>
              <a:defRPr/>
            </a:lvl1pPr>
          </a:lstStyle>
          <a:p>
            <a:pPr>
              <a:defRPr/>
            </a:pPr>
            <a:fld id="{47FD80DA-4A81-0847-8952-13E3B43335B9}" type="slidenum">
              <a:rPr lang="el-GR" altLang="en-US"/>
              <a:pPr>
                <a:defRPr/>
              </a:pPr>
              <a:t>‹#›</a:t>
            </a:fld>
            <a:endParaRPr lang="el-GR" altLang="en-US"/>
          </a:p>
        </p:txBody>
      </p:sp>
    </p:spTree>
    <p:extLst>
      <p:ext uri="{BB962C8B-B14F-4D97-AF65-F5344CB8AC3E}">
        <p14:creationId xmlns:p14="http://schemas.microsoft.com/office/powerpoint/2010/main" val="18217093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DAD1A26B-B57E-F04B-A5AC-25C4DEE6FA49}" type="slidenum">
              <a:rPr lang="el-GR" altLang="en-US"/>
              <a:pPr>
                <a:defRPr/>
              </a:pPr>
              <a:t>‹#›</a:t>
            </a:fld>
            <a:endParaRPr lang="el-GR" altLang="en-US"/>
          </a:p>
        </p:txBody>
      </p:sp>
    </p:spTree>
    <p:extLst>
      <p:ext uri="{BB962C8B-B14F-4D97-AF65-F5344CB8AC3E}">
        <p14:creationId xmlns:p14="http://schemas.microsoft.com/office/powerpoint/2010/main" val="2036812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40EAED14-6ECA-8F48-B579-72F117DFC4B3}" type="slidenum">
              <a:rPr lang="el-GR" altLang="en-US"/>
              <a:pPr>
                <a:defRPr/>
              </a:pPr>
              <a:t>‹#›</a:t>
            </a:fld>
            <a:endParaRPr lang="el-GR" altLang="en-US"/>
          </a:p>
        </p:txBody>
      </p:sp>
    </p:spTree>
    <p:extLst>
      <p:ext uri="{BB962C8B-B14F-4D97-AF65-F5344CB8AC3E}">
        <p14:creationId xmlns:p14="http://schemas.microsoft.com/office/powerpoint/2010/main" val="1819648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B6F5DC6A-D129-3E44-8355-3577A16E7C39}" type="slidenum">
              <a:rPr lang="el-GR" altLang="en-US"/>
              <a:pPr>
                <a:defRPr/>
              </a:pPr>
              <a:t>‹#›</a:t>
            </a:fld>
            <a:endParaRPr lang="el-GR" altLang="en-US"/>
          </a:p>
        </p:txBody>
      </p:sp>
    </p:spTree>
    <p:extLst>
      <p:ext uri="{BB962C8B-B14F-4D97-AF65-F5344CB8AC3E}">
        <p14:creationId xmlns:p14="http://schemas.microsoft.com/office/powerpoint/2010/main" val="517033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51E4564B-02F7-8744-A698-DBCB4F3917D9}" type="slidenum">
              <a:rPr lang="el-GR" altLang="en-US"/>
              <a:pPr>
                <a:defRPr/>
              </a:pPr>
              <a:t>‹#›</a:t>
            </a:fld>
            <a:endParaRPr lang="el-GR" altLang="en-US"/>
          </a:p>
        </p:txBody>
      </p:sp>
    </p:spTree>
    <p:extLst>
      <p:ext uri="{BB962C8B-B14F-4D97-AF65-F5344CB8AC3E}">
        <p14:creationId xmlns:p14="http://schemas.microsoft.com/office/powerpoint/2010/main" val="1062963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B0A44626-0EA6-A842-83EC-85F35286AFD9}" type="slidenum">
              <a:rPr lang="el-GR" altLang="en-US"/>
              <a:pPr>
                <a:defRPr/>
              </a:pPr>
              <a:t>‹#›</a:t>
            </a:fld>
            <a:endParaRPr lang="el-GR" altLang="en-US"/>
          </a:p>
        </p:txBody>
      </p:sp>
    </p:spTree>
    <p:extLst>
      <p:ext uri="{BB962C8B-B14F-4D97-AF65-F5344CB8AC3E}">
        <p14:creationId xmlns:p14="http://schemas.microsoft.com/office/powerpoint/2010/main" val="310076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l-GR"/>
          </a:p>
        </p:txBody>
      </p:sp>
      <p:sp>
        <p:nvSpPr>
          <p:cNvPr id="3" name="Footer Placeholder 4"/>
          <p:cNvSpPr>
            <a:spLocks noGrp="1"/>
          </p:cNvSpPr>
          <p:nvPr>
            <p:ph type="ftr" sz="quarter" idx="11"/>
          </p:nvPr>
        </p:nvSpPr>
        <p:spPr/>
        <p:txBody>
          <a:bodyPr/>
          <a:lstStyle>
            <a:lvl1pPr>
              <a:defRPr/>
            </a:lvl1pPr>
          </a:lstStyle>
          <a:p>
            <a:pPr>
              <a:defRPr/>
            </a:pPr>
            <a:endParaRPr lang="el-GR"/>
          </a:p>
        </p:txBody>
      </p:sp>
      <p:sp>
        <p:nvSpPr>
          <p:cNvPr id="4" name="Slide Number Placeholder 5"/>
          <p:cNvSpPr>
            <a:spLocks noGrp="1"/>
          </p:cNvSpPr>
          <p:nvPr>
            <p:ph type="sldNum" sz="quarter" idx="12"/>
          </p:nvPr>
        </p:nvSpPr>
        <p:spPr/>
        <p:txBody>
          <a:bodyPr/>
          <a:lstStyle>
            <a:lvl1pPr>
              <a:defRPr/>
            </a:lvl1pPr>
          </a:lstStyle>
          <a:p>
            <a:pPr>
              <a:defRPr/>
            </a:pPr>
            <a:fld id="{1D7F6286-80C1-0949-8BAF-34C04EE756AA}" type="slidenum">
              <a:rPr lang="el-GR" altLang="en-US"/>
              <a:pPr>
                <a:defRPr/>
              </a:pPr>
              <a:t>‹#›</a:t>
            </a:fld>
            <a:endParaRPr lang="el-GR" altLang="en-US"/>
          </a:p>
        </p:txBody>
      </p:sp>
    </p:spTree>
    <p:extLst>
      <p:ext uri="{BB962C8B-B14F-4D97-AF65-F5344CB8AC3E}">
        <p14:creationId xmlns:p14="http://schemas.microsoft.com/office/powerpoint/2010/main" val="1663550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9237A9F9-E6DE-F34E-9C53-9C23D5DFEFA7}" type="slidenum">
              <a:rPr lang="el-GR" altLang="en-US"/>
              <a:pPr>
                <a:defRPr/>
              </a:pPr>
              <a:t>‹#›</a:t>
            </a:fld>
            <a:endParaRPr lang="el-GR" altLang="en-US"/>
          </a:p>
        </p:txBody>
      </p:sp>
    </p:spTree>
    <p:extLst>
      <p:ext uri="{BB962C8B-B14F-4D97-AF65-F5344CB8AC3E}">
        <p14:creationId xmlns:p14="http://schemas.microsoft.com/office/powerpoint/2010/main" val="120847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l-GR"/>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6009049D-8920-4840-B6A6-F2B499DFAD1C}" type="slidenum">
              <a:rPr lang="el-GR" altLang="en-US"/>
              <a:pPr>
                <a:defRPr/>
              </a:pPr>
              <a:t>‹#›</a:t>
            </a:fld>
            <a:endParaRPr lang="el-GR" altLang="en-US"/>
          </a:p>
        </p:txBody>
      </p:sp>
    </p:spTree>
    <p:extLst>
      <p:ext uri="{BB962C8B-B14F-4D97-AF65-F5344CB8AC3E}">
        <p14:creationId xmlns:p14="http://schemas.microsoft.com/office/powerpoint/2010/main" val="1973339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578"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smtClean="0">
                <a:solidFill>
                  <a:schemeClr val="tx1">
                    <a:tint val="75000"/>
                  </a:schemeClr>
                </a:solidFill>
              </a:defRPr>
            </a:lvl1pPr>
          </a:lstStyle>
          <a:p>
            <a:pPr>
              <a:defRPr/>
            </a:pPr>
            <a:fld id="{8D9F959F-ED78-1240-897E-A7BB2349C099}" type="slidenum">
              <a:rPr lang="el-GR" altLang="en-US"/>
              <a:pPr>
                <a:defRPr/>
              </a:pPr>
              <a:t>‹#›</a:t>
            </a:fld>
            <a:endParaRPr lang="el-GR" altLang="en-US"/>
          </a:p>
        </p:txBody>
      </p:sp>
    </p:spTree>
  </p:cSld>
  <p:clrMap bg1="lt1" tx1="dk1" bg2="lt2" tx2="dk2" accent1="accent1" accent2="accent2" accent3="accent3" accent4="accent4" accent5="accent5" accent6="accent6" hlink="hlink" folHlink="folHlink"/>
  <p:sldLayoutIdLst>
    <p:sldLayoutId id="2147484722" r:id="rId1"/>
    <p:sldLayoutId id="2147484723" r:id="rId2"/>
    <p:sldLayoutId id="2147484724" r:id="rId3"/>
    <p:sldLayoutId id="2147484725" r:id="rId4"/>
    <p:sldLayoutId id="2147484726" r:id="rId5"/>
    <p:sldLayoutId id="2147484727" r:id="rId6"/>
    <p:sldLayoutId id="2147484728" r:id="rId7"/>
    <p:sldLayoutId id="2147484729" r:id="rId8"/>
    <p:sldLayoutId id="2147484732" r:id="rId9"/>
    <p:sldLayoutId id="2147484730" r:id="rId10"/>
    <p:sldLayoutId id="2147484731" r:id="rId11"/>
    <p:sldLayoutId id="2147484733" r:id="rId12"/>
  </p:sldLayoutIdLst>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charset="0"/>
        </a:defRPr>
      </a:lvl2pPr>
      <a:lvl3pPr algn="l" defTabSz="685800" rtl="0" fontAlgn="base">
        <a:lnSpc>
          <a:spcPct val="90000"/>
        </a:lnSpc>
        <a:spcBef>
          <a:spcPct val="0"/>
        </a:spcBef>
        <a:spcAft>
          <a:spcPct val="0"/>
        </a:spcAft>
        <a:defRPr sz="3300">
          <a:solidFill>
            <a:schemeClr val="tx1"/>
          </a:solidFill>
          <a:latin typeface="Calibri Light" charset="0"/>
        </a:defRPr>
      </a:lvl3pPr>
      <a:lvl4pPr algn="l" defTabSz="685800" rtl="0" fontAlgn="base">
        <a:lnSpc>
          <a:spcPct val="90000"/>
        </a:lnSpc>
        <a:spcBef>
          <a:spcPct val="0"/>
        </a:spcBef>
        <a:spcAft>
          <a:spcPct val="0"/>
        </a:spcAft>
        <a:defRPr sz="3300">
          <a:solidFill>
            <a:schemeClr val="tx1"/>
          </a:solidFill>
          <a:latin typeface="Calibri Light" charset="0"/>
        </a:defRPr>
      </a:lvl4pPr>
      <a:lvl5pPr algn="l" defTabSz="685800" rtl="0" fontAlgn="base">
        <a:lnSpc>
          <a:spcPct val="90000"/>
        </a:lnSpc>
        <a:spcBef>
          <a:spcPct val="0"/>
        </a:spcBef>
        <a:spcAft>
          <a:spcPct val="0"/>
        </a:spcAft>
        <a:defRPr sz="3300">
          <a:solidFill>
            <a:schemeClr val="tx1"/>
          </a:solidFill>
          <a:latin typeface="Calibri Light" charset="0"/>
        </a:defRPr>
      </a:lvl5pPr>
      <a:lvl6pPr marL="457200" algn="l" defTabSz="685800" rtl="0" fontAlgn="base">
        <a:lnSpc>
          <a:spcPct val="90000"/>
        </a:lnSpc>
        <a:spcBef>
          <a:spcPct val="0"/>
        </a:spcBef>
        <a:spcAft>
          <a:spcPct val="0"/>
        </a:spcAft>
        <a:defRPr sz="3300">
          <a:solidFill>
            <a:schemeClr val="tx1"/>
          </a:solidFill>
          <a:latin typeface="Calibri Light" charset="0"/>
        </a:defRPr>
      </a:lvl6pPr>
      <a:lvl7pPr marL="914400" algn="l" defTabSz="685800" rtl="0" fontAlgn="base">
        <a:lnSpc>
          <a:spcPct val="90000"/>
        </a:lnSpc>
        <a:spcBef>
          <a:spcPct val="0"/>
        </a:spcBef>
        <a:spcAft>
          <a:spcPct val="0"/>
        </a:spcAft>
        <a:defRPr sz="3300">
          <a:solidFill>
            <a:schemeClr val="tx1"/>
          </a:solidFill>
          <a:latin typeface="Calibri Light" charset="0"/>
        </a:defRPr>
      </a:lvl7pPr>
      <a:lvl8pPr marL="1371600" algn="l" defTabSz="685800" rtl="0" fontAlgn="base">
        <a:lnSpc>
          <a:spcPct val="90000"/>
        </a:lnSpc>
        <a:spcBef>
          <a:spcPct val="0"/>
        </a:spcBef>
        <a:spcAft>
          <a:spcPct val="0"/>
        </a:spcAft>
        <a:defRPr sz="3300">
          <a:solidFill>
            <a:schemeClr val="tx1"/>
          </a:solidFill>
          <a:latin typeface="Calibri Light" charset="0"/>
        </a:defRPr>
      </a:lvl8pPr>
      <a:lvl9pPr marL="1828800" algn="l" defTabSz="685800" rtl="0" fontAlgn="base">
        <a:lnSpc>
          <a:spcPct val="90000"/>
        </a:lnSpc>
        <a:spcBef>
          <a:spcPct val="0"/>
        </a:spcBef>
        <a:spcAft>
          <a:spcPct val="0"/>
        </a:spcAft>
        <a:defRPr sz="3300">
          <a:solidFill>
            <a:schemeClr val="tx1"/>
          </a:solidFill>
          <a:latin typeface="Calibri Light" charset="0"/>
        </a:defRPr>
      </a:lvl9pPr>
    </p:titleStyle>
    <p:bodyStyle>
      <a:lvl1pPr marL="171450" indent="-171450" algn="l" defTabSz="685800" rtl="0" fontAlgn="base">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erasmusintern.org/" TargetMode="External"/><Relationship Id="rId7"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leonet.joeplus.org/en/offers/" TargetMode="External"/><Relationship Id="rId5" Type="http://schemas.openxmlformats.org/officeDocument/2006/relationships/hyperlink" Target="https://ec.europa.eu/eures/droppin/el" TargetMode="External"/><Relationship Id="rId4" Type="http://schemas.openxmlformats.org/officeDocument/2006/relationships/hyperlink" Target="https://uoc.esngreece.gr/" TargetMode="External"/><Relationship Id="rId9"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hyperlink" Target="https://www.uoc.gr/intrel/students/spoydes-student/erasmus/prokiryksi-kinitikotitas"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wmf"/><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who.int/emergencies/diseases/novel-coronavirus-2019?gclid=Cj0KCQiA34OBBhCcARIsAG32uvMYkK54Z9HLPmYNpR1nuBvEOyKiGsN_NEQQE1ekx-FgJLl9EGokBqAaAmbnEALw_wcB" TargetMode="External"/><Relationship Id="rId7"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hyperlink" Target="https://covid.uni-foundation.eu/" TargetMode="External"/><Relationship Id="rId4" Type="http://schemas.openxmlformats.org/officeDocument/2006/relationships/hyperlink" Target="https://reopen.europa.eu/el/map/IRL/5006"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uoc.gr/intrel/index.php?lang=el" TargetMode="External"/><Relationship Id="rId3" Type="http://schemas.openxmlformats.org/officeDocument/2006/relationships/image" Target="../media/image1.jpeg"/><Relationship Id="rId7" Type="http://schemas.openxmlformats.org/officeDocument/2006/relationships/hyperlink" Target="mailto:evgenia.skountaki@uoc.gr"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www.uoc.gr/intrel/students/spoydes-student/erasmus/xrimatodothsh" TargetMode="External"/><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uoc.gr/intrel/students/spoydes-student/erasmus/kritiria-epilogis" TargetMode="External"/><Relationship Id="rId7" Type="http://schemas.openxmlformats.org/officeDocument/2006/relationships/hyperlink" Target="https://www.uoc.gr/intrel/images/Tmima_epistimis_texnologias_ulikon.pdf"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www.uoc.gr/intrel/images/Tmima_epistimis_ypologiston.pdf" TargetMode="External"/><Relationship Id="rId5" Type="http://schemas.openxmlformats.org/officeDocument/2006/relationships/hyperlink" Target="https://www.uoc.gr/intrel/images/Tmima_fysikis.pdf" TargetMode="External"/><Relationship Id="rId10" Type="http://schemas.openxmlformats.org/officeDocument/2006/relationships/image" Target="../media/image5.png"/><Relationship Id="rId4" Type="http://schemas.openxmlformats.org/officeDocument/2006/relationships/hyperlink" Target="https://www.uoc.gr/intrel/images/Tmima_Biologias.pdf" TargetMode="External"/><Relationship Id="rId9"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hyperlink" Target="https://www.uoc.gr/intrel/tmima-diethnwn-sxesewn/synergazomena-idrymata"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hyperlink" Target="https://europa.eu/european-union/about-eu/institutions-bodies_el" TargetMode="External"/><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hyperlink" Target="https://europa.eu/european-union/contact/institutions-bodies_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5"/>
          <p:cNvSpPr>
            <a:spLocks noGrp="1" noChangeArrowheads="1"/>
          </p:cNvSpPr>
          <p:nvPr>
            <p:ph type="subTitle" idx="1"/>
          </p:nvPr>
        </p:nvSpPr>
        <p:spPr>
          <a:xfrm>
            <a:off x="684213" y="3080543"/>
            <a:ext cx="5543550" cy="1111250"/>
          </a:xfrm>
        </p:spPr>
        <p:txBody>
          <a:bodyPr/>
          <a:lstStyle/>
          <a:p>
            <a:pPr algn="l" fontAlgn="auto">
              <a:spcBef>
                <a:spcPts val="0"/>
              </a:spcBef>
              <a:spcAft>
                <a:spcPts val="0"/>
              </a:spcAft>
              <a:buFont typeface="Arial" panose="020B0604020202020204" pitchFamily="34" charset="0"/>
              <a:buNone/>
              <a:defRPr/>
            </a:pPr>
            <a:r>
              <a:rPr lang="el-GR" altLang="en-US" sz="3600" dirty="0">
                <a:solidFill>
                  <a:schemeClr val="accent1">
                    <a:lumMod val="75000"/>
                  </a:schemeClr>
                </a:solidFill>
              </a:rPr>
              <a:t>στο πλαίσιο του </a:t>
            </a:r>
          </a:p>
          <a:p>
            <a:pPr algn="l" fontAlgn="auto">
              <a:spcBef>
                <a:spcPts val="0"/>
              </a:spcBef>
              <a:spcAft>
                <a:spcPts val="0"/>
              </a:spcAft>
              <a:buFont typeface="Arial" panose="020B0604020202020204" pitchFamily="34" charset="0"/>
              <a:buNone/>
              <a:defRPr/>
            </a:pPr>
            <a:r>
              <a:rPr lang="el-GR" altLang="en-US" sz="3600" dirty="0">
                <a:solidFill>
                  <a:schemeClr val="accent1">
                    <a:lumMod val="75000"/>
                  </a:schemeClr>
                </a:solidFill>
              </a:rPr>
              <a:t>προγράμματος</a:t>
            </a:r>
          </a:p>
        </p:txBody>
      </p:sp>
      <p:pic>
        <p:nvPicPr>
          <p:cNvPr id="3074" name="Picture 13" descr="1"/>
          <p:cNvPicPr>
            <a:picLocks noChangeAspect="1" noChangeArrowheads="1"/>
          </p:cNvPicPr>
          <p:nvPr/>
        </p:nvPicPr>
        <p:blipFill>
          <a:blip r:embed="rId2">
            <a:alphaModFix amt="53000"/>
            <a:extLst>
              <a:ext uri="{28A0092B-C50C-407E-A947-70E740481C1C}">
                <a14:useLocalDpi xmlns:a14="http://schemas.microsoft.com/office/drawing/2010/main" val="0"/>
              </a:ext>
            </a:extLst>
          </a:blip>
          <a:srcRect l="64938"/>
          <a:stretch>
            <a:fillRect/>
          </a:stretch>
        </p:blipFill>
        <p:spPr bwMode="auto">
          <a:xfrm>
            <a:off x="5924550" y="0"/>
            <a:ext cx="3219450" cy="6877050"/>
          </a:xfrm>
          <a:prstGeom prst="rect">
            <a:avLst/>
          </a:prstGeom>
          <a:solidFill>
            <a:schemeClr val="bg1"/>
          </a:solidFill>
          <a:ln>
            <a:noFill/>
          </a:ln>
          <a:effectLst>
            <a:outerShdw dist="50800" sx="999" sy="999"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21506" name="Rectangle 4"/>
          <p:cNvSpPr>
            <a:spLocks noGrp="1" noChangeArrowheads="1"/>
          </p:cNvSpPr>
          <p:nvPr>
            <p:ph type="ctrTitle"/>
          </p:nvPr>
        </p:nvSpPr>
        <p:spPr>
          <a:xfrm>
            <a:off x="0" y="260648"/>
            <a:ext cx="6588224" cy="3168351"/>
          </a:xfrm>
        </p:spPr>
        <p:txBody>
          <a:bodyPr rtlCol="0">
            <a:noAutofit/>
          </a:bodyPr>
          <a:lstStyle/>
          <a:p>
            <a:pPr fontAlgn="auto">
              <a:spcAft>
                <a:spcPts val="0"/>
              </a:spcAft>
              <a:defRPr/>
            </a:pPr>
            <a:br>
              <a:rPr lang="el-GR" altLang="en-US" sz="1400" b="1" dirty="0">
                <a:solidFill>
                  <a:schemeClr val="accent1">
                    <a:lumMod val="75000"/>
                  </a:schemeClr>
                </a:solidFill>
              </a:rPr>
            </a:br>
            <a:br>
              <a:rPr lang="el-GR" altLang="en-US" sz="1400" b="1" dirty="0">
                <a:solidFill>
                  <a:schemeClr val="accent1">
                    <a:lumMod val="75000"/>
                  </a:schemeClr>
                </a:solidFill>
              </a:rPr>
            </a:br>
            <a:br>
              <a:rPr lang="el-GR" altLang="en-US" sz="1400" b="1" dirty="0">
                <a:solidFill>
                  <a:schemeClr val="accent1">
                    <a:lumMod val="75000"/>
                  </a:schemeClr>
                </a:solidFill>
              </a:rPr>
            </a:br>
            <a:br>
              <a:rPr lang="el-GR" altLang="en-US" sz="1400" b="1" dirty="0">
                <a:solidFill>
                  <a:schemeClr val="accent1">
                    <a:lumMod val="75000"/>
                  </a:schemeClr>
                </a:solidFill>
              </a:rPr>
            </a:br>
            <a:br>
              <a:rPr lang="el-GR" altLang="en-US" sz="1400" b="1" dirty="0">
                <a:solidFill>
                  <a:schemeClr val="accent1">
                    <a:lumMod val="75000"/>
                  </a:schemeClr>
                </a:solidFill>
              </a:rPr>
            </a:br>
            <a:br>
              <a:rPr lang="el-GR" altLang="en-US" sz="1400" b="1" dirty="0">
                <a:solidFill>
                  <a:schemeClr val="accent1">
                    <a:lumMod val="75000"/>
                  </a:schemeClr>
                </a:solidFill>
              </a:rPr>
            </a:br>
            <a:br>
              <a:rPr lang="el-GR" altLang="en-US" sz="1400" b="1" dirty="0">
                <a:solidFill>
                  <a:schemeClr val="accent1">
                    <a:lumMod val="75000"/>
                  </a:schemeClr>
                </a:solidFill>
              </a:rPr>
            </a:br>
            <a:br>
              <a:rPr lang="el-GR" altLang="en-US" sz="1400" b="1" dirty="0">
                <a:solidFill>
                  <a:schemeClr val="accent1">
                    <a:lumMod val="75000"/>
                  </a:schemeClr>
                </a:solidFill>
              </a:rPr>
            </a:br>
            <a:br>
              <a:rPr lang="el-GR" altLang="en-US" sz="1400" b="1" dirty="0">
                <a:solidFill>
                  <a:schemeClr val="accent1">
                    <a:lumMod val="75000"/>
                  </a:schemeClr>
                </a:solidFill>
              </a:rPr>
            </a:br>
            <a:br>
              <a:rPr lang="el-GR" altLang="en-US" sz="1400" b="1" dirty="0">
                <a:solidFill>
                  <a:schemeClr val="accent1">
                    <a:lumMod val="75000"/>
                  </a:schemeClr>
                </a:solidFill>
              </a:rPr>
            </a:br>
            <a:br>
              <a:rPr lang="el-GR" altLang="en-US" sz="1400" b="1" dirty="0">
                <a:solidFill>
                  <a:schemeClr val="accent1">
                    <a:lumMod val="75000"/>
                  </a:schemeClr>
                </a:solidFill>
              </a:rPr>
            </a:br>
            <a:br>
              <a:rPr lang="el-GR" altLang="en-US" sz="1400" b="1" dirty="0">
                <a:solidFill>
                  <a:schemeClr val="accent1">
                    <a:lumMod val="75000"/>
                  </a:schemeClr>
                </a:solidFill>
              </a:rPr>
            </a:br>
            <a:br>
              <a:rPr lang="el-GR" altLang="en-US" sz="1400" b="1" dirty="0">
                <a:solidFill>
                  <a:schemeClr val="accent1">
                    <a:lumMod val="75000"/>
                  </a:schemeClr>
                </a:solidFill>
              </a:rPr>
            </a:br>
            <a:br>
              <a:rPr lang="el-GR" altLang="en-US" sz="1400" b="1" dirty="0">
                <a:solidFill>
                  <a:schemeClr val="accent1">
                    <a:lumMod val="75000"/>
                  </a:schemeClr>
                </a:solidFill>
              </a:rPr>
            </a:br>
            <a:br>
              <a:rPr lang="el-GR" altLang="en-US" sz="1400" b="1" dirty="0">
                <a:solidFill>
                  <a:schemeClr val="accent1">
                    <a:lumMod val="75000"/>
                  </a:schemeClr>
                </a:solidFill>
              </a:rPr>
            </a:br>
            <a:br>
              <a:rPr lang="el-GR" altLang="en-US" sz="1400" b="1" dirty="0">
                <a:solidFill>
                  <a:schemeClr val="accent1">
                    <a:lumMod val="75000"/>
                  </a:schemeClr>
                </a:solidFill>
              </a:rPr>
            </a:br>
            <a:br>
              <a:rPr lang="el-GR" altLang="en-US" sz="1400" b="1" dirty="0">
                <a:solidFill>
                  <a:schemeClr val="accent1">
                    <a:lumMod val="75000"/>
                  </a:schemeClr>
                </a:solidFill>
              </a:rPr>
            </a:br>
            <a:br>
              <a:rPr lang="el-GR" altLang="en-US" sz="1400" b="1" dirty="0">
                <a:solidFill>
                  <a:schemeClr val="accent1">
                    <a:lumMod val="75000"/>
                  </a:schemeClr>
                </a:solidFill>
              </a:rPr>
            </a:br>
            <a:br>
              <a:rPr lang="el-GR" altLang="en-US" sz="1400" b="1" dirty="0">
                <a:solidFill>
                  <a:schemeClr val="accent1">
                    <a:lumMod val="75000"/>
                  </a:schemeClr>
                </a:solidFill>
              </a:rPr>
            </a:br>
            <a:br>
              <a:rPr lang="el-GR" altLang="en-US" sz="1400" b="1" dirty="0">
                <a:solidFill>
                  <a:schemeClr val="accent1">
                    <a:lumMod val="75000"/>
                  </a:schemeClr>
                </a:solidFill>
              </a:rPr>
            </a:br>
            <a:br>
              <a:rPr lang="el-GR" altLang="en-US" sz="1400" b="1" dirty="0">
                <a:solidFill>
                  <a:schemeClr val="accent1">
                    <a:lumMod val="75000"/>
                  </a:schemeClr>
                </a:solidFill>
              </a:rPr>
            </a:br>
            <a:br>
              <a:rPr lang="el-GR" altLang="en-US" sz="1400" b="1" dirty="0">
                <a:solidFill>
                  <a:schemeClr val="accent1">
                    <a:lumMod val="75000"/>
                  </a:schemeClr>
                </a:solidFill>
              </a:rPr>
            </a:br>
            <a:br>
              <a:rPr lang="el-GR" altLang="en-US" sz="1400" b="1" dirty="0">
                <a:solidFill>
                  <a:schemeClr val="accent1">
                    <a:lumMod val="75000"/>
                  </a:schemeClr>
                </a:solidFill>
              </a:rPr>
            </a:br>
            <a:br>
              <a:rPr lang="el-GR" altLang="en-US" sz="1400" b="1" dirty="0">
                <a:solidFill>
                  <a:schemeClr val="accent1">
                    <a:lumMod val="75000"/>
                  </a:schemeClr>
                </a:solidFill>
              </a:rPr>
            </a:br>
            <a:br>
              <a:rPr lang="el-GR" altLang="en-US" sz="1400" b="1" dirty="0">
                <a:solidFill>
                  <a:schemeClr val="accent1">
                    <a:lumMod val="75000"/>
                  </a:schemeClr>
                </a:solidFill>
              </a:rPr>
            </a:br>
            <a:br>
              <a:rPr lang="el-GR" altLang="en-US" sz="1400" b="1" dirty="0">
                <a:solidFill>
                  <a:schemeClr val="accent1">
                    <a:lumMod val="75000"/>
                  </a:schemeClr>
                </a:solidFill>
              </a:rPr>
            </a:br>
            <a:br>
              <a:rPr lang="el-GR" altLang="en-US" sz="1400" b="1" dirty="0">
                <a:solidFill>
                  <a:schemeClr val="accent1">
                    <a:lumMod val="75000"/>
                  </a:schemeClr>
                </a:solidFill>
              </a:rPr>
            </a:br>
            <a:br>
              <a:rPr lang="el-GR" altLang="en-US" sz="1400" b="1" dirty="0">
                <a:solidFill>
                  <a:schemeClr val="accent1">
                    <a:lumMod val="75000"/>
                  </a:schemeClr>
                </a:solidFill>
              </a:rPr>
            </a:br>
            <a:br>
              <a:rPr lang="el-GR" altLang="en-US" sz="1400" b="1" dirty="0">
                <a:solidFill>
                  <a:schemeClr val="accent1">
                    <a:lumMod val="75000"/>
                  </a:schemeClr>
                </a:solidFill>
              </a:rPr>
            </a:br>
            <a:br>
              <a:rPr lang="el-GR" altLang="en-US" sz="1400" b="1" dirty="0">
                <a:solidFill>
                  <a:schemeClr val="accent1">
                    <a:lumMod val="75000"/>
                  </a:schemeClr>
                </a:solidFill>
              </a:rPr>
            </a:br>
            <a:br>
              <a:rPr lang="el-GR" altLang="en-US" sz="1400" b="1" dirty="0">
                <a:solidFill>
                  <a:schemeClr val="accent1">
                    <a:lumMod val="75000"/>
                  </a:schemeClr>
                </a:solidFill>
              </a:rPr>
            </a:br>
            <a:br>
              <a:rPr lang="el-GR" altLang="en-US" sz="1400" b="1" dirty="0">
                <a:solidFill>
                  <a:schemeClr val="accent1">
                    <a:lumMod val="75000"/>
                  </a:schemeClr>
                </a:solidFill>
              </a:rPr>
            </a:br>
            <a:br>
              <a:rPr lang="el-GR" altLang="en-US" sz="1400" b="1" dirty="0">
                <a:solidFill>
                  <a:schemeClr val="accent1">
                    <a:lumMod val="75000"/>
                  </a:schemeClr>
                </a:solidFill>
              </a:rPr>
            </a:br>
            <a:br>
              <a:rPr lang="el-GR" altLang="en-US" sz="1400" b="1" dirty="0">
                <a:solidFill>
                  <a:schemeClr val="accent1">
                    <a:lumMod val="75000"/>
                  </a:schemeClr>
                </a:solidFill>
              </a:rPr>
            </a:br>
            <a:br>
              <a:rPr lang="el-GR" altLang="en-US" sz="1400" b="1" dirty="0">
                <a:solidFill>
                  <a:schemeClr val="accent1">
                    <a:lumMod val="75000"/>
                  </a:schemeClr>
                </a:solidFill>
              </a:rPr>
            </a:br>
            <a:br>
              <a:rPr lang="el-GR" altLang="en-US" sz="1400" b="1" dirty="0">
                <a:solidFill>
                  <a:schemeClr val="accent1">
                    <a:lumMod val="75000"/>
                  </a:schemeClr>
                </a:solidFill>
              </a:rPr>
            </a:br>
            <a:br>
              <a:rPr lang="el-GR" altLang="en-US" sz="1400" b="1" dirty="0">
                <a:solidFill>
                  <a:schemeClr val="accent1">
                    <a:lumMod val="75000"/>
                  </a:schemeClr>
                </a:solidFill>
              </a:rPr>
            </a:br>
            <a:br>
              <a:rPr lang="el-GR" altLang="en-US" sz="1400" b="1" dirty="0">
                <a:solidFill>
                  <a:schemeClr val="accent1">
                    <a:lumMod val="75000"/>
                  </a:schemeClr>
                </a:solidFill>
              </a:rPr>
            </a:br>
            <a:br>
              <a:rPr lang="el-GR" altLang="en-US" sz="1400" b="1" dirty="0">
                <a:solidFill>
                  <a:schemeClr val="accent1">
                    <a:lumMod val="75000"/>
                  </a:schemeClr>
                </a:solidFill>
              </a:rPr>
            </a:br>
            <a:br>
              <a:rPr lang="el-GR" altLang="en-US" sz="1400" b="1" dirty="0">
                <a:solidFill>
                  <a:schemeClr val="accent1">
                    <a:lumMod val="75000"/>
                  </a:schemeClr>
                </a:solidFill>
              </a:rPr>
            </a:br>
            <a:br>
              <a:rPr lang="el-GR" altLang="en-US" sz="1400" b="1" dirty="0">
                <a:solidFill>
                  <a:schemeClr val="accent1">
                    <a:lumMod val="75000"/>
                  </a:schemeClr>
                </a:solidFill>
              </a:rPr>
            </a:br>
            <a:br>
              <a:rPr lang="el-GR" altLang="en-US" sz="1400" b="1" dirty="0">
                <a:solidFill>
                  <a:schemeClr val="accent1">
                    <a:lumMod val="75000"/>
                  </a:schemeClr>
                </a:solidFill>
              </a:rPr>
            </a:br>
            <a:br>
              <a:rPr lang="el-GR" altLang="en-US" sz="1400" b="1" dirty="0">
                <a:solidFill>
                  <a:schemeClr val="accent1">
                    <a:lumMod val="75000"/>
                  </a:schemeClr>
                </a:solidFill>
              </a:rPr>
            </a:br>
            <a:br>
              <a:rPr lang="el-GR" altLang="en-US" sz="1400" b="1" dirty="0">
                <a:solidFill>
                  <a:schemeClr val="accent1">
                    <a:lumMod val="75000"/>
                  </a:schemeClr>
                </a:solidFill>
              </a:rPr>
            </a:br>
            <a:br>
              <a:rPr lang="el-GR" altLang="en-US" sz="1400" b="1" dirty="0">
                <a:solidFill>
                  <a:schemeClr val="accent1">
                    <a:lumMod val="75000"/>
                  </a:schemeClr>
                </a:solidFill>
              </a:rPr>
            </a:br>
            <a:br>
              <a:rPr lang="el-GR" altLang="en-US" sz="1400" b="1" dirty="0">
                <a:solidFill>
                  <a:schemeClr val="accent1">
                    <a:lumMod val="75000"/>
                  </a:schemeClr>
                </a:solidFill>
              </a:rPr>
            </a:br>
            <a:r>
              <a:rPr lang="el-GR" altLang="en-US" sz="2400" b="1" i="1" dirty="0">
                <a:solidFill>
                  <a:schemeClr val="accent1">
                    <a:lumMod val="75000"/>
                  </a:schemeClr>
                </a:solidFill>
              </a:rPr>
              <a:t>Μετακινήσεις φοιτητών της</a:t>
            </a:r>
            <a:br>
              <a:rPr lang="el-GR" altLang="en-US" sz="2400" b="1" i="1" dirty="0">
                <a:solidFill>
                  <a:schemeClr val="accent1">
                    <a:lumMod val="75000"/>
                  </a:schemeClr>
                </a:solidFill>
              </a:rPr>
            </a:br>
            <a:r>
              <a:rPr lang="el-GR" altLang="en-US" sz="2400" b="1" i="1" dirty="0">
                <a:solidFill>
                  <a:schemeClr val="accent1">
                    <a:lumMod val="75000"/>
                  </a:schemeClr>
                </a:solidFill>
              </a:rPr>
              <a:t> </a:t>
            </a:r>
            <a:r>
              <a:rPr lang="el-GR" altLang="en-US" sz="2400" b="1" i="1" u="sng" dirty="0">
                <a:solidFill>
                  <a:schemeClr val="accent1">
                    <a:lumMod val="75000"/>
                  </a:schemeClr>
                </a:solidFill>
              </a:rPr>
              <a:t>Σχολής Θετικών και Τεχνολογικών Σπουδών</a:t>
            </a:r>
            <a:br>
              <a:rPr lang="el-GR" altLang="en-US" sz="2400" b="1" i="1" dirty="0">
                <a:solidFill>
                  <a:schemeClr val="accent1">
                    <a:lumMod val="75000"/>
                  </a:schemeClr>
                </a:solidFill>
              </a:rPr>
            </a:br>
            <a:r>
              <a:rPr lang="el-GR" altLang="en-US" sz="2400" b="1" i="1" dirty="0">
                <a:solidFill>
                  <a:schemeClr val="accent1">
                    <a:lumMod val="75000"/>
                  </a:schemeClr>
                </a:solidFill>
              </a:rPr>
              <a:t>  για πρακτική άσκηση και σπουδές</a:t>
            </a:r>
            <a:br>
              <a:rPr lang="en-US" altLang="en-US" sz="2400" b="1" i="1" dirty="0">
                <a:solidFill>
                  <a:schemeClr val="accent1">
                    <a:lumMod val="75000"/>
                  </a:schemeClr>
                </a:solidFill>
              </a:rPr>
            </a:br>
            <a:br>
              <a:rPr lang="el-GR" altLang="en-US" sz="3200" b="1" dirty="0">
                <a:solidFill>
                  <a:schemeClr val="accent1">
                    <a:lumMod val="75000"/>
                  </a:schemeClr>
                </a:solidFill>
              </a:rPr>
            </a:br>
            <a:r>
              <a:rPr lang="el-GR" altLang="en-US" sz="2400" b="1" dirty="0">
                <a:solidFill>
                  <a:schemeClr val="accent1">
                    <a:lumMod val="75000"/>
                  </a:schemeClr>
                </a:solidFill>
              </a:rPr>
              <a:t>Ακαδημαϊκό έτος 2021</a:t>
            </a:r>
            <a:r>
              <a:rPr lang="en-US" altLang="en-US" sz="2400" b="1" dirty="0">
                <a:solidFill>
                  <a:schemeClr val="accent1">
                    <a:lumMod val="75000"/>
                  </a:schemeClr>
                </a:solidFill>
              </a:rPr>
              <a:t>-22</a:t>
            </a:r>
            <a:br>
              <a:rPr lang="en-US" altLang="en-US" sz="2400" b="1" dirty="0">
                <a:solidFill>
                  <a:schemeClr val="accent1">
                    <a:lumMod val="75000"/>
                  </a:schemeClr>
                </a:solidFill>
              </a:rPr>
            </a:br>
            <a:r>
              <a:rPr lang="el-GR" altLang="en-US" sz="2400" b="1" dirty="0">
                <a:solidFill>
                  <a:schemeClr val="accent1">
                    <a:lumMod val="75000"/>
                  </a:schemeClr>
                </a:solidFill>
              </a:rPr>
              <a:t>Υποβολή αιτήσεων: 15</a:t>
            </a:r>
            <a:r>
              <a:rPr lang="en-US" altLang="en-US" sz="2400" b="1" dirty="0">
                <a:solidFill>
                  <a:schemeClr val="accent1">
                    <a:lumMod val="75000"/>
                  </a:schemeClr>
                </a:solidFill>
              </a:rPr>
              <a:t>/2-15/3/21</a:t>
            </a:r>
            <a:br>
              <a:rPr lang="el-GR" altLang="en-US" sz="3200" b="1" dirty="0">
                <a:solidFill>
                  <a:schemeClr val="accent1">
                    <a:lumMod val="75000"/>
                  </a:schemeClr>
                </a:solidFill>
              </a:rPr>
            </a:br>
            <a:br>
              <a:rPr lang="el-GR" altLang="en-US" sz="1400" b="1" dirty="0">
                <a:solidFill>
                  <a:schemeClr val="accent1">
                    <a:lumMod val="75000"/>
                  </a:schemeClr>
                </a:solidFill>
              </a:rPr>
            </a:br>
            <a:br>
              <a:rPr lang="el-GR" altLang="en-US" sz="1400" b="1" dirty="0">
                <a:solidFill>
                  <a:schemeClr val="accent1">
                    <a:lumMod val="75000"/>
                  </a:schemeClr>
                </a:solidFill>
              </a:rPr>
            </a:br>
            <a:endParaRPr lang="el-GR" altLang="en-US" sz="3600" b="1" dirty="0">
              <a:solidFill>
                <a:schemeClr val="accent1">
                  <a:lumMod val="75000"/>
                </a:schemeClr>
              </a:solidFill>
            </a:endParaRPr>
          </a:p>
        </p:txBody>
      </p:sp>
      <p:pic>
        <p:nvPicPr>
          <p:cNvPr id="307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0707" y="4410075"/>
            <a:ext cx="5259388"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3" descr="1"/>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l="64938"/>
          <a:stretch>
            <a:fillRect/>
          </a:stretch>
        </p:blipFill>
        <p:spPr bwMode="auto">
          <a:xfrm>
            <a:off x="5943600" y="-9525"/>
            <a:ext cx="3219450" cy="6877050"/>
          </a:xfrm>
          <a:prstGeom prst="rect">
            <a:avLst/>
          </a:prstGeom>
          <a:solidFill>
            <a:schemeClr val="bg1"/>
          </a:solidFill>
          <a:ln>
            <a:noFill/>
          </a:ln>
          <a:effectLst>
            <a:outerShdw dist="50800" sx="999" sy="999"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27650" name="Rectangle 2"/>
          <p:cNvSpPr>
            <a:spLocks noGrp="1" noChangeArrowheads="1"/>
          </p:cNvSpPr>
          <p:nvPr>
            <p:ph type="title"/>
          </p:nvPr>
        </p:nvSpPr>
        <p:spPr>
          <a:xfrm>
            <a:off x="628650" y="365125"/>
            <a:ext cx="7886700" cy="831627"/>
          </a:xfrm>
        </p:spPr>
        <p:txBody>
          <a:bodyPr rtlCol="0">
            <a:noAutofit/>
          </a:bodyPr>
          <a:lstStyle/>
          <a:p>
            <a:pPr fontAlgn="auto">
              <a:spcAft>
                <a:spcPts val="0"/>
              </a:spcAft>
              <a:defRPr/>
            </a:pPr>
            <a:r>
              <a:rPr lang="el-GR" altLang="en-US" sz="3200" dirty="0">
                <a:solidFill>
                  <a:schemeClr val="accent1">
                    <a:lumMod val="75000"/>
                  </a:schemeClr>
                </a:solidFill>
                <a:latin typeface="+mn-lt"/>
              </a:rPr>
              <a:t>Πώς μπορώ να βρω </a:t>
            </a:r>
            <a:br>
              <a:rPr lang="el-GR" altLang="en-US" sz="3200" dirty="0">
                <a:solidFill>
                  <a:schemeClr val="accent1">
                    <a:lumMod val="75000"/>
                  </a:schemeClr>
                </a:solidFill>
                <a:latin typeface="+mn-lt"/>
              </a:rPr>
            </a:br>
            <a:r>
              <a:rPr lang="el-GR" altLang="en-US" sz="3200" dirty="0">
                <a:solidFill>
                  <a:schemeClr val="accent1">
                    <a:lumMod val="75000"/>
                  </a:schemeClr>
                </a:solidFill>
                <a:latin typeface="+mn-lt"/>
              </a:rPr>
              <a:t>φορέα υποδοχής;</a:t>
            </a:r>
            <a:endParaRPr lang="en-US" altLang="en-US" sz="3200" dirty="0">
              <a:solidFill>
                <a:schemeClr val="accent1">
                  <a:lumMod val="75000"/>
                </a:schemeClr>
              </a:solidFill>
              <a:latin typeface="+mn-lt"/>
            </a:endParaRPr>
          </a:p>
        </p:txBody>
      </p:sp>
      <p:sp>
        <p:nvSpPr>
          <p:cNvPr id="27651" name="Rectangle 3"/>
          <p:cNvSpPr>
            <a:spLocks noGrp="1" noChangeArrowheads="1"/>
          </p:cNvSpPr>
          <p:nvPr>
            <p:ph idx="1"/>
          </p:nvPr>
        </p:nvSpPr>
        <p:spPr>
          <a:xfrm>
            <a:off x="468313" y="1484784"/>
            <a:ext cx="8229600" cy="4350867"/>
          </a:xfrm>
        </p:spPr>
        <p:txBody>
          <a:bodyPr>
            <a:normAutofit lnSpcReduction="10000"/>
          </a:bodyPr>
          <a:lstStyle/>
          <a:p>
            <a:pPr fontAlgn="auto">
              <a:spcBef>
                <a:spcPts val="0"/>
              </a:spcBef>
              <a:spcAft>
                <a:spcPts val="0"/>
              </a:spcAft>
              <a:buFont typeface="Arial" panose="020B0604020202020204" pitchFamily="34" charset="0"/>
              <a:buChar char="•"/>
              <a:defRPr/>
            </a:pPr>
            <a:r>
              <a:rPr lang="el-GR" altLang="en-US" sz="1800" dirty="0">
                <a:solidFill>
                  <a:srgbClr val="0070C0"/>
                </a:solidFill>
              </a:rPr>
              <a:t>Με τη σύσταση (ίσως και μεσολάβηση</a:t>
            </a:r>
            <a:r>
              <a:rPr lang="en-US" altLang="en-US" sz="1800" dirty="0">
                <a:solidFill>
                  <a:srgbClr val="0070C0"/>
                </a:solidFill>
              </a:rPr>
              <a:t>)</a:t>
            </a:r>
            <a:r>
              <a:rPr lang="el-GR" altLang="en-US" sz="1800" dirty="0">
                <a:solidFill>
                  <a:srgbClr val="0070C0"/>
                </a:solidFill>
              </a:rPr>
              <a:t> του ακαδ. Υπευθύνου ή κ</a:t>
            </a:r>
            <a:r>
              <a:rPr lang="en-US" altLang="en-US" sz="1800" dirty="0">
                <a:solidFill>
                  <a:srgbClr val="0070C0"/>
                </a:solidFill>
              </a:rPr>
              <a:t>ά</a:t>
            </a:r>
            <a:r>
              <a:rPr lang="el-GR" altLang="en-US" sz="1800" dirty="0">
                <a:solidFill>
                  <a:srgbClr val="0070C0"/>
                </a:solidFill>
              </a:rPr>
              <a:t>ποιου καθηγητή </a:t>
            </a:r>
            <a:r>
              <a:rPr lang="el-GR" altLang="en-US" sz="1800" dirty="0" err="1">
                <a:solidFill>
                  <a:srgbClr val="0070C0"/>
                </a:solidFill>
              </a:rPr>
              <a:t>απ</a:t>
            </a:r>
            <a:r>
              <a:rPr lang="en-US" altLang="en-US" sz="1800" dirty="0">
                <a:solidFill>
                  <a:srgbClr val="0070C0"/>
                </a:solidFill>
              </a:rPr>
              <a:t>ό</a:t>
            </a:r>
            <a:r>
              <a:rPr lang="el-GR" altLang="en-US" sz="1800" dirty="0">
                <a:solidFill>
                  <a:srgbClr val="0070C0"/>
                </a:solidFill>
              </a:rPr>
              <a:t> το τμήμα προέλευσης,</a:t>
            </a:r>
          </a:p>
          <a:p>
            <a:pPr fontAlgn="auto">
              <a:spcBef>
                <a:spcPts val="0"/>
              </a:spcBef>
              <a:spcAft>
                <a:spcPts val="0"/>
              </a:spcAft>
              <a:buFont typeface="Arial" panose="020B0604020202020204" pitchFamily="34" charset="0"/>
              <a:buChar char="•"/>
              <a:defRPr/>
            </a:pPr>
            <a:r>
              <a:rPr lang="el-GR" altLang="en-US" sz="1800" dirty="0">
                <a:solidFill>
                  <a:srgbClr val="0070C0"/>
                </a:solidFill>
              </a:rPr>
              <a:t>Με προσωπική επικοινωνία σε υποψήφιους φορείς μέσω </a:t>
            </a:r>
            <a:r>
              <a:rPr lang="en-US" altLang="en-US" sz="1800" dirty="0">
                <a:solidFill>
                  <a:srgbClr val="0070C0"/>
                </a:solidFill>
              </a:rPr>
              <a:t>e-mail </a:t>
            </a:r>
            <a:r>
              <a:rPr lang="el-GR" altLang="en-US" sz="1800" dirty="0">
                <a:solidFill>
                  <a:srgbClr val="0070C0"/>
                </a:solidFill>
              </a:rPr>
              <a:t>επισυνάπτοντας ένα σύντομο βιογραφικό στα αγγλικά (τύπου </a:t>
            </a:r>
            <a:r>
              <a:rPr lang="en-US" altLang="en-US" sz="1800" dirty="0" err="1">
                <a:solidFill>
                  <a:srgbClr val="0070C0"/>
                </a:solidFill>
              </a:rPr>
              <a:t>Europass</a:t>
            </a:r>
            <a:r>
              <a:rPr lang="en-US" altLang="en-US" sz="1800" dirty="0">
                <a:solidFill>
                  <a:srgbClr val="0070C0"/>
                </a:solidFill>
              </a:rPr>
              <a:t>) </a:t>
            </a:r>
            <a:r>
              <a:rPr lang="el-GR" altLang="en-US" sz="1800" dirty="0">
                <a:solidFill>
                  <a:srgbClr val="0070C0"/>
                </a:solidFill>
              </a:rPr>
              <a:t>και ένα </a:t>
            </a:r>
            <a:r>
              <a:rPr lang="en-US" altLang="en-US" sz="1800" dirty="0">
                <a:solidFill>
                  <a:srgbClr val="0070C0"/>
                </a:solidFill>
              </a:rPr>
              <a:t>motivation letter(</a:t>
            </a:r>
            <a:r>
              <a:rPr lang="el-GR" altLang="en-US" sz="1800" dirty="0">
                <a:solidFill>
                  <a:srgbClr val="0070C0"/>
                </a:solidFill>
              </a:rPr>
              <a:t>επιστολή εκδήλωσης ενδιαφέροντος) περιγράφοντας συγκεκριμένες αρμοδιότητες του ακαδημα</a:t>
            </a:r>
            <a:r>
              <a:rPr lang="en-US" altLang="en-US" sz="1800" dirty="0" err="1">
                <a:solidFill>
                  <a:srgbClr val="0070C0"/>
                </a:solidFill>
              </a:rPr>
              <a:t>ϊ</a:t>
            </a:r>
            <a:r>
              <a:rPr lang="el-GR" altLang="en-US" sz="1800" dirty="0" err="1">
                <a:solidFill>
                  <a:srgbClr val="0070C0"/>
                </a:solidFill>
              </a:rPr>
              <a:t>κού</a:t>
            </a:r>
            <a:r>
              <a:rPr lang="el-GR" altLang="en-US" sz="1800" dirty="0">
                <a:solidFill>
                  <a:srgbClr val="0070C0"/>
                </a:solidFill>
              </a:rPr>
              <a:t> ενδιαφέροντος του υποψήφιου. </a:t>
            </a:r>
            <a:r>
              <a:rPr lang="el-GR" sz="1800" dirty="0">
                <a:solidFill>
                  <a:srgbClr val="0070C0"/>
                </a:solidFill>
              </a:rPr>
              <a:t>Το </a:t>
            </a:r>
            <a:r>
              <a:rPr lang="en-US" sz="1800" dirty="0">
                <a:solidFill>
                  <a:srgbClr val="0070C0"/>
                </a:solidFill>
              </a:rPr>
              <a:t>motivation letter </a:t>
            </a:r>
            <a:r>
              <a:rPr lang="el-GR" sz="1800" dirty="0">
                <a:solidFill>
                  <a:srgbClr val="0070C0"/>
                </a:solidFill>
              </a:rPr>
              <a:t>θεωρείται μία πλήρη επιστολή́ μέσα από την οποία θα πρέπει να αναπτυχθεί κατάλληλα η επιχειρηματολογία, η δομημένη σκέψη, η ικανότητα ευχέρειας λογού, η ανάπτυξη τεχνικής ορολογίας ώστε να επιβεβαιώνει την επιστημονική επάρκεια του υποψηφίου στο συγκεκριμένο αντικείμενο. Προτείνεται επίσης η αναφορά τυχόν επιπλέον προσόντων</a:t>
            </a:r>
            <a:r>
              <a:rPr lang="en-US" sz="1800" dirty="0">
                <a:solidFill>
                  <a:srgbClr val="0070C0"/>
                </a:solidFill>
              </a:rPr>
              <a:t>.</a:t>
            </a:r>
            <a:r>
              <a:rPr lang="el-GR" sz="1800" dirty="0">
                <a:solidFill>
                  <a:srgbClr val="0070C0"/>
                </a:solidFill>
              </a:rPr>
              <a:t> Η συγκεκριμένη επιστολή θεωρείται σημαντικό όπλο όπου θα κεντρίσει το ενδιαφέρον του φορέα και θα τον πείσει να δει σοβαρά την πρόταση του υποψήφιου φοιτητή για πρακτική άσκηση στο εργαστήριο του.</a:t>
            </a:r>
            <a:r>
              <a:rPr lang="en-US" sz="1800" dirty="0">
                <a:solidFill>
                  <a:srgbClr val="0070C0"/>
                </a:solidFill>
              </a:rPr>
              <a:t> </a:t>
            </a:r>
            <a:r>
              <a:rPr lang="el-GR" sz="1800" dirty="0">
                <a:solidFill>
                  <a:srgbClr val="0070C0"/>
                </a:solidFill>
              </a:rPr>
              <a:t>Είναι απαραίτητή η σύνταξη ενός περιεκτικού κειμένου όπου θα αναδεικνύεται η έντονη θέληση του υποψηφίου για τη συγκεκριμένη θέση και κυρίως η διαθεσιμότητα του οποιαδήποτε στιγμή για συνέντευξη πχ μέσω </a:t>
            </a:r>
            <a:r>
              <a:rPr lang="en-US" sz="1800" dirty="0">
                <a:solidFill>
                  <a:srgbClr val="0070C0"/>
                </a:solidFill>
              </a:rPr>
              <a:t>skype.</a:t>
            </a:r>
            <a:r>
              <a:rPr lang="el-GR" sz="1800" dirty="0">
                <a:solidFill>
                  <a:srgbClr val="0070C0"/>
                </a:solidFill>
              </a:rPr>
              <a:t> Τέλος, συστήνεται ο υποψήφιος να μην ξεχνάει να αναφέρει ότι η χρηματοδότηση του από το Πανεπιστήμιο Κρήτης μέσω του προγράμματος </a:t>
            </a:r>
            <a:r>
              <a:rPr lang="en-US" sz="1800" dirty="0">
                <a:solidFill>
                  <a:srgbClr val="0070C0"/>
                </a:solidFill>
              </a:rPr>
              <a:t>Erasmus</a:t>
            </a:r>
            <a:r>
              <a:rPr lang="el-GR" sz="1800" dirty="0">
                <a:solidFill>
                  <a:srgbClr val="0070C0"/>
                </a:solidFill>
              </a:rPr>
              <a:t> είναι πολύ πιθανή.</a:t>
            </a:r>
          </a:p>
          <a:p>
            <a:endParaRPr lang="el-GR" altLang="en-US" sz="1600" dirty="0">
              <a:solidFill>
                <a:srgbClr val="0070C0"/>
              </a:solidFill>
            </a:endParaRPr>
          </a:p>
          <a:p>
            <a:pPr fontAlgn="auto">
              <a:spcBef>
                <a:spcPts val="0"/>
              </a:spcBef>
              <a:spcAft>
                <a:spcPts val="0"/>
              </a:spcAft>
              <a:buFont typeface="Arial" panose="020B0604020202020204" pitchFamily="34" charset="0"/>
              <a:buChar char="•"/>
              <a:defRPr/>
            </a:pPr>
            <a:endParaRPr lang="el-GR" altLang="en-US" sz="2800" dirty="0">
              <a:solidFill>
                <a:schemeClr val="accent1">
                  <a:lumMod val="50000"/>
                </a:schemeClr>
              </a:solidFill>
            </a:endParaRPr>
          </a:p>
        </p:txBody>
      </p:sp>
      <p:pic>
        <p:nvPicPr>
          <p:cNvPr id="15364" name="Picture 7" descr="Lifelong Learning Programme, Education and Culture D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2713" y="6167438"/>
            <a:ext cx="12382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newpicture-17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5988050"/>
            <a:ext cx="235902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6263" y="5929313"/>
            <a:ext cx="8445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3" descr="1"/>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l="64938"/>
          <a:stretch>
            <a:fillRect/>
          </a:stretch>
        </p:blipFill>
        <p:spPr bwMode="auto">
          <a:xfrm>
            <a:off x="5943600" y="-9525"/>
            <a:ext cx="3219450" cy="6877050"/>
          </a:xfrm>
          <a:prstGeom prst="rect">
            <a:avLst/>
          </a:prstGeom>
          <a:solidFill>
            <a:schemeClr val="bg1"/>
          </a:solidFill>
          <a:ln>
            <a:noFill/>
          </a:ln>
          <a:effectLst>
            <a:outerShdw dist="50800" sx="999" sy="999"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2" name="Rectangle 3"/>
          <p:cNvSpPr>
            <a:spLocks noGrp="1" noChangeArrowheads="1"/>
          </p:cNvSpPr>
          <p:nvPr>
            <p:ph idx="1"/>
          </p:nvPr>
        </p:nvSpPr>
        <p:spPr>
          <a:xfrm>
            <a:off x="271463" y="1272991"/>
            <a:ext cx="8604250" cy="5330727"/>
          </a:xfrm>
        </p:spPr>
        <p:txBody>
          <a:bodyPr>
            <a:normAutofit/>
          </a:bodyPr>
          <a:lstStyle/>
          <a:p>
            <a:r>
              <a:rPr lang="el-GR" sz="1400" dirty="0">
                <a:solidFill>
                  <a:schemeClr val="accent5">
                    <a:lumMod val="75000"/>
                  </a:schemeClr>
                </a:solidFill>
              </a:rPr>
              <a:t>Στους </a:t>
            </a:r>
            <a:r>
              <a:rPr lang="el-GR" sz="1400" dirty="0" err="1">
                <a:solidFill>
                  <a:schemeClr val="accent5">
                    <a:lumMod val="75000"/>
                  </a:schemeClr>
                </a:solidFill>
              </a:rPr>
              <a:t>παρακάτω</a:t>
            </a:r>
            <a:r>
              <a:rPr lang="el-GR" sz="1400" dirty="0">
                <a:solidFill>
                  <a:schemeClr val="accent5">
                    <a:lumMod val="75000"/>
                  </a:schemeClr>
                </a:solidFill>
              </a:rPr>
              <a:t> </a:t>
            </a:r>
            <a:r>
              <a:rPr lang="el-GR" sz="1400" dirty="0" err="1">
                <a:solidFill>
                  <a:schemeClr val="accent5">
                    <a:lumMod val="75000"/>
                  </a:schemeClr>
                </a:solidFill>
              </a:rPr>
              <a:t>συνδέσμους</a:t>
            </a:r>
            <a:r>
              <a:rPr lang="el-GR" sz="1400" dirty="0">
                <a:solidFill>
                  <a:schemeClr val="accent5">
                    <a:lumMod val="75000"/>
                  </a:schemeClr>
                </a:solidFill>
              </a:rPr>
              <a:t> </a:t>
            </a:r>
            <a:r>
              <a:rPr lang="el-GR" sz="1400" dirty="0" err="1">
                <a:solidFill>
                  <a:schemeClr val="accent5">
                    <a:lumMod val="75000"/>
                  </a:schemeClr>
                </a:solidFill>
              </a:rPr>
              <a:t>μπορείτε</a:t>
            </a:r>
            <a:r>
              <a:rPr lang="el-GR" sz="1400" dirty="0">
                <a:solidFill>
                  <a:schemeClr val="accent5">
                    <a:lumMod val="75000"/>
                  </a:schemeClr>
                </a:solidFill>
              </a:rPr>
              <a:t> να </a:t>
            </a:r>
            <a:r>
              <a:rPr lang="el-GR" sz="1400" b="1" dirty="0" err="1">
                <a:solidFill>
                  <a:schemeClr val="accent5">
                    <a:lumMod val="75000"/>
                  </a:schemeClr>
                </a:solidFill>
              </a:rPr>
              <a:t>βρείτε</a:t>
            </a:r>
            <a:r>
              <a:rPr lang="el-GR" sz="1400" b="1" dirty="0">
                <a:solidFill>
                  <a:schemeClr val="accent5">
                    <a:lumMod val="75000"/>
                  </a:schemeClr>
                </a:solidFill>
              </a:rPr>
              <a:t> </a:t>
            </a:r>
            <a:r>
              <a:rPr lang="el-GR" sz="1400" b="1" dirty="0" err="1">
                <a:solidFill>
                  <a:schemeClr val="accent5">
                    <a:lumMod val="75000"/>
                  </a:schemeClr>
                </a:solidFill>
              </a:rPr>
              <a:t>ιστοσελίδες</a:t>
            </a:r>
            <a:r>
              <a:rPr lang="el-GR" sz="1400" b="1" dirty="0">
                <a:solidFill>
                  <a:schemeClr val="accent5">
                    <a:lumMod val="75000"/>
                  </a:schemeClr>
                </a:solidFill>
              </a:rPr>
              <a:t> </a:t>
            </a:r>
            <a:r>
              <a:rPr lang="el-GR" sz="1400" b="1" dirty="0" err="1">
                <a:solidFill>
                  <a:schemeClr val="accent5">
                    <a:lumMod val="75000"/>
                  </a:schemeClr>
                </a:solidFill>
              </a:rPr>
              <a:t>αναζήτησης</a:t>
            </a:r>
            <a:r>
              <a:rPr lang="el-GR" sz="1400" b="1" dirty="0">
                <a:solidFill>
                  <a:schemeClr val="accent5">
                    <a:lumMod val="75000"/>
                  </a:schemeClr>
                </a:solidFill>
              </a:rPr>
              <a:t> </a:t>
            </a:r>
            <a:r>
              <a:rPr lang="el-GR" sz="1400" b="1" dirty="0" err="1">
                <a:solidFill>
                  <a:schemeClr val="accent5">
                    <a:lumMod val="75000"/>
                  </a:schemeClr>
                </a:solidFill>
              </a:rPr>
              <a:t>θέσεων</a:t>
            </a:r>
            <a:r>
              <a:rPr lang="el-GR" sz="1400" b="1" dirty="0">
                <a:solidFill>
                  <a:schemeClr val="accent5">
                    <a:lumMod val="75000"/>
                  </a:schemeClr>
                </a:solidFill>
              </a:rPr>
              <a:t> </a:t>
            </a:r>
            <a:r>
              <a:rPr lang="el-GR" sz="1400" b="1" dirty="0" err="1">
                <a:solidFill>
                  <a:schemeClr val="accent5">
                    <a:lumMod val="75000"/>
                  </a:schemeClr>
                </a:solidFill>
              </a:rPr>
              <a:t>πρακτικής</a:t>
            </a:r>
            <a:r>
              <a:rPr lang="el-GR" sz="1400" b="1" dirty="0">
                <a:solidFill>
                  <a:schemeClr val="accent5">
                    <a:lumMod val="75000"/>
                  </a:schemeClr>
                </a:solidFill>
              </a:rPr>
              <a:t> άσκησης:</a:t>
            </a:r>
            <a:endParaRPr lang="el-GR" sz="1400" dirty="0">
              <a:solidFill>
                <a:schemeClr val="accent5">
                  <a:lumMod val="75000"/>
                </a:schemeClr>
              </a:solidFill>
            </a:endParaRPr>
          </a:p>
          <a:p>
            <a:r>
              <a:rPr lang="el-GR" sz="1400" dirty="0" err="1"/>
              <a:t>Ευρωπαϊκη</a:t>
            </a:r>
            <a:r>
              <a:rPr lang="el-GR" sz="1400" dirty="0"/>
              <a:t>́ </a:t>
            </a:r>
            <a:r>
              <a:rPr lang="el-GR" sz="1400" dirty="0" err="1"/>
              <a:t>Πλατφόρμα</a:t>
            </a:r>
            <a:r>
              <a:rPr lang="el-GR" sz="1400" dirty="0"/>
              <a:t> </a:t>
            </a:r>
            <a:r>
              <a:rPr lang="el-GR" sz="1400" dirty="0" err="1"/>
              <a:t>Συλλόγου</a:t>
            </a:r>
            <a:r>
              <a:rPr lang="el-GR" sz="1400" dirty="0"/>
              <a:t> </a:t>
            </a:r>
            <a:r>
              <a:rPr lang="el-GR" sz="1400" dirty="0" err="1"/>
              <a:t>φοιτητών</a:t>
            </a:r>
            <a:r>
              <a:rPr lang="el-GR" sz="1400" dirty="0"/>
              <a:t> </a:t>
            </a:r>
            <a:r>
              <a:rPr lang="en" sz="1400" dirty="0"/>
              <a:t>ESN </a:t>
            </a:r>
            <a:r>
              <a:rPr lang="en" sz="1400" b="1" dirty="0"/>
              <a:t>: </a:t>
            </a:r>
            <a:r>
              <a:rPr lang="en" sz="1400" dirty="0">
                <a:hlinkClick r:id="rId3"/>
              </a:rPr>
              <a:t>http://erasmusintern.org/</a:t>
            </a:r>
            <a:r>
              <a:rPr lang="el-GR" sz="1400" dirty="0"/>
              <a:t> όπως και του </a:t>
            </a:r>
            <a:r>
              <a:rPr lang="en-US" sz="1400" dirty="0"/>
              <a:t>ESN </a:t>
            </a:r>
            <a:r>
              <a:rPr lang="el-GR" sz="1400" dirty="0"/>
              <a:t>του Πανεπιστημίου Κρήτης: </a:t>
            </a:r>
            <a:r>
              <a:rPr lang="en" sz="1400" dirty="0">
                <a:hlinkClick r:id="rId4"/>
              </a:rPr>
              <a:t>https://uoc.esngreece.gr/</a:t>
            </a:r>
            <a:endParaRPr lang="el-GR" sz="1400" dirty="0"/>
          </a:p>
          <a:p>
            <a:r>
              <a:rPr lang="en" sz="1400" dirty="0"/>
              <a:t> </a:t>
            </a:r>
            <a:r>
              <a:rPr lang="el-GR" sz="1400" dirty="0" err="1"/>
              <a:t>Πλατφόρμα</a:t>
            </a:r>
            <a:r>
              <a:rPr lang="el-GR" sz="1400" dirty="0"/>
              <a:t> </a:t>
            </a:r>
            <a:r>
              <a:rPr lang="el-GR" sz="1400" dirty="0" err="1"/>
              <a:t>Ευρωπαϊκής</a:t>
            </a:r>
            <a:r>
              <a:rPr lang="el-GR" sz="1400" dirty="0"/>
              <a:t> </a:t>
            </a:r>
            <a:r>
              <a:rPr lang="el-GR" sz="1400" dirty="0" err="1"/>
              <a:t>Επιτροπής</a:t>
            </a:r>
            <a:r>
              <a:rPr lang="el-GR" sz="1400" dirty="0"/>
              <a:t> </a:t>
            </a:r>
            <a:r>
              <a:rPr lang="el-GR" sz="1400" dirty="0" err="1"/>
              <a:t>εύρεσης</a:t>
            </a:r>
            <a:r>
              <a:rPr lang="el-GR" sz="1400" dirty="0"/>
              <a:t> </a:t>
            </a:r>
            <a:r>
              <a:rPr lang="el-GR" sz="1400" dirty="0" err="1"/>
              <a:t>ευκαιριών</a:t>
            </a:r>
            <a:r>
              <a:rPr lang="el-GR" sz="1400" dirty="0"/>
              <a:t> για </a:t>
            </a:r>
            <a:r>
              <a:rPr lang="el-GR" sz="1400" dirty="0" err="1"/>
              <a:t>νέους</a:t>
            </a:r>
            <a:endParaRPr lang="el-GR" sz="1400" dirty="0"/>
          </a:p>
          <a:p>
            <a:r>
              <a:rPr lang="el-GR" sz="1400" dirty="0"/>
              <a:t> </a:t>
            </a:r>
            <a:r>
              <a:rPr lang="en" sz="1400" dirty="0">
                <a:hlinkClick r:id="rId5"/>
              </a:rPr>
              <a:t>https://ec.europa.eu/eures/droppin/el</a:t>
            </a:r>
            <a:endParaRPr lang="en" sz="1400" dirty="0"/>
          </a:p>
          <a:p>
            <a:r>
              <a:rPr lang="el-GR" sz="1400" dirty="0" err="1"/>
              <a:t>Πλατφόρμα</a:t>
            </a:r>
            <a:r>
              <a:rPr lang="el-GR" sz="1400" dirty="0"/>
              <a:t> </a:t>
            </a:r>
            <a:r>
              <a:rPr lang="en" sz="1400" dirty="0" err="1"/>
              <a:t>leonet</a:t>
            </a:r>
            <a:r>
              <a:rPr lang="en" sz="1400" dirty="0"/>
              <a:t>: </a:t>
            </a:r>
            <a:r>
              <a:rPr lang="en" sz="1400" dirty="0">
                <a:hlinkClick r:id="rId6"/>
              </a:rPr>
              <a:t>https://leonet.joeplus.org/en/offers/</a:t>
            </a:r>
            <a:endParaRPr lang="el-GR" altLang="en-US" sz="1400" dirty="0"/>
          </a:p>
          <a:p>
            <a:pPr marL="0" indent="0">
              <a:buNone/>
            </a:pPr>
            <a:r>
              <a:rPr lang="el-GR" sz="1600" b="1" i="1" u="sng" dirty="0">
                <a:solidFill>
                  <a:schemeClr val="accent5"/>
                </a:solidFill>
              </a:rPr>
              <a:t>Παρατηρήσεις:</a:t>
            </a:r>
          </a:p>
          <a:p>
            <a:pPr marL="0" indent="0">
              <a:buNone/>
            </a:pPr>
            <a:r>
              <a:rPr lang="en-US" sz="1200" i="1" dirty="0">
                <a:solidFill>
                  <a:schemeClr val="accent5"/>
                </a:solidFill>
              </a:rPr>
              <a:t>-</a:t>
            </a:r>
            <a:r>
              <a:rPr lang="el-GR" sz="1200" i="1" dirty="0">
                <a:solidFill>
                  <a:schemeClr val="accent5"/>
                </a:solidFill>
              </a:rPr>
              <a:t>Οποιαδήποτε αναθεώρηση της Συμφωνίας πρακτικής άσκησης κρίνεται απαραίτητη κατά την άφιξη του φοιτητή στο ίδρυμα/φορέα υποδοχής, θα ολοκληρώνεται και θα επισημοποιείται εντός 2 μηνών από την άφιξη του φοιτητή. </a:t>
            </a:r>
          </a:p>
          <a:p>
            <a:pPr marL="0" indent="0">
              <a:buNone/>
            </a:pPr>
            <a:r>
              <a:rPr lang="en-US" sz="1200" i="1" dirty="0">
                <a:solidFill>
                  <a:schemeClr val="accent5"/>
                </a:solidFill>
              </a:rPr>
              <a:t>-</a:t>
            </a:r>
            <a:r>
              <a:rPr lang="el-GR" sz="1200" i="1" dirty="0">
                <a:solidFill>
                  <a:schemeClr val="accent5"/>
                </a:solidFill>
              </a:rPr>
              <a:t>Κατά τη διάρκεια της παραμονής τους σε Πανεπιστήμια του εξωτερικού οι φοιτητές έχουν τη δυνατότητα να δηλώνουν στο Τμήμα τους μαθήματα στα οποία είχαν εγγραφεί σε προηγούμενο εξάμηνο της φοίτησής τους και να τα δώσουν μετά το πέρας της πρακτικής τους.</a:t>
            </a:r>
            <a:r>
              <a:rPr lang="el-GR" sz="1200" dirty="0">
                <a:solidFill>
                  <a:schemeClr val="accent5"/>
                </a:solidFill>
              </a:rPr>
              <a:t> </a:t>
            </a:r>
          </a:p>
          <a:p>
            <a:pPr marL="0" indent="0">
              <a:buNone/>
            </a:pPr>
            <a:r>
              <a:rPr lang="en-US" sz="1200" dirty="0">
                <a:solidFill>
                  <a:schemeClr val="accent5"/>
                </a:solidFill>
              </a:rPr>
              <a:t>-</a:t>
            </a:r>
            <a:r>
              <a:rPr lang="el-GR" sz="1200" i="1" dirty="0">
                <a:solidFill>
                  <a:schemeClr val="accent5"/>
                </a:solidFill>
              </a:rPr>
              <a:t>Η πραγματοποίηση της πρακτικής άσκησης των φοιτητών στο εσωτερικό δεν αναιρεί́ το δικαίωμα πραγματοποίησης πρακτικής στο εξωτερικό. Τα δύο αυτά είδη πρακτικής αφορούν δύο διαφορετικά́ προγράμματα και λειτουργούν συμπληρωματικά. </a:t>
            </a:r>
          </a:p>
          <a:p>
            <a:pPr marL="0" indent="0">
              <a:buNone/>
            </a:pPr>
            <a:r>
              <a:rPr lang="en-US" sz="1200" dirty="0">
                <a:solidFill>
                  <a:schemeClr val="accent5"/>
                </a:solidFill>
              </a:rPr>
              <a:t>-</a:t>
            </a:r>
            <a:r>
              <a:rPr lang="el-GR" sz="1200" i="1" dirty="0">
                <a:solidFill>
                  <a:schemeClr val="accent5"/>
                </a:solidFill>
              </a:rPr>
              <a:t>Κατά τη διάρκεια της αίτησης για πρακτική άσκηση δεν απαιτείται να έχει βρεθεί ο φορέας απασχόλησης. Παρέχουμε στους φοιτητές με το τέλος της προκήρυξης και της αξιολόγησης των αιτήσεων διάστημα εύρεσης φορέα, συγκεκριμένα έως και τις 30</a:t>
            </a:r>
            <a:r>
              <a:rPr lang="en-US" sz="1200" i="1" dirty="0">
                <a:solidFill>
                  <a:schemeClr val="accent5"/>
                </a:solidFill>
              </a:rPr>
              <a:t>/6/21.</a:t>
            </a:r>
            <a:r>
              <a:rPr lang="el-GR" sz="1200" i="1" dirty="0">
                <a:solidFill>
                  <a:schemeClr val="accent5"/>
                </a:solidFill>
              </a:rPr>
              <a:t> Μετ</a:t>
            </a:r>
            <a:r>
              <a:rPr lang="en-US" sz="1200" i="1" dirty="0">
                <a:solidFill>
                  <a:schemeClr val="accent5"/>
                </a:solidFill>
              </a:rPr>
              <a:t>ά</a:t>
            </a:r>
            <a:r>
              <a:rPr lang="el-GR" sz="1200" i="1" dirty="0">
                <a:solidFill>
                  <a:schemeClr val="accent5"/>
                </a:solidFill>
              </a:rPr>
              <a:t> την εύρεση του φορέα ο φοιτητής ενημερώνει τόσο τον ακαδημαϊκό του υπεύθυνο για την έγκριση της κινητικότητας όσο και το τμήμα διεθνών σχέσεων.</a:t>
            </a:r>
            <a:r>
              <a:rPr lang="el-GR" sz="1200" dirty="0">
                <a:solidFill>
                  <a:schemeClr val="accent5"/>
                </a:solidFill>
              </a:rPr>
              <a:t> </a:t>
            </a:r>
          </a:p>
          <a:p>
            <a:pPr marL="0" indent="0">
              <a:buNone/>
            </a:pPr>
            <a:r>
              <a:rPr lang="en-US" sz="1200" dirty="0">
                <a:solidFill>
                  <a:schemeClr val="accent5"/>
                </a:solidFill>
              </a:rPr>
              <a:t>-</a:t>
            </a:r>
            <a:r>
              <a:rPr lang="el-GR" sz="1200" i="1" dirty="0">
                <a:solidFill>
                  <a:schemeClr val="accent5"/>
                </a:solidFill>
              </a:rPr>
              <a:t>Ένας φοιτητής που έχει εγκριθεί για σπουδές σε εκπαιδευτικό ίδρυμα μπορεί να χρησιμοποιήσει και το πρόγραμμα για πρακτική  άσκηση εφόσον η χρηματοδότηση του δεν θα ξεπερνά τους 12 μήνες. Το πρόγραμμα </a:t>
            </a:r>
            <a:r>
              <a:rPr lang="en" sz="1200" i="1" dirty="0">
                <a:solidFill>
                  <a:schemeClr val="accent5"/>
                </a:solidFill>
              </a:rPr>
              <a:t>Erasmus + </a:t>
            </a:r>
            <a:r>
              <a:rPr lang="el-GR" sz="1200" i="1" dirty="0">
                <a:solidFill>
                  <a:schemeClr val="accent5"/>
                </a:solidFill>
              </a:rPr>
              <a:t>επιτρέπει στους φοιτητές να μετακινηθούν τόσο για σπουδές όσο και για πρακτική άσκηση συνολικά́ για  12 μήνες </a:t>
            </a:r>
            <a:r>
              <a:rPr lang="el-GR" sz="1200" i="1" dirty="0" err="1">
                <a:solidFill>
                  <a:schemeClr val="accent5"/>
                </a:solidFill>
              </a:rPr>
              <a:t>ανα</a:t>
            </a:r>
            <a:r>
              <a:rPr lang="el-GR" sz="1200" i="1" dirty="0">
                <a:solidFill>
                  <a:schemeClr val="accent5"/>
                </a:solidFill>
              </a:rPr>
              <a:t>́ κύκλο </a:t>
            </a:r>
            <a:r>
              <a:rPr lang="el-GR" sz="1200" dirty="0">
                <a:solidFill>
                  <a:schemeClr val="accent5"/>
                </a:solidFill>
              </a:rPr>
              <a:t>σπουδών.</a:t>
            </a:r>
          </a:p>
          <a:p>
            <a:pPr marL="0" indent="0">
              <a:buNone/>
            </a:pPr>
            <a:endParaRPr lang="el-GR" sz="1300" i="1" dirty="0">
              <a:solidFill>
                <a:schemeClr val="accent5"/>
              </a:solidFill>
            </a:endParaRPr>
          </a:p>
          <a:p>
            <a:pPr marL="0" indent="0">
              <a:buNone/>
            </a:pPr>
            <a:endParaRPr lang="en-US" sz="1400" i="1" dirty="0">
              <a:solidFill>
                <a:schemeClr val="accent5"/>
              </a:solidFill>
            </a:endParaRPr>
          </a:p>
          <a:p>
            <a:pPr marL="0" indent="0">
              <a:buNone/>
            </a:pPr>
            <a:endParaRPr lang="en-US" sz="1400" i="1" dirty="0">
              <a:solidFill>
                <a:schemeClr val="accent5"/>
              </a:solidFill>
            </a:endParaRPr>
          </a:p>
          <a:p>
            <a:pPr marL="0" indent="0">
              <a:buNone/>
            </a:pPr>
            <a:endParaRPr lang="el-GR" sz="1400" i="1" dirty="0"/>
          </a:p>
          <a:p>
            <a:pPr marL="0" indent="0">
              <a:buNone/>
            </a:pPr>
            <a:endParaRPr lang="en-US" altLang="en-US" sz="2200" i="1" dirty="0"/>
          </a:p>
        </p:txBody>
      </p:sp>
      <p:pic>
        <p:nvPicPr>
          <p:cNvPr id="11267" name="Picture 7" descr="Lifelong Learning Programme, Education and Culture D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2713" y="6167438"/>
            <a:ext cx="12382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5" descr="newpicture-175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6688" y="5988050"/>
            <a:ext cx="235902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76263" y="5929313"/>
            <a:ext cx="8445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A39B782-7E99-294D-8774-22D950258B7B}"/>
              </a:ext>
            </a:extLst>
          </p:cNvPr>
          <p:cNvSpPr txBox="1"/>
          <p:nvPr/>
        </p:nvSpPr>
        <p:spPr>
          <a:xfrm>
            <a:off x="275678" y="430924"/>
            <a:ext cx="5736482" cy="461665"/>
          </a:xfrm>
          <a:prstGeom prst="rect">
            <a:avLst/>
          </a:prstGeom>
          <a:noFill/>
        </p:spPr>
        <p:txBody>
          <a:bodyPr wrap="square" rtlCol="0">
            <a:spAutoFit/>
          </a:bodyPr>
          <a:lstStyle/>
          <a:p>
            <a:r>
              <a:rPr lang="el-GR" altLang="en-US" sz="2400" dirty="0">
                <a:solidFill>
                  <a:schemeClr val="accent1">
                    <a:lumMod val="75000"/>
                  </a:schemeClr>
                </a:solidFill>
              </a:rPr>
              <a:t>Πώς μπορώ να βρω φορέα υποδοχής;</a:t>
            </a:r>
            <a:endParaRPr lang="el-GR" sz="2400" dirty="0"/>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3" descr="1"/>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l="64938"/>
          <a:stretch>
            <a:fillRect/>
          </a:stretch>
        </p:blipFill>
        <p:spPr bwMode="auto">
          <a:xfrm>
            <a:off x="5943600" y="-9525"/>
            <a:ext cx="3219450" cy="6877050"/>
          </a:xfrm>
          <a:prstGeom prst="rect">
            <a:avLst/>
          </a:prstGeom>
          <a:solidFill>
            <a:schemeClr val="bg1"/>
          </a:solidFill>
          <a:ln>
            <a:noFill/>
          </a:ln>
          <a:effectLst>
            <a:outerShdw dist="50800" sx="999" sy="999"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29698" name="Rectangle 2"/>
          <p:cNvSpPr>
            <a:spLocks noGrp="1" noChangeArrowheads="1"/>
          </p:cNvSpPr>
          <p:nvPr>
            <p:ph type="title"/>
          </p:nvPr>
        </p:nvSpPr>
        <p:spPr>
          <a:xfrm>
            <a:off x="425450" y="351805"/>
            <a:ext cx="7886700" cy="392535"/>
          </a:xfrm>
        </p:spPr>
        <p:txBody>
          <a:bodyPr rtlCol="0">
            <a:normAutofit fontScale="90000"/>
          </a:bodyPr>
          <a:lstStyle/>
          <a:p>
            <a:pPr fontAlgn="auto">
              <a:spcAft>
                <a:spcPts val="0"/>
              </a:spcAft>
              <a:defRPr/>
            </a:pPr>
            <a:r>
              <a:rPr lang="el-GR" altLang="en-US" sz="1400" b="1" dirty="0">
                <a:solidFill>
                  <a:schemeClr val="accent1">
                    <a:lumMod val="75000"/>
                  </a:schemeClr>
                </a:solidFill>
              </a:rPr>
              <a:t>Πώς μπορώ να υποβάλλω αίτηση; </a:t>
            </a:r>
            <a:br>
              <a:rPr lang="el-GR" altLang="en-US" sz="1400" dirty="0">
                <a:solidFill>
                  <a:schemeClr val="accent1">
                    <a:lumMod val="75000"/>
                  </a:schemeClr>
                </a:solidFill>
              </a:rPr>
            </a:br>
            <a:r>
              <a:rPr lang="el-GR" altLang="en-US" sz="1400" b="1" dirty="0">
                <a:solidFill>
                  <a:schemeClr val="accent1">
                    <a:lumMod val="75000"/>
                  </a:schemeClr>
                </a:solidFill>
              </a:rPr>
              <a:t>Η διαδικασία γίνεται μόνο ηλεκτρονικά:</a:t>
            </a:r>
          </a:p>
        </p:txBody>
      </p:sp>
      <p:sp>
        <p:nvSpPr>
          <p:cNvPr id="21507" name="Rectangle 3"/>
          <p:cNvSpPr>
            <a:spLocks noGrp="1" noChangeArrowheads="1"/>
          </p:cNvSpPr>
          <p:nvPr>
            <p:ph idx="1"/>
          </p:nvPr>
        </p:nvSpPr>
        <p:spPr>
          <a:xfrm>
            <a:off x="425450" y="838002"/>
            <a:ext cx="7127875" cy="5543326"/>
          </a:xfrm>
        </p:spPr>
        <p:txBody>
          <a:bodyPr>
            <a:normAutofit fontScale="25000" lnSpcReduction="20000"/>
          </a:bodyPr>
          <a:lstStyle/>
          <a:p>
            <a:pPr fontAlgn="auto">
              <a:spcBef>
                <a:spcPts val="0"/>
              </a:spcBef>
              <a:spcAft>
                <a:spcPts val="0"/>
              </a:spcAft>
              <a:buFontTx/>
              <a:buNone/>
              <a:defRPr/>
            </a:pPr>
            <a:r>
              <a:rPr lang="el-GR" altLang="en-US" sz="5600" dirty="0">
                <a:solidFill>
                  <a:srgbClr val="008000"/>
                </a:solidFill>
              </a:rPr>
              <a:t>Στην ιστοσελίδα:</a:t>
            </a:r>
          </a:p>
          <a:p>
            <a:pPr fontAlgn="auto">
              <a:spcBef>
                <a:spcPts val="0"/>
              </a:spcBef>
              <a:spcAft>
                <a:spcPts val="0"/>
              </a:spcAft>
              <a:buFontTx/>
              <a:buNone/>
              <a:defRPr/>
            </a:pPr>
            <a:r>
              <a:rPr lang="en" altLang="en-US" sz="5600" dirty="0">
                <a:solidFill>
                  <a:srgbClr val="008000"/>
                </a:solidFill>
                <a:hlinkClick r:id="rId3"/>
              </a:rPr>
              <a:t>https://www.uoc.gr/intrel/students/spoydes-student/erasmus/prokiryksi-kinitikotitas</a:t>
            </a:r>
            <a:endParaRPr lang="el-GR" altLang="en-US" sz="5600" dirty="0">
              <a:solidFill>
                <a:srgbClr val="008000"/>
              </a:solidFill>
            </a:endParaRPr>
          </a:p>
          <a:p>
            <a:pPr fontAlgn="auto">
              <a:spcBef>
                <a:spcPts val="0"/>
              </a:spcBef>
              <a:spcAft>
                <a:spcPts val="0"/>
              </a:spcAft>
              <a:buFontTx/>
              <a:buNone/>
              <a:defRPr/>
            </a:pPr>
            <a:endParaRPr lang="el-GR" altLang="en-US" sz="5600" dirty="0">
              <a:solidFill>
                <a:srgbClr val="008000"/>
              </a:solidFill>
            </a:endParaRPr>
          </a:p>
          <a:p>
            <a:pPr fontAlgn="auto">
              <a:spcBef>
                <a:spcPts val="0"/>
              </a:spcBef>
              <a:spcAft>
                <a:spcPts val="0"/>
              </a:spcAft>
              <a:buFontTx/>
              <a:buNone/>
              <a:defRPr/>
            </a:pPr>
            <a:r>
              <a:rPr lang="el-GR" altLang="en-US" sz="5600" dirty="0">
                <a:solidFill>
                  <a:srgbClr val="0070C0"/>
                </a:solidFill>
              </a:rPr>
              <a:t>αναρτώ σε </a:t>
            </a:r>
            <a:r>
              <a:rPr lang="en-US" altLang="en-US" sz="5600" dirty="0">
                <a:solidFill>
                  <a:srgbClr val="0070C0"/>
                </a:solidFill>
              </a:rPr>
              <a:t>pdf </a:t>
            </a:r>
            <a:r>
              <a:rPr lang="el-GR" altLang="en-US" sz="5600" dirty="0">
                <a:solidFill>
                  <a:srgbClr val="0070C0"/>
                </a:solidFill>
              </a:rPr>
              <a:t>μορφή τα παρακάτω δικαιολογητικά :</a:t>
            </a:r>
          </a:p>
          <a:p>
            <a:r>
              <a:rPr lang="el-GR" sz="5600" b="1" dirty="0">
                <a:solidFill>
                  <a:srgbClr val="0070C0"/>
                </a:solidFill>
              </a:rPr>
              <a:t>Αν είμαι προπτυχιακός φοιτητής</a:t>
            </a:r>
            <a:endParaRPr lang="el-GR" sz="5600" dirty="0">
              <a:solidFill>
                <a:srgbClr val="0070C0"/>
              </a:solidFill>
            </a:endParaRPr>
          </a:p>
          <a:p>
            <a:r>
              <a:rPr lang="el-GR" sz="4800" dirty="0">
                <a:solidFill>
                  <a:srgbClr val="0070C0"/>
                </a:solidFill>
              </a:rPr>
              <a:t>Φωτογραφία</a:t>
            </a:r>
          </a:p>
          <a:p>
            <a:r>
              <a:rPr lang="el-GR" sz="4800" dirty="0">
                <a:solidFill>
                  <a:srgbClr val="0070C0"/>
                </a:solidFill>
              </a:rPr>
              <a:t>Φωτοαντίγραφο πιστοποιητικού ξένης γλώσσας</a:t>
            </a:r>
          </a:p>
          <a:p>
            <a:r>
              <a:rPr lang="el-GR" sz="4800" dirty="0">
                <a:solidFill>
                  <a:srgbClr val="0070C0"/>
                </a:solidFill>
              </a:rPr>
              <a:t>Φωτοαντίγραφο αστυνομικής ταυτότητας</a:t>
            </a:r>
          </a:p>
          <a:p>
            <a:r>
              <a:rPr lang="el-GR" sz="4800" dirty="0">
                <a:solidFill>
                  <a:srgbClr val="0070C0"/>
                </a:solidFill>
              </a:rPr>
              <a:t>Αναλυτική Βαθμολογία (να περιέχει Μ.Ο και </a:t>
            </a:r>
            <a:r>
              <a:rPr lang="en" sz="4800" dirty="0">
                <a:solidFill>
                  <a:srgbClr val="0070C0"/>
                </a:solidFill>
              </a:rPr>
              <a:t>ECTS)</a:t>
            </a:r>
            <a:endParaRPr lang="el-GR" altLang="en-US" sz="4800" dirty="0">
              <a:solidFill>
                <a:srgbClr val="0070C0"/>
              </a:solidFill>
            </a:endParaRPr>
          </a:p>
          <a:p>
            <a:r>
              <a:rPr lang="el-GR" sz="5600" b="1" dirty="0">
                <a:solidFill>
                  <a:srgbClr val="0070C0"/>
                </a:solidFill>
              </a:rPr>
              <a:t>Αν ε</a:t>
            </a:r>
            <a:r>
              <a:rPr lang="en-US" sz="5600" b="1" dirty="0" err="1">
                <a:solidFill>
                  <a:srgbClr val="0070C0"/>
                </a:solidFill>
              </a:rPr>
              <a:t>ί</a:t>
            </a:r>
            <a:r>
              <a:rPr lang="el-GR" sz="5600" b="1" dirty="0" err="1">
                <a:solidFill>
                  <a:srgbClr val="0070C0"/>
                </a:solidFill>
              </a:rPr>
              <a:t>μαι</a:t>
            </a:r>
            <a:r>
              <a:rPr lang="el-GR" sz="5600" b="1" dirty="0">
                <a:solidFill>
                  <a:srgbClr val="0070C0"/>
                </a:solidFill>
              </a:rPr>
              <a:t> μεταπτυχιακός φοιτητής</a:t>
            </a:r>
          </a:p>
          <a:p>
            <a:r>
              <a:rPr lang="el-GR" sz="4800" dirty="0">
                <a:solidFill>
                  <a:srgbClr val="0070C0"/>
                </a:solidFill>
              </a:rPr>
              <a:t>Φωτογραφία</a:t>
            </a:r>
          </a:p>
          <a:p>
            <a:r>
              <a:rPr lang="el-GR" sz="4800" dirty="0">
                <a:solidFill>
                  <a:srgbClr val="0070C0"/>
                </a:solidFill>
              </a:rPr>
              <a:t>Φωτοαντίγραφο πιστοποιητικού ξένης γλώσσας</a:t>
            </a:r>
          </a:p>
          <a:p>
            <a:r>
              <a:rPr lang="el-GR" sz="4800" dirty="0">
                <a:solidFill>
                  <a:srgbClr val="0070C0"/>
                </a:solidFill>
              </a:rPr>
              <a:t>Φωτοαντίγραφο αστυνομικής ταυτότητας</a:t>
            </a:r>
          </a:p>
          <a:p>
            <a:r>
              <a:rPr lang="el-GR" sz="4800" dirty="0">
                <a:solidFill>
                  <a:srgbClr val="0070C0"/>
                </a:solidFill>
              </a:rPr>
              <a:t>Αναλυτική Βαθμολογία, και αν αυτή δεν υπάρχει, Βεβαίωση Σπουδών</a:t>
            </a:r>
          </a:p>
          <a:p>
            <a:r>
              <a:rPr lang="el-GR" sz="4800" dirty="0">
                <a:solidFill>
                  <a:srgbClr val="0070C0"/>
                </a:solidFill>
              </a:rPr>
              <a:t>Φωτοαντίγραφο πτυχίου πρώτου κύκλου σπουδών</a:t>
            </a:r>
          </a:p>
          <a:p>
            <a:r>
              <a:rPr lang="el-GR" sz="5600" b="1" dirty="0">
                <a:solidFill>
                  <a:srgbClr val="0070C0"/>
                </a:solidFill>
              </a:rPr>
              <a:t>Αν είμαι διδακτορικός φοιτητής</a:t>
            </a:r>
            <a:endParaRPr lang="el-GR" sz="5600" dirty="0">
              <a:solidFill>
                <a:srgbClr val="0070C0"/>
              </a:solidFill>
            </a:endParaRPr>
          </a:p>
          <a:p>
            <a:r>
              <a:rPr lang="el-GR" sz="4800" dirty="0">
                <a:solidFill>
                  <a:srgbClr val="0070C0"/>
                </a:solidFill>
              </a:rPr>
              <a:t>Φωτογραφία</a:t>
            </a:r>
          </a:p>
          <a:p>
            <a:r>
              <a:rPr lang="el-GR" sz="4800" dirty="0">
                <a:solidFill>
                  <a:srgbClr val="0070C0"/>
                </a:solidFill>
              </a:rPr>
              <a:t>Φωτοαντίγραφο πιστοποιητικού ξένης γλώσσας</a:t>
            </a:r>
          </a:p>
          <a:p>
            <a:r>
              <a:rPr lang="el-GR" sz="4800" dirty="0">
                <a:solidFill>
                  <a:srgbClr val="0070C0"/>
                </a:solidFill>
              </a:rPr>
              <a:t>Φωτοαντίγραφο αστυνομικής ταυτότητας</a:t>
            </a:r>
          </a:p>
          <a:p>
            <a:r>
              <a:rPr lang="el-GR" sz="4800" dirty="0">
                <a:solidFill>
                  <a:srgbClr val="0070C0"/>
                </a:solidFill>
              </a:rPr>
              <a:t>Βεβαίωση Σπουδών</a:t>
            </a:r>
          </a:p>
          <a:p>
            <a:r>
              <a:rPr lang="el-GR" sz="4800" dirty="0">
                <a:solidFill>
                  <a:srgbClr val="0070C0"/>
                </a:solidFill>
              </a:rPr>
              <a:t>φωτοαντίγραφο πτυχίου πρώτου κύκλου σπουδών</a:t>
            </a:r>
          </a:p>
          <a:p>
            <a:r>
              <a:rPr lang="el-GR" sz="4800" dirty="0">
                <a:solidFill>
                  <a:srgbClr val="0070C0"/>
                </a:solidFill>
              </a:rPr>
              <a:t>φωτοαντίγραφο πτυχίου δεύτερου κύκλου σπουδών</a:t>
            </a:r>
          </a:p>
          <a:p>
            <a:pPr marL="0" indent="0">
              <a:buNone/>
            </a:pPr>
            <a:r>
              <a:rPr lang="el-GR" sz="4800" b="1" dirty="0">
                <a:solidFill>
                  <a:srgbClr val="0070C0"/>
                </a:solidFill>
              </a:rPr>
              <a:t>ΣΗΜΕΙΩΣΗ: </a:t>
            </a:r>
            <a:r>
              <a:rPr lang="el-GR" sz="4800" dirty="0">
                <a:solidFill>
                  <a:srgbClr val="0070C0"/>
                </a:solidFill>
              </a:rPr>
              <a:t>Οι φοιτητές της ΣΘΕΤΕ δεν υποχρεούνται να δηλώσουν στην αίτηση τους φορέα για πρακτική, ούτε βιογραφικό.</a:t>
            </a:r>
          </a:p>
          <a:p>
            <a:pPr fontAlgn="auto">
              <a:spcBef>
                <a:spcPts val="0"/>
              </a:spcBef>
              <a:spcAft>
                <a:spcPts val="0"/>
              </a:spcAft>
              <a:buFontTx/>
              <a:buNone/>
              <a:defRPr/>
            </a:pPr>
            <a:endParaRPr lang="en-US" altLang="en-US" sz="1400" dirty="0">
              <a:solidFill>
                <a:srgbClr val="008000"/>
              </a:solidFill>
            </a:endParaRPr>
          </a:p>
        </p:txBody>
      </p:sp>
      <p:pic>
        <p:nvPicPr>
          <p:cNvPr id="10244" name="Picture 7" descr="Lifelong Learning Programme, Education and Culture D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2713" y="6167438"/>
            <a:ext cx="12382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descr="newpicture-17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688" y="5988050"/>
            <a:ext cx="235902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3567" y="6018485"/>
            <a:ext cx="648073" cy="64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9" name="Picture 4" descr="MC900196298[1]"/>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2190750" y="1406525"/>
            <a:ext cx="38862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3" name="Picture 13" descr="1"/>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l="64938"/>
          <a:stretch>
            <a:fillRect/>
          </a:stretch>
        </p:blipFill>
        <p:spPr bwMode="auto">
          <a:xfrm>
            <a:off x="5943600" y="-9525"/>
            <a:ext cx="3219450" cy="6877050"/>
          </a:xfrm>
          <a:prstGeom prst="rect">
            <a:avLst/>
          </a:prstGeom>
          <a:solidFill>
            <a:schemeClr val="bg1"/>
          </a:solidFill>
          <a:ln>
            <a:noFill/>
          </a:ln>
          <a:effectLst>
            <a:outerShdw dist="50800" sx="999" sy="999"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pic>
      <p:pic>
        <p:nvPicPr>
          <p:cNvPr id="18434" name="Picture 7" descr="Lifelong Learning Programme, Education and Culture D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2713" y="6167438"/>
            <a:ext cx="12382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6" descr="newpicture-17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688" y="5988050"/>
            <a:ext cx="235902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6263" y="5929313"/>
            <a:ext cx="8445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Rectangle 2"/>
          <p:cNvSpPr>
            <a:spLocks noGrp="1" noChangeArrowheads="1"/>
          </p:cNvSpPr>
          <p:nvPr>
            <p:ph type="title"/>
          </p:nvPr>
        </p:nvSpPr>
        <p:spPr>
          <a:xfrm>
            <a:off x="457200" y="609601"/>
            <a:ext cx="6418263" cy="527050"/>
          </a:xfrm>
        </p:spPr>
        <p:txBody>
          <a:bodyPr rtlCol="0">
            <a:normAutofit fontScale="90000"/>
          </a:bodyPr>
          <a:lstStyle/>
          <a:p>
            <a:pPr fontAlgn="auto">
              <a:spcAft>
                <a:spcPts val="0"/>
              </a:spcAft>
              <a:defRPr/>
            </a:pPr>
            <a:r>
              <a:rPr lang="el-GR" altLang="en-US" dirty="0">
                <a:solidFill>
                  <a:schemeClr val="accent1">
                    <a:lumMod val="50000"/>
                  </a:schemeClr>
                </a:solidFill>
              </a:rPr>
              <a:t>Ολοκλήρωση υποβολής αίτησης</a:t>
            </a:r>
            <a:br>
              <a:rPr lang="el-GR" altLang="en-US" dirty="0">
                <a:solidFill>
                  <a:schemeClr val="accent1">
                    <a:lumMod val="50000"/>
                  </a:schemeClr>
                </a:solidFill>
              </a:rPr>
            </a:br>
            <a:br>
              <a:rPr lang="el-GR" altLang="en-US" dirty="0">
                <a:solidFill>
                  <a:schemeClr val="accent1">
                    <a:lumMod val="50000"/>
                  </a:schemeClr>
                </a:solidFill>
              </a:rPr>
            </a:br>
            <a:endParaRPr lang="el-GR" altLang="en-US" dirty="0">
              <a:solidFill>
                <a:schemeClr val="accent1">
                  <a:lumMod val="50000"/>
                </a:schemeClr>
              </a:solidFill>
            </a:endParaRPr>
          </a:p>
        </p:txBody>
      </p:sp>
      <p:sp>
        <p:nvSpPr>
          <p:cNvPr id="32771" name="Rectangle 3"/>
          <p:cNvSpPr>
            <a:spLocks noGrp="1" noChangeArrowheads="1"/>
          </p:cNvSpPr>
          <p:nvPr>
            <p:ph idx="1"/>
          </p:nvPr>
        </p:nvSpPr>
        <p:spPr>
          <a:xfrm>
            <a:off x="107504" y="1064419"/>
            <a:ext cx="8353425" cy="4608512"/>
          </a:xfrm>
        </p:spPr>
        <p:txBody>
          <a:bodyPr>
            <a:normAutofit lnSpcReduction="10000"/>
          </a:bodyPr>
          <a:lstStyle/>
          <a:p>
            <a:pPr fontAlgn="auto">
              <a:lnSpc>
                <a:spcPct val="80000"/>
              </a:lnSpc>
              <a:spcBef>
                <a:spcPts val="0"/>
              </a:spcBef>
              <a:spcAft>
                <a:spcPts val="0"/>
              </a:spcAft>
              <a:buFontTx/>
              <a:buNone/>
              <a:defRPr/>
            </a:pPr>
            <a:endParaRPr lang="el-GR" altLang="en-US" dirty="0"/>
          </a:p>
          <a:p>
            <a:pPr fontAlgn="auto">
              <a:lnSpc>
                <a:spcPct val="80000"/>
              </a:lnSpc>
              <a:spcBef>
                <a:spcPts val="0"/>
              </a:spcBef>
              <a:spcAft>
                <a:spcPts val="0"/>
              </a:spcAft>
              <a:buFontTx/>
              <a:buNone/>
              <a:defRPr/>
            </a:pPr>
            <a:endParaRPr lang="el-GR" altLang="en-US" dirty="0"/>
          </a:p>
          <a:p>
            <a:pPr fontAlgn="auto">
              <a:lnSpc>
                <a:spcPct val="80000"/>
              </a:lnSpc>
              <a:spcBef>
                <a:spcPts val="0"/>
              </a:spcBef>
              <a:spcAft>
                <a:spcPts val="0"/>
              </a:spcAft>
              <a:buFontTx/>
              <a:buNone/>
              <a:defRPr/>
            </a:pPr>
            <a:r>
              <a:rPr lang="el-GR" altLang="en-US" dirty="0"/>
              <a:t>	</a:t>
            </a:r>
            <a:r>
              <a:rPr lang="el-GR" altLang="en-US" dirty="0">
                <a:solidFill>
                  <a:schemeClr val="accent5"/>
                </a:solidFill>
              </a:rPr>
              <a:t>Αφού ολοκληρωθεί η διαδικασία υποβολής των αιτήσεων των φοιτητών στη συνέχεια οι ακαδημαϊκοί υπεύθυνοι αξιολογούν τις αιτήσεις των τμημάτων τους και κοινοποιούν στο τμήμα διεθνών σχέσεων την τελική λίστα κατάταξης τους.</a:t>
            </a:r>
          </a:p>
          <a:p>
            <a:pPr fontAlgn="auto">
              <a:lnSpc>
                <a:spcPct val="80000"/>
              </a:lnSpc>
              <a:spcBef>
                <a:spcPts val="0"/>
              </a:spcBef>
              <a:spcAft>
                <a:spcPts val="0"/>
              </a:spcAft>
              <a:buFontTx/>
              <a:buNone/>
              <a:defRPr/>
            </a:pPr>
            <a:endParaRPr lang="el-GR" altLang="en-US" dirty="0">
              <a:solidFill>
                <a:schemeClr val="accent5"/>
              </a:solidFill>
            </a:endParaRPr>
          </a:p>
          <a:p>
            <a:pPr fontAlgn="auto">
              <a:lnSpc>
                <a:spcPct val="80000"/>
              </a:lnSpc>
              <a:spcBef>
                <a:spcPts val="0"/>
              </a:spcBef>
              <a:spcAft>
                <a:spcPts val="0"/>
              </a:spcAft>
              <a:buFontTx/>
              <a:buNone/>
              <a:defRPr/>
            </a:pPr>
            <a:r>
              <a:rPr lang="el-GR" altLang="en-US" dirty="0">
                <a:solidFill>
                  <a:schemeClr val="accent5"/>
                </a:solidFill>
              </a:rPr>
              <a:t>	Η λίστα κατάταξης ανά τμήμα κοινοποιείται  στους αιτούντες φοιτητές και αναρτείται στην ιστοσελίδα του τμήματος διεθνών σχέσεων. </a:t>
            </a:r>
          </a:p>
          <a:p>
            <a:pPr fontAlgn="auto">
              <a:lnSpc>
                <a:spcPct val="80000"/>
              </a:lnSpc>
              <a:spcBef>
                <a:spcPts val="0"/>
              </a:spcBef>
              <a:spcAft>
                <a:spcPts val="0"/>
              </a:spcAft>
              <a:buFontTx/>
              <a:buNone/>
              <a:defRPr/>
            </a:pPr>
            <a:endParaRPr lang="el-GR" altLang="en-US" dirty="0">
              <a:solidFill>
                <a:schemeClr val="accent5"/>
              </a:solidFill>
            </a:endParaRPr>
          </a:p>
          <a:p>
            <a:pPr fontAlgn="auto">
              <a:lnSpc>
                <a:spcPct val="80000"/>
              </a:lnSpc>
              <a:spcBef>
                <a:spcPts val="0"/>
              </a:spcBef>
              <a:spcAft>
                <a:spcPts val="0"/>
              </a:spcAft>
              <a:buFontTx/>
              <a:buNone/>
              <a:defRPr/>
            </a:pPr>
            <a:r>
              <a:rPr lang="el-GR" altLang="en-US" dirty="0">
                <a:solidFill>
                  <a:schemeClr val="accent5"/>
                </a:solidFill>
              </a:rPr>
              <a:t>	Τέλος, το τμήμα διεθνών σχέσεων θα κοινοποιήσει στους φοιτητές που εγκρίθηκαν για μετακίνηση σπουδών ή</a:t>
            </a:r>
            <a:r>
              <a:rPr lang="en-US" altLang="en-US" dirty="0">
                <a:solidFill>
                  <a:schemeClr val="accent5"/>
                </a:solidFill>
              </a:rPr>
              <a:t>/</a:t>
            </a:r>
            <a:r>
              <a:rPr lang="el-GR" altLang="en-US" dirty="0">
                <a:solidFill>
                  <a:schemeClr val="accent5"/>
                </a:solidFill>
              </a:rPr>
              <a:t>και πρακτικής, τα δικαιολογητικά τα οποία πρέπει να συμπληρώσουν σχεδόν ενάμιση μήνα πριν την προγραμματισμένη αναχώρηση τους.</a:t>
            </a:r>
          </a:p>
          <a:p>
            <a:pPr fontAlgn="auto">
              <a:lnSpc>
                <a:spcPct val="80000"/>
              </a:lnSpc>
              <a:spcBef>
                <a:spcPts val="0"/>
              </a:spcBef>
              <a:spcAft>
                <a:spcPts val="0"/>
              </a:spcAft>
              <a:buFontTx/>
              <a:buNone/>
              <a:defRPr/>
            </a:pPr>
            <a:endParaRPr lang="el-GR" altLang="en-US" dirty="0">
              <a:solidFill>
                <a:schemeClr val="accent5"/>
              </a:solidFill>
            </a:endParaRPr>
          </a:p>
          <a:p>
            <a:pPr fontAlgn="auto">
              <a:lnSpc>
                <a:spcPct val="80000"/>
              </a:lnSpc>
              <a:spcBef>
                <a:spcPts val="0"/>
              </a:spcBef>
              <a:spcAft>
                <a:spcPts val="0"/>
              </a:spcAft>
              <a:buFontTx/>
              <a:buNone/>
              <a:defRPr/>
            </a:pPr>
            <a:r>
              <a:rPr lang="el-GR" altLang="en-US" dirty="0">
                <a:solidFill>
                  <a:schemeClr val="accent5"/>
                </a:solidFill>
              </a:rPr>
              <a:t>	Η περίοδος χρονικής διάρκειας που μπορούν να μετακινηθούν οι εγκεκριμένοι φοιτητές του ακαδ. έτους 2021 </a:t>
            </a:r>
            <a:r>
              <a:rPr lang="en-US" altLang="en-US" dirty="0">
                <a:solidFill>
                  <a:schemeClr val="accent5"/>
                </a:solidFill>
              </a:rPr>
              <a:t>-</a:t>
            </a:r>
            <a:r>
              <a:rPr lang="el-GR" altLang="en-US" dirty="0">
                <a:solidFill>
                  <a:schemeClr val="accent5"/>
                </a:solidFill>
              </a:rPr>
              <a:t> 22 είναι από την 1</a:t>
            </a:r>
            <a:r>
              <a:rPr lang="el-GR" altLang="en-US" baseline="30000" dirty="0">
                <a:solidFill>
                  <a:schemeClr val="accent5"/>
                </a:solidFill>
              </a:rPr>
              <a:t>η</a:t>
            </a:r>
            <a:r>
              <a:rPr lang="el-GR" altLang="en-US" dirty="0">
                <a:solidFill>
                  <a:schemeClr val="accent5"/>
                </a:solidFill>
              </a:rPr>
              <a:t> Ιουλίου 2021 έως και τις 30 Σεπτεμβρ</a:t>
            </a:r>
            <a:r>
              <a:rPr lang="en-US" altLang="en-US" dirty="0" err="1">
                <a:solidFill>
                  <a:schemeClr val="accent5"/>
                </a:solidFill>
              </a:rPr>
              <a:t>ί</a:t>
            </a:r>
            <a:r>
              <a:rPr lang="el-GR" altLang="en-US" dirty="0">
                <a:solidFill>
                  <a:schemeClr val="accent5"/>
                </a:solidFill>
              </a:rPr>
              <a:t>ου 2022.</a:t>
            </a:r>
          </a:p>
          <a:p>
            <a:pPr fontAlgn="auto">
              <a:lnSpc>
                <a:spcPct val="80000"/>
              </a:lnSpc>
              <a:spcBef>
                <a:spcPts val="0"/>
              </a:spcBef>
              <a:spcAft>
                <a:spcPts val="0"/>
              </a:spcAft>
              <a:buFontTx/>
              <a:buNone/>
              <a:defRPr/>
            </a:pPr>
            <a:endParaRPr lang="el-GR" altLang="en-US" dirty="0">
              <a:solidFill>
                <a:schemeClr val="accent5"/>
              </a:solidFill>
            </a:endParaRPr>
          </a:p>
          <a:p>
            <a:pPr fontAlgn="auto">
              <a:lnSpc>
                <a:spcPct val="80000"/>
              </a:lnSpc>
              <a:spcBef>
                <a:spcPts val="0"/>
              </a:spcBef>
              <a:spcAft>
                <a:spcPts val="0"/>
              </a:spcAft>
              <a:buFontTx/>
              <a:buNone/>
              <a:defRPr/>
            </a:pPr>
            <a:r>
              <a:rPr lang="el-GR" altLang="en-US" dirty="0">
                <a:solidFill>
                  <a:schemeClr val="accent5"/>
                </a:solidFill>
              </a:rPr>
              <a:t>	</a:t>
            </a:r>
          </a:p>
          <a:p>
            <a:pPr fontAlgn="auto">
              <a:lnSpc>
                <a:spcPct val="80000"/>
              </a:lnSpc>
              <a:spcBef>
                <a:spcPts val="0"/>
              </a:spcBef>
              <a:spcAft>
                <a:spcPts val="0"/>
              </a:spcAft>
              <a:buFontTx/>
              <a:buNone/>
              <a:defRPr/>
            </a:pPr>
            <a:endParaRPr lang="el-GR" altLang="en-US" dirty="0"/>
          </a:p>
          <a:p>
            <a:pPr fontAlgn="auto">
              <a:lnSpc>
                <a:spcPct val="80000"/>
              </a:lnSpc>
              <a:spcBef>
                <a:spcPts val="0"/>
              </a:spcBef>
              <a:spcAft>
                <a:spcPts val="0"/>
              </a:spcAft>
              <a:buFontTx/>
              <a:buNone/>
              <a:defRPr/>
            </a:pPr>
            <a:endParaRPr lang="el-GR" altLang="en-US" dirty="0"/>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3" descr="1">
            <a:extLst>
              <a:ext uri="{FF2B5EF4-FFF2-40B4-BE49-F238E27FC236}">
                <a16:creationId xmlns:a16="http://schemas.microsoft.com/office/drawing/2014/main" id="{F57C1700-A8B8-CD42-86F0-BEB76346C8F5}"/>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l="64938"/>
          <a:stretch>
            <a:fillRect/>
          </a:stretch>
        </p:blipFill>
        <p:spPr bwMode="auto">
          <a:xfrm>
            <a:off x="6516688" y="332656"/>
            <a:ext cx="2638720" cy="6877050"/>
          </a:xfrm>
          <a:prstGeom prst="rect">
            <a:avLst/>
          </a:prstGeom>
          <a:solidFill>
            <a:schemeClr val="bg1"/>
          </a:solidFill>
          <a:ln>
            <a:noFill/>
          </a:ln>
          <a:effectLst>
            <a:outerShdw dist="50800" sx="999" sy="999"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2" name="Ορθογώνιο 1">
            <a:extLst>
              <a:ext uri="{FF2B5EF4-FFF2-40B4-BE49-F238E27FC236}">
                <a16:creationId xmlns:a16="http://schemas.microsoft.com/office/drawing/2014/main" id="{B61492B3-3576-2A4F-A476-8FEFEC93B637}"/>
              </a:ext>
            </a:extLst>
          </p:cNvPr>
          <p:cNvSpPr/>
          <p:nvPr/>
        </p:nvSpPr>
        <p:spPr>
          <a:xfrm>
            <a:off x="755576" y="1772816"/>
            <a:ext cx="7272808" cy="3785652"/>
          </a:xfrm>
          <a:prstGeom prst="rect">
            <a:avLst/>
          </a:prstGeom>
        </p:spPr>
        <p:txBody>
          <a:bodyPr wrap="square">
            <a:spAutoFit/>
          </a:bodyPr>
          <a:lstStyle/>
          <a:p>
            <a:endParaRPr lang="el-GR" sz="1600" dirty="0"/>
          </a:p>
          <a:p>
            <a:r>
              <a:rPr lang="el-GR" sz="1600" b="1" dirty="0">
                <a:solidFill>
                  <a:srgbClr val="0070C0"/>
                </a:solidFill>
              </a:rPr>
              <a:t>Τμήμα Βιολογίας: </a:t>
            </a:r>
            <a:r>
              <a:rPr lang="el-GR" sz="1600" dirty="0" err="1">
                <a:solidFill>
                  <a:srgbClr val="0070C0"/>
                </a:solidFill>
              </a:rPr>
              <a:t>Καθ.Κρίτων</a:t>
            </a:r>
            <a:r>
              <a:rPr lang="el-GR" sz="1600" dirty="0">
                <a:solidFill>
                  <a:srgbClr val="0070C0"/>
                </a:solidFill>
              </a:rPr>
              <a:t> </a:t>
            </a:r>
            <a:r>
              <a:rPr lang="el-GR" sz="1600" dirty="0" err="1">
                <a:solidFill>
                  <a:srgbClr val="0070C0"/>
                </a:solidFill>
              </a:rPr>
              <a:t>Καλαντίδης</a:t>
            </a:r>
            <a:r>
              <a:rPr lang="el-GR" sz="1600" dirty="0">
                <a:solidFill>
                  <a:srgbClr val="0070C0"/>
                </a:solidFill>
              </a:rPr>
              <a:t>:</a:t>
            </a:r>
            <a:r>
              <a:rPr lang="en-US" sz="1600" dirty="0" err="1">
                <a:solidFill>
                  <a:srgbClr val="0070C0"/>
                </a:solidFill>
              </a:rPr>
              <a:t>kriton@imbb.forth.gr</a:t>
            </a:r>
            <a:endParaRPr lang="en-US" sz="1600" dirty="0">
              <a:solidFill>
                <a:srgbClr val="0070C0"/>
              </a:solidFill>
            </a:endParaRPr>
          </a:p>
          <a:p>
            <a:endParaRPr lang="el-GR" sz="1600" dirty="0">
              <a:solidFill>
                <a:srgbClr val="0070C0"/>
              </a:solidFill>
            </a:endParaRPr>
          </a:p>
          <a:p>
            <a:r>
              <a:rPr lang="el-GR" sz="1600" b="1" dirty="0" err="1">
                <a:solidFill>
                  <a:srgbClr val="0070C0"/>
                </a:solidFill>
              </a:rPr>
              <a:t>Τμ</a:t>
            </a:r>
            <a:r>
              <a:rPr lang="en-US" sz="1600" b="1" dirty="0" err="1">
                <a:solidFill>
                  <a:srgbClr val="0070C0"/>
                </a:solidFill>
              </a:rPr>
              <a:t>ή</a:t>
            </a:r>
            <a:r>
              <a:rPr lang="el-GR" sz="1600" b="1" dirty="0">
                <a:solidFill>
                  <a:srgbClr val="0070C0"/>
                </a:solidFill>
              </a:rPr>
              <a:t>μα Χημείας: </a:t>
            </a:r>
            <a:r>
              <a:rPr lang="el-GR" sz="1600" dirty="0" err="1">
                <a:solidFill>
                  <a:srgbClr val="0070C0"/>
                </a:solidFill>
              </a:rPr>
              <a:t>Καθ</a:t>
            </a:r>
            <a:r>
              <a:rPr lang="el-GR" sz="1600" dirty="0">
                <a:solidFill>
                  <a:srgbClr val="0070C0"/>
                </a:solidFill>
              </a:rPr>
              <a:t>. Αθανάσιος </a:t>
            </a:r>
            <a:r>
              <a:rPr lang="el-GR" sz="1600" dirty="0" err="1">
                <a:solidFill>
                  <a:srgbClr val="0070C0"/>
                </a:solidFill>
              </a:rPr>
              <a:t>Κουτσολέλος</a:t>
            </a:r>
            <a:r>
              <a:rPr lang="el-GR" sz="1600" dirty="0">
                <a:solidFill>
                  <a:srgbClr val="0070C0"/>
                </a:solidFill>
              </a:rPr>
              <a:t>: </a:t>
            </a:r>
            <a:r>
              <a:rPr lang="en" sz="1600" dirty="0" err="1">
                <a:solidFill>
                  <a:srgbClr val="0070C0"/>
                </a:solidFill>
              </a:rPr>
              <a:t>acoutsol@uoc.gr</a:t>
            </a:r>
            <a:endParaRPr lang="en-US" sz="1600" dirty="0">
              <a:solidFill>
                <a:srgbClr val="0070C0"/>
              </a:solidFill>
            </a:endParaRPr>
          </a:p>
          <a:p>
            <a:endParaRPr lang="en-US" sz="1600" dirty="0">
              <a:solidFill>
                <a:srgbClr val="0070C0"/>
              </a:solidFill>
            </a:endParaRPr>
          </a:p>
          <a:p>
            <a:r>
              <a:rPr lang="el-GR" sz="1600" b="1" dirty="0">
                <a:solidFill>
                  <a:srgbClr val="0070C0"/>
                </a:solidFill>
              </a:rPr>
              <a:t>Τμήμα Φυσικής: </a:t>
            </a:r>
            <a:r>
              <a:rPr lang="el-GR" sz="1600" dirty="0" err="1">
                <a:solidFill>
                  <a:srgbClr val="0070C0"/>
                </a:solidFill>
              </a:rPr>
              <a:t>Καθ</a:t>
            </a:r>
            <a:r>
              <a:rPr lang="el-GR" sz="1600" dirty="0">
                <a:solidFill>
                  <a:srgbClr val="0070C0"/>
                </a:solidFill>
              </a:rPr>
              <a:t>. </a:t>
            </a:r>
            <a:r>
              <a:rPr lang="el-GR" sz="1600" dirty="0" err="1">
                <a:solidFill>
                  <a:srgbClr val="0070C0"/>
                </a:solidFill>
              </a:rPr>
              <a:t>Ανδρ</a:t>
            </a:r>
            <a:r>
              <a:rPr lang="en-US" sz="1600" dirty="0" err="1">
                <a:solidFill>
                  <a:srgbClr val="0070C0"/>
                </a:solidFill>
              </a:rPr>
              <a:t>έ</a:t>
            </a:r>
            <a:r>
              <a:rPr lang="el-GR" sz="1600" dirty="0">
                <a:solidFill>
                  <a:srgbClr val="0070C0"/>
                </a:solidFill>
              </a:rPr>
              <a:t>ας Ζέζας:</a:t>
            </a:r>
            <a:r>
              <a:rPr lang="en-US" sz="1600" dirty="0" err="1">
                <a:solidFill>
                  <a:srgbClr val="0070C0"/>
                </a:solidFill>
              </a:rPr>
              <a:t>azezas@uoc.gr</a:t>
            </a:r>
            <a:endParaRPr lang="en-US" sz="1600" dirty="0">
              <a:solidFill>
                <a:srgbClr val="0070C0"/>
              </a:solidFill>
            </a:endParaRPr>
          </a:p>
          <a:p>
            <a:endParaRPr lang="el-GR" sz="1600" dirty="0">
              <a:solidFill>
                <a:srgbClr val="0070C0"/>
              </a:solidFill>
            </a:endParaRPr>
          </a:p>
          <a:p>
            <a:r>
              <a:rPr lang="el-GR" sz="1600" b="1" dirty="0">
                <a:solidFill>
                  <a:srgbClr val="0070C0"/>
                </a:solidFill>
              </a:rPr>
              <a:t>Τμήμα Επιστήμης Υπολογιστών: </a:t>
            </a:r>
          </a:p>
          <a:p>
            <a:r>
              <a:rPr lang="el-GR" sz="1600" dirty="0" err="1">
                <a:solidFill>
                  <a:srgbClr val="0070C0"/>
                </a:solidFill>
              </a:rPr>
              <a:t>Καθ.Μαρία</a:t>
            </a:r>
            <a:r>
              <a:rPr lang="el-GR" sz="1600" dirty="0">
                <a:solidFill>
                  <a:srgbClr val="0070C0"/>
                </a:solidFill>
              </a:rPr>
              <a:t> </a:t>
            </a:r>
            <a:r>
              <a:rPr lang="el-GR" sz="1600" dirty="0" err="1">
                <a:solidFill>
                  <a:srgbClr val="0070C0"/>
                </a:solidFill>
              </a:rPr>
              <a:t>Παπαδοπούλη</a:t>
            </a:r>
            <a:r>
              <a:rPr lang="el-GR" sz="1600" dirty="0">
                <a:solidFill>
                  <a:srgbClr val="0070C0"/>
                </a:solidFill>
              </a:rPr>
              <a:t>: </a:t>
            </a:r>
            <a:r>
              <a:rPr lang="en-US" sz="1600" dirty="0" err="1">
                <a:solidFill>
                  <a:srgbClr val="0070C0"/>
                </a:solidFill>
              </a:rPr>
              <a:t>mgp@ics.forth.gr</a:t>
            </a:r>
            <a:endParaRPr lang="en-US" sz="1600" dirty="0">
              <a:solidFill>
                <a:srgbClr val="0070C0"/>
              </a:solidFill>
            </a:endParaRPr>
          </a:p>
          <a:p>
            <a:endParaRPr lang="el-GR" sz="1600" dirty="0">
              <a:solidFill>
                <a:srgbClr val="0070C0"/>
              </a:solidFill>
            </a:endParaRPr>
          </a:p>
          <a:p>
            <a:r>
              <a:rPr lang="el-GR" sz="1600" b="1" dirty="0">
                <a:solidFill>
                  <a:srgbClr val="0070C0"/>
                </a:solidFill>
              </a:rPr>
              <a:t>Τμήμα Μαθηματικών και Εφαρμοσμένων Μαθηματικών:</a:t>
            </a:r>
          </a:p>
          <a:p>
            <a:r>
              <a:rPr lang="el-GR" sz="1600" dirty="0" err="1">
                <a:solidFill>
                  <a:srgbClr val="0070C0"/>
                </a:solidFill>
              </a:rPr>
              <a:t>Αναπλ.Καθ.Σταύρος</a:t>
            </a:r>
            <a:r>
              <a:rPr lang="el-GR" sz="1600" dirty="0">
                <a:solidFill>
                  <a:srgbClr val="0070C0"/>
                </a:solidFill>
              </a:rPr>
              <a:t> </a:t>
            </a:r>
            <a:r>
              <a:rPr lang="el-GR" sz="1600" dirty="0" err="1">
                <a:solidFill>
                  <a:srgbClr val="0070C0"/>
                </a:solidFill>
              </a:rPr>
              <a:t>Κομηνέας</a:t>
            </a:r>
            <a:r>
              <a:rPr lang="en-US" sz="1600" dirty="0">
                <a:solidFill>
                  <a:srgbClr val="0070C0"/>
                </a:solidFill>
              </a:rPr>
              <a:t>:</a:t>
            </a:r>
            <a:r>
              <a:rPr lang="en-US" sz="1600" dirty="0" err="1">
                <a:solidFill>
                  <a:srgbClr val="0070C0"/>
                </a:solidFill>
              </a:rPr>
              <a:t>komineas@uoc.gr</a:t>
            </a:r>
            <a:endParaRPr lang="en-US" sz="1600" dirty="0">
              <a:solidFill>
                <a:srgbClr val="0070C0"/>
              </a:solidFill>
            </a:endParaRPr>
          </a:p>
          <a:p>
            <a:endParaRPr lang="el-GR" sz="1600" dirty="0">
              <a:solidFill>
                <a:srgbClr val="0070C0"/>
              </a:solidFill>
            </a:endParaRPr>
          </a:p>
          <a:p>
            <a:r>
              <a:rPr lang="el-GR" sz="1600" b="1" dirty="0">
                <a:solidFill>
                  <a:srgbClr val="0070C0"/>
                </a:solidFill>
              </a:rPr>
              <a:t>Τμήμα Επιστήμης και Τεχνολογίας Υλικών:</a:t>
            </a:r>
          </a:p>
          <a:p>
            <a:r>
              <a:rPr lang="el-GR" sz="1600" dirty="0" err="1">
                <a:solidFill>
                  <a:srgbClr val="0070C0"/>
                </a:solidFill>
              </a:rPr>
              <a:t>Αναπλ.Καθ</a:t>
            </a:r>
            <a:r>
              <a:rPr lang="el-GR" sz="1600" dirty="0">
                <a:solidFill>
                  <a:srgbClr val="0070C0"/>
                </a:solidFill>
              </a:rPr>
              <a:t>. Μαρία </a:t>
            </a:r>
            <a:r>
              <a:rPr lang="el-GR" sz="1600" dirty="0" err="1">
                <a:solidFill>
                  <a:srgbClr val="0070C0"/>
                </a:solidFill>
              </a:rPr>
              <a:t>Χατζηνικολαίδου</a:t>
            </a:r>
            <a:r>
              <a:rPr lang="el-GR" sz="1600" dirty="0">
                <a:solidFill>
                  <a:srgbClr val="0070C0"/>
                </a:solidFill>
              </a:rPr>
              <a:t>:</a:t>
            </a:r>
            <a:r>
              <a:rPr lang="en-US" sz="1600" dirty="0" err="1">
                <a:solidFill>
                  <a:srgbClr val="0070C0"/>
                </a:solidFill>
              </a:rPr>
              <a:t>mchatzin@materials.uoc.gr</a:t>
            </a:r>
            <a:endParaRPr lang="en-US" sz="1600" dirty="0">
              <a:solidFill>
                <a:srgbClr val="0070C0"/>
              </a:solidFill>
            </a:endParaRPr>
          </a:p>
        </p:txBody>
      </p:sp>
      <p:sp>
        <p:nvSpPr>
          <p:cNvPr id="4" name="TextBox 3">
            <a:extLst>
              <a:ext uri="{FF2B5EF4-FFF2-40B4-BE49-F238E27FC236}">
                <a16:creationId xmlns:a16="http://schemas.microsoft.com/office/drawing/2014/main" id="{3B131045-70F1-9D47-B050-7A6F9A6116C2}"/>
              </a:ext>
            </a:extLst>
          </p:cNvPr>
          <p:cNvSpPr txBox="1"/>
          <p:nvPr/>
        </p:nvSpPr>
        <p:spPr>
          <a:xfrm>
            <a:off x="899592" y="731520"/>
            <a:ext cx="5904656" cy="646331"/>
          </a:xfrm>
          <a:prstGeom prst="rect">
            <a:avLst/>
          </a:prstGeom>
          <a:noFill/>
        </p:spPr>
        <p:txBody>
          <a:bodyPr wrap="square" rtlCol="0">
            <a:spAutoFit/>
          </a:bodyPr>
          <a:lstStyle/>
          <a:p>
            <a:r>
              <a:rPr lang="el-GR" b="1" u="sng" dirty="0">
                <a:solidFill>
                  <a:srgbClr val="0070C0"/>
                </a:solidFill>
              </a:rPr>
              <a:t>Οι Ακαδημαϊκοί Υπεύθυνοι της ΣΘΕΤΕ για το </a:t>
            </a:r>
            <a:r>
              <a:rPr lang="el-GR" b="1" u="sng" dirty="0" err="1">
                <a:solidFill>
                  <a:srgbClr val="0070C0"/>
                </a:solidFill>
              </a:rPr>
              <a:t>προγράμμα</a:t>
            </a:r>
            <a:r>
              <a:rPr lang="el-GR" b="1" u="sng" dirty="0">
                <a:solidFill>
                  <a:srgbClr val="0070C0"/>
                </a:solidFill>
              </a:rPr>
              <a:t> </a:t>
            </a:r>
            <a:r>
              <a:rPr lang="en-US" b="1" u="sng" dirty="0">
                <a:solidFill>
                  <a:srgbClr val="0070C0"/>
                </a:solidFill>
              </a:rPr>
              <a:t>Erasmus </a:t>
            </a:r>
            <a:r>
              <a:rPr lang="el-GR" b="1" u="sng" dirty="0">
                <a:solidFill>
                  <a:srgbClr val="0070C0"/>
                </a:solidFill>
              </a:rPr>
              <a:t>:</a:t>
            </a:r>
            <a:endParaRPr lang="en-US" b="1" u="sng" dirty="0">
              <a:solidFill>
                <a:srgbClr val="0070C0"/>
              </a:solidFill>
            </a:endParaRPr>
          </a:p>
        </p:txBody>
      </p:sp>
      <p:pic>
        <p:nvPicPr>
          <p:cNvPr id="7" name="Picture 7" descr="Lifelong Learning Programme, Education and Culture DG">
            <a:extLst>
              <a:ext uri="{FF2B5EF4-FFF2-40B4-BE49-F238E27FC236}">
                <a16:creationId xmlns:a16="http://schemas.microsoft.com/office/drawing/2014/main" id="{F3ACF9AA-384D-6647-BF6F-1370C2ACDC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2713" y="6167438"/>
            <a:ext cx="12382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newpicture-1756">
            <a:extLst>
              <a:ext uri="{FF2B5EF4-FFF2-40B4-BE49-F238E27FC236}">
                <a16:creationId xmlns:a16="http://schemas.microsoft.com/office/drawing/2014/main" id="{728A49D3-5461-DB47-AF53-699E23EFC2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5988050"/>
            <a:ext cx="235902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a:extLst>
              <a:ext uri="{FF2B5EF4-FFF2-40B4-BE49-F238E27FC236}">
                <a16:creationId xmlns:a16="http://schemas.microsoft.com/office/drawing/2014/main" id="{06DC086C-60ED-9A46-95A4-EF5CD46C8CE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6263" y="5929313"/>
            <a:ext cx="8445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4082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3" descr="1"/>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l="64938"/>
          <a:stretch>
            <a:fillRect/>
          </a:stretch>
        </p:blipFill>
        <p:spPr bwMode="auto">
          <a:xfrm>
            <a:off x="5943600" y="-9525"/>
            <a:ext cx="3219450" cy="6877050"/>
          </a:xfrm>
          <a:prstGeom prst="rect">
            <a:avLst/>
          </a:prstGeom>
          <a:solidFill>
            <a:schemeClr val="bg1"/>
          </a:solidFill>
          <a:ln>
            <a:noFill/>
          </a:ln>
          <a:effectLst>
            <a:outerShdw dist="50800" sx="999" sy="999"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pic>
      <p:pic>
        <p:nvPicPr>
          <p:cNvPr id="17410" name="Picture 7" descr="Lifelong Learning Programme, Education and Culture D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2713" y="6167438"/>
            <a:ext cx="12382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5" descr="newpicture-17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5988050"/>
            <a:ext cx="235902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6263" y="5929313"/>
            <a:ext cx="8445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2"/>
          <p:cNvSpPr>
            <a:spLocks noGrp="1" noChangeArrowheads="1"/>
          </p:cNvSpPr>
          <p:nvPr>
            <p:ph type="title"/>
          </p:nvPr>
        </p:nvSpPr>
        <p:spPr>
          <a:xfrm>
            <a:off x="395288" y="115888"/>
            <a:ext cx="2736850" cy="792162"/>
          </a:xfrm>
        </p:spPr>
        <p:txBody>
          <a:bodyPr rtlCol="0">
            <a:normAutofit/>
          </a:bodyPr>
          <a:lstStyle/>
          <a:p>
            <a:pPr fontAlgn="auto">
              <a:spcAft>
                <a:spcPts val="0"/>
              </a:spcAft>
              <a:defRPr/>
            </a:pPr>
            <a:r>
              <a:rPr lang="en-US" altLang="en-US" sz="4800" dirty="0">
                <a:solidFill>
                  <a:schemeClr val="accent1">
                    <a:lumMod val="75000"/>
                  </a:schemeClr>
                </a:solidFill>
              </a:rPr>
              <a:t>ECTS</a:t>
            </a:r>
            <a:endParaRPr lang="el-GR" altLang="en-US" sz="4800" dirty="0">
              <a:solidFill>
                <a:schemeClr val="accent1">
                  <a:lumMod val="75000"/>
                </a:schemeClr>
              </a:solidFill>
            </a:endParaRPr>
          </a:p>
        </p:txBody>
      </p:sp>
      <p:sp>
        <p:nvSpPr>
          <p:cNvPr id="37891" name="Rectangle 3"/>
          <p:cNvSpPr>
            <a:spLocks noGrp="1" noChangeArrowheads="1"/>
          </p:cNvSpPr>
          <p:nvPr>
            <p:ph idx="1"/>
          </p:nvPr>
        </p:nvSpPr>
        <p:spPr>
          <a:xfrm>
            <a:off x="179388" y="836613"/>
            <a:ext cx="7632700" cy="5113337"/>
          </a:xfrm>
        </p:spPr>
        <p:txBody>
          <a:bodyPr>
            <a:normAutofit/>
          </a:bodyPr>
          <a:lstStyle/>
          <a:p>
            <a:pPr fontAlgn="auto">
              <a:spcBef>
                <a:spcPts val="0"/>
              </a:spcBef>
              <a:spcAft>
                <a:spcPts val="0"/>
              </a:spcAft>
              <a:buFontTx/>
              <a:buNone/>
              <a:defRPr/>
            </a:pPr>
            <a:endParaRPr lang="el-GR" altLang="en-US" sz="2400" dirty="0"/>
          </a:p>
          <a:p>
            <a:pPr fontAlgn="auto">
              <a:spcBef>
                <a:spcPts val="0"/>
              </a:spcBef>
              <a:spcAft>
                <a:spcPts val="0"/>
              </a:spcAft>
              <a:buFontTx/>
              <a:buNone/>
              <a:defRPr/>
            </a:pPr>
            <a:r>
              <a:rPr lang="en-US" altLang="en-US" sz="1900" b="1" dirty="0">
                <a:solidFill>
                  <a:srgbClr val="0070C0"/>
                </a:solidFill>
              </a:rPr>
              <a:t>E</a:t>
            </a:r>
            <a:r>
              <a:rPr lang="en-US" altLang="en-US" sz="1900" dirty="0">
                <a:solidFill>
                  <a:srgbClr val="0070C0"/>
                </a:solidFill>
              </a:rPr>
              <a:t>uropean </a:t>
            </a:r>
            <a:r>
              <a:rPr lang="en-US" altLang="en-US" sz="1900" b="1" dirty="0">
                <a:solidFill>
                  <a:srgbClr val="0070C0"/>
                </a:solidFill>
              </a:rPr>
              <a:t>C</a:t>
            </a:r>
            <a:r>
              <a:rPr lang="en-US" altLang="en-US" sz="1900" dirty="0">
                <a:solidFill>
                  <a:srgbClr val="0070C0"/>
                </a:solidFill>
              </a:rPr>
              <a:t>redit </a:t>
            </a:r>
            <a:r>
              <a:rPr lang="en-US" altLang="en-US" sz="1900" b="1" dirty="0">
                <a:solidFill>
                  <a:srgbClr val="0070C0"/>
                </a:solidFill>
              </a:rPr>
              <a:t>T</a:t>
            </a:r>
            <a:r>
              <a:rPr lang="en-US" altLang="en-US" sz="1900" dirty="0">
                <a:solidFill>
                  <a:srgbClr val="0070C0"/>
                </a:solidFill>
              </a:rPr>
              <a:t>ransfer and Accumulation </a:t>
            </a:r>
            <a:r>
              <a:rPr lang="en-US" altLang="en-US" sz="1900" b="1" dirty="0">
                <a:solidFill>
                  <a:srgbClr val="0070C0"/>
                </a:solidFill>
              </a:rPr>
              <a:t>S</a:t>
            </a:r>
            <a:r>
              <a:rPr lang="en-US" altLang="en-US" sz="1900" dirty="0">
                <a:solidFill>
                  <a:srgbClr val="0070C0"/>
                </a:solidFill>
              </a:rPr>
              <a:t>ystem </a:t>
            </a:r>
            <a:endParaRPr lang="el-GR" altLang="en-US" sz="1900" dirty="0">
              <a:solidFill>
                <a:srgbClr val="0070C0"/>
              </a:solidFill>
            </a:endParaRPr>
          </a:p>
          <a:p>
            <a:pPr fontAlgn="auto">
              <a:spcBef>
                <a:spcPts val="0"/>
              </a:spcBef>
              <a:spcAft>
                <a:spcPts val="0"/>
              </a:spcAft>
              <a:buFontTx/>
              <a:buNone/>
              <a:defRPr/>
            </a:pPr>
            <a:r>
              <a:rPr lang="en-US" altLang="en-US" sz="1900" dirty="0">
                <a:solidFill>
                  <a:srgbClr val="0070C0"/>
                </a:solidFill>
              </a:rPr>
              <a:t>(</a:t>
            </a:r>
            <a:r>
              <a:rPr lang="el-GR" altLang="en-US" sz="1900" dirty="0">
                <a:solidFill>
                  <a:srgbClr val="0070C0"/>
                </a:solidFill>
              </a:rPr>
              <a:t>Ευρωπαϊκό Σύστημα Μεταφοράς και Συσσώρευσης Πιστωτικών Μονάδων)</a:t>
            </a:r>
          </a:p>
          <a:p>
            <a:pPr fontAlgn="auto">
              <a:spcBef>
                <a:spcPts val="0"/>
              </a:spcBef>
              <a:spcAft>
                <a:spcPts val="0"/>
              </a:spcAft>
              <a:buFontTx/>
              <a:buNone/>
              <a:defRPr/>
            </a:pPr>
            <a:r>
              <a:rPr lang="el-GR" altLang="en-US" sz="1900" dirty="0">
                <a:solidFill>
                  <a:srgbClr val="0070C0"/>
                </a:solidFill>
              </a:rPr>
              <a:t>Οι </a:t>
            </a:r>
            <a:r>
              <a:rPr lang="en-US" altLang="en-US" sz="1900" dirty="0">
                <a:solidFill>
                  <a:srgbClr val="0070C0"/>
                </a:solidFill>
              </a:rPr>
              <a:t>ECTS </a:t>
            </a:r>
            <a:r>
              <a:rPr lang="el-GR" altLang="en-US" sz="1900" dirty="0">
                <a:solidFill>
                  <a:srgbClr val="0070C0"/>
                </a:solidFill>
              </a:rPr>
              <a:t>μονάδες μετρούν το συνολικό φόρτο εργασίας του φοιτητή.</a:t>
            </a:r>
          </a:p>
          <a:p>
            <a:pPr fontAlgn="auto">
              <a:spcBef>
                <a:spcPts val="0"/>
              </a:spcBef>
              <a:spcAft>
                <a:spcPts val="0"/>
              </a:spcAft>
              <a:buFontTx/>
              <a:buNone/>
              <a:defRPr/>
            </a:pPr>
            <a:r>
              <a:rPr lang="el-GR" altLang="en-US" sz="1900" dirty="0">
                <a:solidFill>
                  <a:srgbClr val="0070C0"/>
                </a:solidFill>
              </a:rPr>
              <a:t>1 ακαδημαϊκό έτος αντιστοιχεί με 60 </a:t>
            </a:r>
            <a:r>
              <a:rPr lang="en-US" altLang="en-US" sz="1900" dirty="0">
                <a:solidFill>
                  <a:srgbClr val="0070C0"/>
                </a:solidFill>
              </a:rPr>
              <a:t>ECTS </a:t>
            </a:r>
            <a:r>
              <a:rPr lang="el-GR" altLang="en-US" sz="1900" dirty="0">
                <a:solidFill>
                  <a:srgbClr val="0070C0"/>
                </a:solidFill>
              </a:rPr>
              <a:t>ή 1500 – 1800 ώρες εργασίας.</a:t>
            </a:r>
          </a:p>
          <a:p>
            <a:pPr fontAlgn="auto">
              <a:spcBef>
                <a:spcPts val="0"/>
              </a:spcBef>
              <a:spcAft>
                <a:spcPts val="0"/>
              </a:spcAft>
              <a:buFontTx/>
              <a:buNone/>
              <a:defRPr/>
            </a:pPr>
            <a:endParaRPr lang="el-GR" altLang="en-US" sz="1900" dirty="0">
              <a:solidFill>
                <a:srgbClr val="0070C0"/>
              </a:solidFill>
            </a:endParaRPr>
          </a:p>
          <a:p>
            <a:pPr fontAlgn="auto">
              <a:spcBef>
                <a:spcPts val="0"/>
              </a:spcBef>
              <a:spcAft>
                <a:spcPts val="0"/>
              </a:spcAft>
              <a:buFontTx/>
              <a:buNone/>
              <a:defRPr/>
            </a:pPr>
            <a:r>
              <a:rPr lang="el-GR" altLang="en-US" sz="1900" dirty="0">
                <a:solidFill>
                  <a:srgbClr val="0070C0"/>
                </a:solidFill>
              </a:rPr>
              <a:t>1 </a:t>
            </a:r>
            <a:r>
              <a:rPr lang="en-US" altLang="en-US" sz="1900" dirty="0">
                <a:solidFill>
                  <a:srgbClr val="0070C0"/>
                </a:solidFill>
              </a:rPr>
              <a:t>ECTS </a:t>
            </a:r>
            <a:r>
              <a:rPr lang="el-GR" altLang="en-US" sz="1900" dirty="0">
                <a:solidFill>
                  <a:srgbClr val="0070C0"/>
                </a:solidFill>
              </a:rPr>
              <a:t>αντιστοιχεί με 25 – 30 ώρες.</a:t>
            </a:r>
          </a:p>
          <a:p>
            <a:pPr fontAlgn="auto">
              <a:spcBef>
                <a:spcPts val="0"/>
              </a:spcBef>
              <a:spcAft>
                <a:spcPts val="0"/>
              </a:spcAft>
              <a:buFontTx/>
              <a:buNone/>
              <a:defRPr/>
            </a:pPr>
            <a:r>
              <a:rPr lang="el-GR" altLang="en-US" sz="1900" dirty="0">
                <a:solidFill>
                  <a:srgbClr val="0070C0"/>
                </a:solidFill>
              </a:rPr>
              <a:t>Ο φοιτητής </a:t>
            </a:r>
            <a:r>
              <a:rPr lang="en-US" altLang="en-US" sz="1900" dirty="0">
                <a:solidFill>
                  <a:srgbClr val="0070C0"/>
                </a:solidFill>
              </a:rPr>
              <a:t>ERASMUS </a:t>
            </a:r>
            <a:r>
              <a:rPr lang="el-GR" altLang="en-US" sz="1900" dirty="0">
                <a:solidFill>
                  <a:srgbClr val="0070C0"/>
                </a:solidFill>
              </a:rPr>
              <a:t>ο οποίος πάει για σπουδές, πρέπει να δηλώσει και να παρακολουθήσει ένα πρόγραμμα σπουδών με</a:t>
            </a:r>
          </a:p>
          <a:p>
            <a:pPr fontAlgn="auto">
              <a:spcBef>
                <a:spcPts val="0"/>
              </a:spcBef>
              <a:spcAft>
                <a:spcPts val="0"/>
              </a:spcAft>
              <a:buFontTx/>
              <a:buNone/>
              <a:defRPr/>
            </a:pPr>
            <a:r>
              <a:rPr lang="el-GR" altLang="en-US" sz="1900" dirty="0">
                <a:solidFill>
                  <a:srgbClr val="0070C0"/>
                </a:solidFill>
              </a:rPr>
              <a:t>	30 </a:t>
            </a:r>
            <a:r>
              <a:rPr lang="en-US" altLang="en-US" sz="1900" dirty="0">
                <a:solidFill>
                  <a:srgbClr val="0070C0"/>
                </a:solidFill>
              </a:rPr>
              <a:t>ECTS </a:t>
            </a:r>
            <a:r>
              <a:rPr lang="el-GR" altLang="en-US" sz="1900" dirty="0">
                <a:solidFill>
                  <a:srgbClr val="0070C0"/>
                </a:solidFill>
              </a:rPr>
              <a:t>ανά εξάμηνο ή</a:t>
            </a:r>
          </a:p>
          <a:p>
            <a:pPr fontAlgn="auto">
              <a:spcBef>
                <a:spcPts val="0"/>
              </a:spcBef>
              <a:spcAft>
                <a:spcPts val="0"/>
              </a:spcAft>
              <a:buFontTx/>
              <a:buNone/>
              <a:defRPr/>
            </a:pPr>
            <a:r>
              <a:rPr lang="el-GR" altLang="en-US" sz="1900" dirty="0">
                <a:solidFill>
                  <a:srgbClr val="0070C0"/>
                </a:solidFill>
              </a:rPr>
              <a:t>	20 </a:t>
            </a:r>
            <a:r>
              <a:rPr lang="en-US" altLang="en-US" sz="1900" dirty="0">
                <a:solidFill>
                  <a:srgbClr val="0070C0"/>
                </a:solidFill>
              </a:rPr>
              <a:t>ECTS</a:t>
            </a:r>
            <a:r>
              <a:rPr lang="el-GR" altLang="en-US" sz="1900" dirty="0">
                <a:solidFill>
                  <a:srgbClr val="0070C0"/>
                </a:solidFill>
              </a:rPr>
              <a:t> ανά τρίμηνο.</a:t>
            </a:r>
          </a:p>
          <a:p>
            <a:pPr fontAlgn="auto">
              <a:spcBef>
                <a:spcPts val="0"/>
              </a:spcBef>
              <a:spcAft>
                <a:spcPts val="0"/>
              </a:spcAft>
              <a:buFontTx/>
              <a:buNone/>
              <a:defRPr/>
            </a:pPr>
            <a:endParaRPr lang="el-GR" altLang="en-US" sz="1900" dirty="0">
              <a:solidFill>
                <a:srgbClr val="0070C0"/>
              </a:solidFill>
            </a:endParaRPr>
          </a:p>
          <a:p>
            <a:pPr fontAlgn="auto">
              <a:spcBef>
                <a:spcPts val="0"/>
              </a:spcBef>
              <a:spcAft>
                <a:spcPts val="0"/>
              </a:spcAft>
              <a:buFontTx/>
              <a:buNone/>
              <a:defRPr/>
            </a:pPr>
            <a:r>
              <a:rPr lang="el-GR" altLang="en-US" sz="1900" dirty="0">
                <a:solidFill>
                  <a:srgbClr val="0070C0"/>
                </a:solidFill>
              </a:rPr>
              <a:t>Το αντίστοιχο ισχύει και για την πρακτική άσκηση </a:t>
            </a:r>
            <a:r>
              <a:rPr lang="en-US" altLang="en-US" sz="1900" dirty="0">
                <a:solidFill>
                  <a:srgbClr val="0070C0"/>
                </a:solidFill>
              </a:rPr>
              <a:t>Erasmus</a:t>
            </a:r>
            <a:r>
              <a:rPr lang="el-GR" altLang="en-US" sz="1900" dirty="0">
                <a:solidFill>
                  <a:srgbClr val="0070C0"/>
                </a:solidFill>
              </a:rPr>
              <a:t>.</a:t>
            </a:r>
          </a:p>
          <a:p>
            <a:pPr fontAlgn="auto">
              <a:spcBef>
                <a:spcPts val="0"/>
              </a:spcBef>
              <a:spcAft>
                <a:spcPts val="0"/>
              </a:spcAft>
              <a:buFontTx/>
              <a:buNone/>
              <a:defRPr/>
            </a:pPr>
            <a:endParaRPr lang="el-GR" altLang="en-US" sz="1900" dirty="0">
              <a:solidFill>
                <a:srgbClr val="0070C0"/>
              </a:solidFill>
            </a:endParaRPr>
          </a:p>
          <a:p>
            <a:pPr fontAlgn="auto">
              <a:spcBef>
                <a:spcPts val="0"/>
              </a:spcBef>
              <a:spcAft>
                <a:spcPts val="0"/>
              </a:spcAft>
              <a:buFontTx/>
              <a:buNone/>
              <a:defRPr/>
            </a:pPr>
            <a:r>
              <a:rPr lang="el-GR" altLang="en-US" sz="1800" dirty="0">
                <a:solidFill>
                  <a:srgbClr val="0070C0"/>
                </a:solidFill>
              </a:rPr>
              <a:t>	ΠΑΡΑΤΗΡΗΣΗ:</a:t>
            </a:r>
          </a:p>
          <a:p>
            <a:pPr fontAlgn="auto">
              <a:spcBef>
                <a:spcPts val="0"/>
              </a:spcBef>
              <a:spcAft>
                <a:spcPts val="0"/>
              </a:spcAft>
              <a:buFontTx/>
              <a:buNone/>
              <a:defRPr/>
            </a:pPr>
            <a:r>
              <a:rPr lang="el-GR" altLang="en-US" sz="1800" dirty="0">
                <a:solidFill>
                  <a:srgbClr val="0070C0"/>
                </a:solidFill>
              </a:rPr>
              <a:t>	Δεν προσμετρούνται όλα τα </a:t>
            </a:r>
            <a:r>
              <a:rPr lang="en-US" altLang="en-US" sz="1800" dirty="0">
                <a:solidFill>
                  <a:srgbClr val="0070C0"/>
                </a:solidFill>
              </a:rPr>
              <a:t>ECTS </a:t>
            </a:r>
            <a:r>
              <a:rPr lang="el-GR" altLang="en-US" sz="1800" dirty="0">
                <a:solidFill>
                  <a:srgbClr val="0070C0"/>
                </a:solidFill>
              </a:rPr>
              <a:t>για τη λήψη πτυχίου αλλά ορισμένα </a:t>
            </a:r>
            <a:r>
              <a:rPr lang="el-GR" altLang="en-US" sz="1800" dirty="0" err="1">
                <a:solidFill>
                  <a:srgbClr val="0070C0"/>
                </a:solidFill>
              </a:rPr>
              <a:t>απ</a:t>
            </a:r>
            <a:r>
              <a:rPr lang="el-GR" altLang="en-US" sz="1800" dirty="0">
                <a:solidFill>
                  <a:srgbClr val="0070C0"/>
                </a:solidFill>
              </a:rPr>
              <a:t>᾽ αυτά πάντα σύμφωνα με τα κριτήρια του κάθε τμήματος, τα υπόλοιπα αναγράφονται στο παράρτημα διπλώματος.</a:t>
            </a:r>
          </a:p>
          <a:p>
            <a:pPr fontAlgn="auto">
              <a:spcBef>
                <a:spcPts val="0"/>
              </a:spcBef>
              <a:spcAft>
                <a:spcPts val="0"/>
              </a:spcAft>
              <a:buFontTx/>
              <a:buNone/>
              <a:defRPr/>
            </a:pPr>
            <a:endParaRPr lang="el-GR" altLang="en-US" sz="1800" dirty="0">
              <a:solidFill>
                <a:srgbClr val="0070C0"/>
              </a:solidFill>
            </a:endParaRPr>
          </a:p>
          <a:p>
            <a:pPr fontAlgn="auto">
              <a:spcBef>
                <a:spcPts val="0"/>
              </a:spcBef>
              <a:spcAft>
                <a:spcPts val="0"/>
              </a:spcAft>
              <a:buFontTx/>
              <a:buNone/>
              <a:defRPr/>
            </a:pPr>
            <a:endParaRPr lang="el-GR" altLang="en-US" sz="2400" dirty="0">
              <a:solidFill>
                <a:srgbClr val="0070C0"/>
              </a:solidFill>
            </a:endParaRPr>
          </a:p>
          <a:p>
            <a:pPr fontAlgn="auto">
              <a:spcBef>
                <a:spcPts val="0"/>
              </a:spcBef>
              <a:spcAft>
                <a:spcPts val="0"/>
              </a:spcAft>
              <a:buFontTx/>
              <a:buNone/>
              <a:defRPr/>
            </a:pPr>
            <a:endParaRPr lang="el-GR" altLang="en-US" dirty="0"/>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3" descr="1"/>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l="64938"/>
          <a:stretch>
            <a:fillRect/>
          </a:stretch>
        </p:blipFill>
        <p:spPr bwMode="auto">
          <a:xfrm>
            <a:off x="5943600" y="-9525"/>
            <a:ext cx="3219450" cy="6877050"/>
          </a:xfrm>
          <a:prstGeom prst="rect">
            <a:avLst/>
          </a:prstGeom>
          <a:solidFill>
            <a:schemeClr val="bg1"/>
          </a:solidFill>
          <a:ln>
            <a:noFill/>
          </a:ln>
          <a:effectLst>
            <a:outerShdw dist="50800" sx="999" sy="999"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pic>
      <p:pic>
        <p:nvPicPr>
          <p:cNvPr id="20482" name="Picture 7" descr="Lifelong Learning Programme, Education and Culture D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2713" y="6167438"/>
            <a:ext cx="12382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5" descr="newpicture-17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5988050"/>
            <a:ext cx="235902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6263" y="5929313"/>
            <a:ext cx="8445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Rectangle 2"/>
          <p:cNvSpPr>
            <a:spLocks noGrp="1" noChangeArrowheads="1"/>
          </p:cNvSpPr>
          <p:nvPr>
            <p:ph type="title"/>
          </p:nvPr>
        </p:nvSpPr>
        <p:spPr>
          <a:xfrm>
            <a:off x="395288" y="188913"/>
            <a:ext cx="6192837" cy="1223962"/>
          </a:xfrm>
        </p:spPr>
        <p:txBody>
          <a:bodyPr rtlCol="0">
            <a:normAutofit/>
          </a:bodyPr>
          <a:lstStyle/>
          <a:p>
            <a:pPr fontAlgn="auto">
              <a:spcAft>
                <a:spcPts val="0"/>
              </a:spcAft>
              <a:defRPr/>
            </a:pPr>
            <a:r>
              <a:rPr lang="el-GR" altLang="en-US" sz="3200" dirty="0"/>
              <a:t> </a:t>
            </a:r>
            <a:r>
              <a:rPr lang="el-GR" altLang="en-US" sz="3200" dirty="0">
                <a:solidFill>
                  <a:schemeClr val="accent1">
                    <a:lumMod val="75000"/>
                  </a:schemeClr>
                </a:solidFill>
              </a:rPr>
              <a:t>Αποτελέσματα</a:t>
            </a:r>
            <a:r>
              <a:rPr lang="en-US" altLang="en-US" sz="3200" dirty="0">
                <a:solidFill>
                  <a:schemeClr val="accent1">
                    <a:lumMod val="75000"/>
                  </a:schemeClr>
                </a:solidFill>
              </a:rPr>
              <a:t>-</a:t>
            </a:r>
            <a:r>
              <a:rPr lang="el-GR" altLang="en-US" sz="3200" dirty="0">
                <a:solidFill>
                  <a:schemeClr val="accent1">
                    <a:lumMod val="75000"/>
                  </a:schemeClr>
                </a:solidFill>
              </a:rPr>
              <a:t>Οφέλη της περιόδου </a:t>
            </a:r>
            <a:r>
              <a:rPr lang="en-US" altLang="en-US" sz="3200" dirty="0">
                <a:solidFill>
                  <a:schemeClr val="accent1">
                    <a:lumMod val="75000"/>
                  </a:schemeClr>
                </a:solidFill>
              </a:rPr>
              <a:t>ERASMUS</a:t>
            </a:r>
            <a:r>
              <a:rPr lang="el-GR" altLang="en-US" sz="3200" dirty="0">
                <a:solidFill>
                  <a:schemeClr val="accent1">
                    <a:lumMod val="75000"/>
                  </a:schemeClr>
                </a:solidFill>
              </a:rPr>
              <a:t> </a:t>
            </a:r>
          </a:p>
        </p:txBody>
      </p:sp>
      <p:sp>
        <p:nvSpPr>
          <p:cNvPr id="43011" name="Rectangle 3"/>
          <p:cNvSpPr>
            <a:spLocks noGrp="1" noChangeArrowheads="1"/>
          </p:cNvSpPr>
          <p:nvPr>
            <p:ph idx="1"/>
          </p:nvPr>
        </p:nvSpPr>
        <p:spPr>
          <a:xfrm>
            <a:off x="179388" y="1628775"/>
            <a:ext cx="8064500" cy="4968875"/>
          </a:xfrm>
        </p:spPr>
        <p:txBody>
          <a:bodyPr/>
          <a:lstStyle/>
          <a:p>
            <a:pPr fontAlgn="auto">
              <a:spcBef>
                <a:spcPts val="0"/>
              </a:spcBef>
              <a:spcAft>
                <a:spcPts val="0"/>
              </a:spcAft>
              <a:buFont typeface="Arial"/>
              <a:buChar char="•"/>
              <a:defRPr/>
            </a:pPr>
            <a:r>
              <a:rPr lang="el-GR" altLang="en-US" sz="2400" b="1" dirty="0">
                <a:solidFill>
                  <a:schemeClr val="accent1">
                    <a:lumMod val="75000"/>
                  </a:schemeClr>
                </a:solidFill>
              </a:rPr>
              <a:t>Αυξάνεις</a:t>
            </a:r>
            <a:r>
              <a:rPr lang="el-GR" altLang="en-US" sz="2400" dirty="0">
                <a:solidFill>
                  <a:schemeClr val="accent1">
                    <a:lumMod val="75000"/>
                  </a:schemeClr>
                </a:solidFill>
              </a:rPr>
              <a:t> τα ουσιαστικά και τυπικά σου προσόντα αφού: </a:t>
            </a:r>
            <a:endParaRPr lang="en-US" altLang="en-US" sz="2400" dirty="0">
              <a:solidFill>
                <a:schemeClr val="accent1">
                  <a:lumMod val="75000"/>
                </a:schemeClr>
              </a:solidFill>
            </a:endParaRPr>
          </a:p>
          <a:p>
            <a:pPr fontAlgn="auto">
              <a:spcBef>
                <a:spcPts val="0"/>
              </a:spcBef>
              <a:spcAft>
                <a:spcPts val="0"/>
              </a:spcAft>
              <a:buFont typeface="Arial"/>
              <a:buChar char="•"/>
              <a:defRPr/>
            </a:pPr>
            <a:r>
              <a:rPr lang="el-GR" altLang="en-US" sz="2400" b="1" dirty="0">
                <a:solidFill>
                  <a:schemeClr val="accent1">
                    <a:lumMod val="75000"/>
                  </a:schemeClr>
                </a:solidFill>
              </a:rPr>
              <a:t>Αποκτάς </a:t>
            </a:r>
            <a:r>
              <a:rPr lang="el-GR" altLang="en-US" sz="2400" dirty="0">
                <a:solidFill>
                  <a:schemeClr val="accent1">
                    <a:lumMod val="75000"/>
                  </a:schemeClr>
                </a:solidFill>
              </a:rPr>
              <a:t>την εμπειρία της παραμονής σε ένα διαφορετικό πολιτιστικό και κοινωνικό περιβάλλον </a:t>
            </a:r>
            <a:endParaRPr lang="en-US" altLang="en-US" sz="2400" dirty="0">
              <a:solidFill>
                <a:schemeClr val="accent1">
                  <a:lumMod val="75000"/>
                </a:schemeClr>
              </a:solidFill>
            </a:endParaRPr>
          </a:p>
          <a:p>
            <a:pPr fontAlgn="auto">
              <a:spcBef>
                <a:spcPts val="0"/>
              </a:spcBef>
              <a:spcAft>
                <a:spcPts val="0"/>
              </a:spcAft>
              <a:buFont typeface="Arial"/>
              <a:buChar char="•"/>
              <a:defRPr/>
            </a:pPr>
            <a:r>
              <a:rPr lang="el-GR" altLang="en-US" sz="2400" b="1" dirty="0">
                <a:solidFill>
                  <a:schemeClr val="accent1">
                    <a:lumMod val="75000"/>
                  </a:schemeClr>
                </a:solidFill>
              </a:rPr>
              <a:t>Βελτιώνεις</a:t>
            </a:r>
            <a:r>
              <a:rPr lang="el-GR" altLang="en-US" sz="2400" dirty="0">
                <a:solidFill>
                  <a:schemeClr val="accent1">
                    <a:lumMod val="75000"/>
                  </a:schemeClr>
                </a:solidFill>
              </a:rPr>
              <a:t> την γνώση τουλάχιστον μιας ξένης γλώσσας </a:t>
            </a:r>
          </a:p>
          <a:p>
            <a:pPr fontAlgn="auto">
              <a:spcBef>
                <a:spcPts val="0"/>
              </a:spcBef>
              <a:spcAft>
                <a:spcPts val="0"/>
              </a:spcAft>
              <a:buFont typeface="Arial"/>
              <a:buChar char="•"/>
              <a:defRPr/>
            </a:pPr>
            <a:r>
              <a:rPr lang="el-GR" altLang="en-US" sz="2400" b="1" dirty="0">
                <a:solidFill>
                  <a:schemeClr val="accent1">
                    <a:lumMod val="75000"/>
                  </a:schemeClr>
                </a:solidFill>
              </a:rPr>
              <a:t>Γνωρίζεις </a:t>
            </a:r>
            <a:r>
              <a:rPr lang="el-GR" altLang="en-US" sz="2400" dirty="0">
                <a:solidFill>
                  <a:schemeClr val="accent1">
                    <a:lumMod val="75000"/>
                  </a:schemeClr>
                </a:solidFill>
              </a:rPr>
              <a:t>ένα άλλο σύστημα σπουδών </a:t>
            </a:r>
            <a:endParaRPr lang="en-US" altLang="en-US" sz="2400" dirty="0">
              <a:solidFill>
                <a:schemeClr val="accent1">
                  <a:lumMod val="75000"/>
                </a:schemeClr>
              </a:solidFill>
            </a:endParaRPr>
          </a:p>
          <a:p>
            <a:pPr fontAlgn="auto">
              <a:spcBef>
                <a:spcPts val="0"/>
              </a:spcBef>
              <a:spcAft>
                <a:spcPts val="0"/>
              </a:spcAft>
              <a:buFont typeface="Arial"/>
              <a:buChar char="•"/>
              <a:defRPr/>
            </a:pPr>
            <a:r>
              <a:rPr lang="el-GR" altLang="en-US" sz="2400" b="1" dirty="0">
                <a:solidFill>
                  <a:schemeClr val="accent1">
                    <a:lumMod val="75000"/>
                  </a:schemeClr>
                </a:solidFill>
              </a:rPr>
              <a:t>Ενισχύεις</a:t>
            </a:r>
            <a:r>
              <a:rPr lang="el-GR" altLang="en-US" sz="2400" dirty="0">
                <a:solidFill>
                  <a:schemeClr val="accent1">
                    <a:lumMod val="75000"/>
                  </a:schemeClr>
                </a:solidFill>
              </a:rPr>
              <a:t> την προοπτική μεταπτυχιακών                        σπουδών στο ίδιο ή σε άλλο πανεπιστήμιο</a:t>
            </a:r>
            <a:endParaRPr lang="en-US" altLang="en-US" sz="2400" dirty="0">
              <a:solidFill>
                <a:schemeClr val="accent1">
                  <a:lumMod val="75000"/>
                </a:schemeClr>
              </a:solidFill>
            </a:endParaRPr>
          </a:p>
          <a:p>
            <a:pPr fontAlgn="auto">
              <a:spcBef>
                <a:spcPts val="0"/>
              </a:spcBef>
              <a:spcAft>
                <a:spcPts val="0"/>
              </a:spcAft>
              <a:buFont typeface="Arial"/>
              <a:buChar char="•"/>
              <a:defRPr/>
            </a:pPr>
            <a:r>
              <a:rPr lang="el-GR" altLang="en-US" sz="2400" b="1" dirty="0">
                <a:solidFill>
                  <a:schemeClr val="accent1">
                    <a:lumMod val="75000"/>
                  </a:schemeClr>
                </a:solidFill>
              </a:rPr>
              <a:t>Εφαρμόζεις</a:t>
            </a:r>
            <a:r>
              <a:rPr lang="el-GR" altLang="en-US" sz="2400" dirty="0">
                <a:solidFill>
                  <a:schemeClr val="accent1">
                    <a:lumMod val="75000"/>
                  </a:schemeClr>
                </a:solidFill>
              </a:rPr>
              <a:t> τις θεωρητικές σου γνώσεις στην πράξη </a:t>
            </a:r>
            <a:endParaRPr lang="en-US" altLang="en-US" sz="2400" dirty="0">
              <a:solidFill>
                <a:schemeClr val="accent1">
                  <a:lumMod val="75000"/>
                </a:schemeClr>
              </a:solidFill>
            </a:endParaRPr>
          </a:p>
          <a:p>
            <a:pPr fontAlgn="auto">
              <a:spcBef>
                <a:spcPts val="0"/>
              </a:spcBef>
              <a:spcAft>
                <a:spcPts val="0"/>
              </a:spcAft>
              <a:buFont typeface="Arial"/>
              <a:buChar char="•"/>
              <a:defRPr/>
            </a:pPr>
            <a:r>
              <a:rPr lang="el-GR" altLang="en-US" sz="2400" b="1" dirty="0">
                <a:solidFill>
                  <a:schemeClr val="accent1">
                    <a:lumMod val="75000"/>
                  </a:schemeClr>
                </a:solidFill>
              </a:rPr>
              <a:t>Αποκτάς</a:t>
            </a:r>
            <a:r>
              <a:rPr lang="el-GR" altLang="en-US" sz="2400" dirty="0">
                <a:solidFill>
                  <a:schemeClr val="accent1">
                    <a:lumMod val="75000"/>
                  </a:schemeClr>
                </a:solidFill>
              </a:rPr>
              <a:t> πολύτιμες εμπειρίες στον εργασιακό χώρο </a:t>
            </a:r>
            <a:endParaRPr lang="en-US" altLang="en-US" sz="2400" dirty="0">
              <a:solidFill>
                <a:schemeClr val="accent1">
                  <a:lumMod val="75000"/>
                </a:schemeClr>
              </a:solidFill>
            </a:endParaRPr>
          </a:p>
          <a:p>
            <a:pPr fontAlgn="auto">
              <a:spcBef>
                <a:spcPts val="0"/>
              </a:spcBef>
              <a:spcAft>
                <a:spcPts val="0"/>
              </a:spcAft>
              <a:buFont typeface="Arial"/>
              <a:buChar char="•"/>
              <a:defRPr/>
            </a:pPr>
            <a:r>
              <a:rPr lang="el-GR" altLang="en-US" sz="2400" b="1" dirty="0">
                <a:solidFill>
                  <a:schemeClr val="accent1">
                    <a:lumMod val="75000"/>
                  </a:schemeClr>
                </a:solidFill>
              </a:rPr>
              <a:t>Αυξάνεις </a:t>
            </a:r>
            <a:r>
              <a:rPr lang="el-GR" altLang="en-US" sz="2400" dirty="0">
                <a:solidFill>
                  <a:schemeClr val="accent1">
                    <a:lumMod val="75000"/>
                  </a:schemeClr>
                </a:solidFill>
              </a:rPr>
              <a:t>τις πιθανότητες εύρεσης εργασίας στην Ελλάδα και στο εξωτερικό</a:t>
            </a:r>
          </a:p>
          <a:p>
            <a:pPr fontAlgn="auto">
              <a:spcBef>
                <a:spcPts val="0"/>
              </a:spcBef>
              <a:spcAft>
                <a:spcPts val="0"/>
              </a:spcAft>
              <a:buFont typeface="Arial"/>
              <a:buChar char="•"/>
              <a:defRPr/>
            </a:pPr>
            <a:endParaRPr lang="el-GR" altLang="en-US" sz="2400" dirty="0">
              <a:solidFill>
                <a:schemeClr val="accent1">
                  <a:lumMod val="50000"/>
                </a:schemeClr>
              </a:solidFill>
            </a:endParaRP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3" descr="1"/>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l="64938"/>
          <a:stretch>
            <a:fillRect/>
          </a:stretch>
        </p:blipFill>
        <p:spPr bwMode="auto">
          <a:xfrm>
            <a:off x="5924550" y="260648"/>
            <a:ext cx="3219450" cy="6877050"/>
          </a:xfrm>
          <a:prstGeom prst="rect">
            <a:avLst/>
          </a:prstGeom>
          <a:solidFill>
            <a:schemeClr val="bg1"/>
          </a:solidFill>
          <a:ln>
            <a:noFill/>
          </a:ln>
          <a:effectLst>
            <a:outerShdw dist="50800" sx="999" sy="999"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45058" name="Rectangle 2"/>
          <p:cNvSpPr>
            <a:spLocks noGrp="1" noChangeArrowheads="1"/>
          </p:cNvSpPr>
          <p:nvPr>
            <p:ph type="title"/>
          </p:nvPr>
        </p:nvSpPr>
        <p:spPr>
          <a:xfrm>
            <a:off x="323850" y="188914"/>
            <a:ext cx="8362950" cy="553688"/>
          </a:xfrm>
        </p:spPr>
        <p:txBody>
          <a:bodyPr rtlCol="0">
            <a:normAutofit/>
          </a:bodyPr>
          <a:lstStyle/>
          <a:p>
            <a:pPr fontAlgn="auto">
              <a:spcAft>
                <a:spcPts val="0"/>
              </a:spcAft>
              <a:defRPr/>
            </a:pPr>
            <a:r>
              <a:rPr lang="en-US" altLang="en-US" sz="3200" dirty="0">
                <a:solidFill>
                  <a:schemeClr val="accent1">
                    <a:lumMod val="75000"/>
                  </a:schemeClr>
                </a:solidFill>
              </a:rPr>
              <a:t>To Erasmus </a:t>
            </a:r>
            <a:r>
              <a:rPr lang="el-GR" altLang="en-US" sz="3200" dirty="0">
                <a:solidFill>
                  <a:schemeClr val="accent1">
                    <a:lumMod val="75000"/>
                  </a:schemeClr>
                </a:solidFill>
              </a:rPr>
              <a:t>στην εποχή του </a:t>
            </a:r>
            <a:r>
              <a:rPr lang="en-US" altLang="en-US" sz="3200" dirty="0">
                <a:solidFill>
                  <a:schemeClr val="accent1">
                    <a:lumMod val="75000"/>
                  </a:schemeClr>
                </a:solidFill>
              </a:rPr>
              <a:t>Covid-19</a:t>
            </a:r>
            <a:endParaRPr lang="el-GR" altLang="en-US" sz="3200" dirty="0">
              <a:solidFill>
                <a:schemeClr val="accent1">
                  <a:lumMod val="75000"/>
                </a:schemeClr>
              </a:solidFill>
            </a:endParaRPr>
          </a:p>
        </p:txBody>
      </p:sp>
      <p:sp>
        <p:nvSpPr>
          <p:cNvPr id="21506" name="Rectangle 3"/>
          <p:cNvSpPr>
            <a:spLocks noGrp="1" noChangeArrowheads="1"/>
          </p:cNvSpPr>
          <p:nvPr>
            <p:ph type="body" sz="half" idx="1"/>
          </p:nvPr>
        </p:nvSpPr>
        <p:spPr>
          <a:xfrm>
            <a:off x="107505" y="814337"/>
            <a:ext cx="8712646" cy="5114976"/>
          </a:xfrm>
        </p:spPr>
        <p:txBody>
          <a:bodyPr>
            <a:noAutofit/>
          </a:bodyPr>
          <a:lstStyle/>
          <a:p>
            <a:r>
              <a:rPr lang="el-GR" sz="1100" dirty="0">
                <a:solidFill>
                  <a:schemeClr val="accent5">
                    <a:lumMod val="75000"/>
                  </a:schemeClr>
                </a:solidFill>
              </a:rPr>
              <a:t>Η πρόσφατη πανδημία </a:t>
            </a:r>
            <a:r>
              <a:rPr lang="en" sz="1100" dirty="0">
                <a:solidFill>
                  <a:schemeClr val="accent5">
                    <a:lumMod val="75000"/>
                  </a:schemeClr>
                </a:solidFill>
              </a:rPr>
              <a:t>Covid-19 </a:t>
            </a:r>
            <a:r>
              <a:rPr lang="el-GR" sz="1100" dirty="0">
                <a:solidFill>
                  <a:schemeClr val="accent5">
                    <a:lumMod val="75000"/>
                  </a:schemeClr>
                </a:solidFill>
              </a:rPr>
              <a:t>επηρέασε σε σημαντικό βαθμό τις μετακινήσεις των φοιτητών με το πρόγραμμα </a:t>
            </a:r>
            <a:r>
              <a:rPr lang="en" sz="1100" dirty="0">
                <a:solidFill>
                  <a:schemeClr val="accent5">
                    <a:lumMod val="75000"/>
                  </a:schemeClr>
                </a:solidFill>
              </a:rPr>
              <a:t>Erasmus+. </a:t>
            </a:r>
            <a:r>
              <a:rPr lang="el-GR" sz="1100" dirty="0">
                <a:solidFill>
                  <a:schemeClr val="accent5">
                    <a:lumMod val="75000"/>
                  </a:schemeClr>
                </a:solidFill>
              </a:rPr>
              <a:t>Από την αρχή της πανδημίας, η Ευρωπαϊκή Επιτροπή σε συνεργασία με τις Εθνικές Μονάδες του προγράμματος </a:t>
            </a:r>
            <a:r>
              <a:rPr lang="en" sz="1100" dirty="0">
                <a:solidFill>
                  <a:schemeClr val="accent5">
                    <a:lumMod val="75000"/>
                  </a:schemeClr>
                </a:solidFill>
              </a:rPr>
              <a:t>Erasmus+ </a:t>
            </a:r>
            <a:r>
              <a:rPr lang="el-GR" sz="1100" dirty="0">
                <a:solidFill>
                  <a:schemeClr val="accent5">
                    <a:lumMod val="75000"/>
                  </a:schemeClr>
                </a:solidFill>
              </a:rPr>
              <a:t>προσπαθεί να προσαρμοστεί στα νέα δεδομένα αποσαφηνίζοντας και απλουστεύοντας την εφαρμογή ή και τις διαδικασίες  όπου αυτό είναι απαραίτητο.  Παραμένει προτεραιότητα η ασφάλεια και η προστασία όλων των συμμετεχόντων στο πρόγραμμα </a:t>
            </a:r>
            <a:r>
              <a:rPr lang="en" sz="1100" dirty="0">
                <a:solidFill>
                  <a:schemeClr val="accent5">
                    <a:lumMod val="75000"/>
                  </a:schemeClr>
                </a:solidFill>
              </a:rPr>
              <a:t>Erasmus+ </a:t>
            </a:r>
            <a:r>
              <a:rPr lang="el-GR" sz="1100" dirty="0">
                <a:solidFill>
                  <a:schemeClr val="accent5">
                    <a:lumMod val="75000"/>
                  </a:schemeClr>
                </a:solidFill>
              </a:rPr>
              <a:t>με πλήρη τήρηση όλων των μέτρων περιορισμού που λαμβάνονται σε εθνικό επίπεδο.</a:t>
            </a:r>
          </a:p>
          <a:p>
            <a:r>
              <a:rPr lang="el-GR" sz="1100" dirty="0">
                <a:solidFill>
                  <a:schemeClr val="accent5">
                    <a:lumMod val="75000"/>
                  </a:schemeClr>
                </a:solidFill>
              </a:rPr>
              <a:t>Σε αυτό το πνεύμα, το Πανεπιστήμιο Κρήτης καταβάλλει κάθε προσπάθεια για να βοηθήσει τους δικαιούχους του Προγράμματος να βρουν λύσεις στα προβλήματα που προκύπτουν από την πανδημία. Μέχρι σήμερα, </a:t>
            </a:r>
            <a:r>
              <a:rPr lang="el-GR" sz="1100" b="1" dirty="0">
                <a:solidFill>
                  <a:schemeClr val="accent5">
                    <a:lumMod val="75000"/>
                  </a:schemeClr>
                </a:solidFill>
              </a:rPr>
              <a:t>το Ίδρυμα επιτρέπει την κινητικότητα των φοιτητών, </a:t>
            </a:r>
            <a:r>
              <a:rPr lang="el-GR" sz="1100" dirty="0">
                <a:solidFill>
                  <a:schemeClr val="accent5">
                    <a:lumMod val="75000"/>
                  </a:schemeClr>
                </a:solidFill>
              </a:rPr>
              <a:t>εφόσον αυτό είναι αποδεκτό και στις χώρες και στους φορείς υποδοχής και είναι σε ετοιμότητα να προσαρμοστεί σε τυχόν νέα μέτρα και περιορισμούς.</a:t>
            </a:r>
          </a:p>
          <a:p>
            <a:r>
              <a:rPr lang="el-GR" sz="1100" dirty="0">
                <a:solidFill>
                  <a:schemeClr val="accent5">
                    <a:lumMod val="75000"/>
                  </a:schemeClr>
                </a:solidFill>
              </a:rPr>
              <a:t> Η χρηματοδότηση </a:t>
            </a:r>
            <a:r>
              <a:rPr lang="el-GR" sz="1100" b="1" dirty="0">
                <a:solidFill>
                  <a:schemeClr val="accent5">
                    <a:lumMod val="75000"/>
                  </a:schemeClr>
                </a:solidFill>
              </a:rPr>
              <a:t>ισχύει</a:t>
            </a:r>
            <a:r>
              <a:rPr lang="el-GR" sz="1100" dirty="0">
                <a:solidFill>
                  <a:schemeClr val="accent5">
                    <a:lumMod val="75000"/>
                  </a:schemeClr>
                </a:solidFill>
              </a:rPr>
              <a:t> για φοιτητές που ενώ μετακινούνται στη χώρα υποδοχής παρακολουθούν τα προσφερόμενα μαθήματα του ξένου ιδρύματος διαδικτυακά.</a:t>
            </a:r>
          </a:p>
          <a:p>
            <a:r>
              <a:rPr lang="el-GR" sz="1100" dirty="0"/>
              <a:t> Συνιστάται οι φοιτητές/</a:t>
            </a:r>
            <a:r>
              <a:rPr lang="el-GR" sz="1100" dirty="0" err="1"/>
              <a:t>τριες</a:t>
            </a:r>
            <a:r>
              <a:rPr lang="el-GR" sz="1100" dirty="0"/>
              <a:t> να συμβουλεύονται επίσημες ιστοσελίδες</a:t>
            </a:r>
            <a:r>
              <a:rPr lang="en" sz="1100" dirty="0"/>
              <a:t> </a:t>
            </a:r>
            <a:r>
              <a:rPr lang="en" sz="1100" dirty="0">
                <a:hlinkClick r:id="rId3"/>
              </a:rPr>
              <a:t>https://www.who.int/emergencies/diseases/novel-coronavirus-2019?gclid=Cj0KCQiA34OBBhCcARIsAG32uvMYkK54Z9HLPmYNpR1nuBvEOyKiGsN_NEQQE1ekx-FgJLl9EGokBqAaAmbnEALw_wcB</a:t>
            </a:r>
            <a:r>
              <a:rPr lang="el-GR" sz="1100" dirty="0"/>
              <a:t> για να ενημερώνονται για θέματα ασφαλείας,</a:t>
            </a:r>
          </a:p>
          <a:p>
            <a:r>
              <a:rPr lang="el-GR" sz="1100" dirty="0"/>
              <a:t>την </a:t>
            </a:r>
            <a:r>
              <a:rPr lang="el-GR" sz="1100" dirty="0">
                <a:hlinkClick r:id="rId4">
                  <a:extLst>
                    <a:ext uri="{A12FA001-AC4F-418D-AE19-62706E023703}">
                      <ahyp:hlinkClr xmlns:ahyp="http://schemas.microsoft.com/office/drawing/2018/hyperlinkcolor" val="tx"/>
                    </a:ext>
                  </a:extLst>
                </a:hlinkClick>
              </a:rPr>
              <a:t>εξέλιξη της πανδημίας στη χώρα προορισμού</a:t>
            </a:r>
            <a:r>
              <a:rPr lang="el-GR" sz="1100" dirty="0"/>
              <a:t>: </a:t>
            </a:r>
            <a:r>
              <a:rPr lang="en" sz="1100" dirty="0"/>
              <a:t> </a:t>
            </a:r>
            <a:r>
              <a:rPr lang="en" sz="1100" dirty="0">
                <a:hlinkClick r:id="rId4"/>
              </a:rPr>
              <a:t>https://reopen.europa.eu/el/map/IRL/5006</a:t>
            </a:r>
            <a:endParaRPr lang="el-GR" sz="1100" dirty="0"/>
          </a:p>
          <a:p>
            <a:r>
              <a:rPr lang="el-GR" sz="1100" dirty="0"/>
              <a:t>και την </a:t>
            </a:r>
            <a:r>
              <a:rPr lang="el-GR" sz="1100" dirty="0">
                <a:hlinkClick r:id="rId5">
                  <a:extLst>
                    <a:ext uri="{A12FA001-AC4F-418D-AE19-62706E023703}">
                      <ahyp:hlinkClr xmlns:ahyp="http://schemas.microsoft.com/office/drawing/2018/hyperlinkcolor" val="tx"/>
                    </a:ext>
                  </a:extLst>
                </a:hlinkClick>
              </a:rPr>
              <a:t>κατάσταση στα Πανεπιστήμια που τους/τις ενδιαφέρουν</a:t>
            </a:r>
            <a:r>
              <a:rPr lang="el-GR" sz="1100" dirty="0"/>
              <a:t>:</a:t>
            </a:r>
            <a:r>
              <a:rPr lang="en" sz="1100" dirty="0"/>
              <a:t> </a:t>
            </a:r>
            <a:r>
              <a:rPr lang="en" sz="1100" dirty="0">
                <a:hlinkClick r:id="rId5"/>
              </a:rPr>
              <a:t>https://covid.uni-foundation.eu</a:t>
            </a:r>
            <a:endParaRPr lang="el-GR" sz="1100" dirty="0"/>
          </a:p>
          <a:p>
            <a:r>
              <a:rPr lang="en" sz="1100" b="1" dirty="0">
                <a:solidFill>
                  <a:schemeClr val="accent5">
                    <a:lumMod val="75000"/>
                  </a:schemeClr>
                </a:solidFill>
              </a:rPr>
              <a:t>Blended mobilities / </a:t>
            </a:r>
            <a:r>
              <a:rPr lang="el-GR" sz="1100" b="1" dirty="0">
                <a:solidFill>
                  <a:schemeClr val="accent5">
                    <a:lumMod val="75000"/>
                  </a:schemeClr>
                </a:solidFill>
              </a:rPr>
              <a:t>μεικτή κινητικότητα</a:t>
            </a:r>
            <a:endParaRPr lang="el-GR" sz="1100" dirty="0">
              <a:solidFill>
                <a:schemeClr val="accent5">
                  <a:lumMod val="75000"/>
                </a:schemeClr>
              </a:solidFill>
            </a:endParaRPr>
          </a:p>
          <a:p>
            <a:r>
              <a:rPr lang="el-GR" sz="1100" dirty="0">
                <a:solidFill>
                  <a:schemeClr val="accent5">
                    <a:lumMod val="75000"/>
                  </a:schemeClr>
                </a:solidFill>
              </a:rPr>
              <a:t>Η συνδυασμένη/μεικτή (</a:t>
            </a:r>
            <a:r>
              <a:rPr lang="en" sz="1100" dirty="0">
                <a:solidFill>
                  <a:schemeClr val="accent5">
                    <a:lumMod val="75000"/>
                  </a:schemeClr>
                </a:solidFill>
              </a:rPr>
              <a:t>blended) </a:t>
            </a:r>
            <a:r>
              <a:rPr lang="el-GR" sz="1100" dirty="0">
                <a:solidFill>
                  <a:schemeClr val="accent5">
                    <a:lumMod val="75000"/>
                  </a:schemeClr>
                </a:solidFill>
              </a:rPr>
              <a:t>κινητικότητα αποτελεί ένα νέο τύπο κινητικότητας, ο οποίος ενθαρρύνεται στην εποχή της πανδημίας, καθώς προσφέρει τη δυνατότητα συνδυασμού φυσικής και εικονικής μετακίνησης, όταν οι συνθήκες δεν επιτρέπουν την φυσιολογική εξέλιξη της δραστηριότητας.</a:t>
            </a:r>
          </a:p>
          <a:p>
            <a:r>
              <a:rPr lang="el-GR" sz="1100" dirty="0">
                <a:solidFill>
                  <a:schemeClr val="accent5">
                    <a:lumMod val="75000"/>
                  </a:schemeClr>
                </a:solidFill>
              </a:rPr>
              <a:t>Σε κάθε περίπτωση, θα πρέπει να προβλεφθεί διάστημα ελάχιστης  φυσικής κινητικότητας (για σπουδές ελάχιστο επιλέξιμο διάστημα 3 μηνών και για πρακτική άσκηση ελάχιστο επιλέξιμο διάστημα 2 μηνών). Ωστόσο, το αν θα καταστεί εφικτή η υλοποίηση της φυσικής κινητικότητας εξαρτάται από τις επικρατούσες κάθε φορά συνθήκες στο φορέα και στη χώρα υποδοχής. Σε περίπτωση ανωτέρας βίας, η διάρκεια της περιόδου φυσικής κινητικότητας μπορεί να αλλάξει ή να ακυρωθεί και να αντικατασταθεί από μία περίοδο εικονικής κινητικότητας.</a:t>
            </a:r>
          </a:p>
          <a:p>
            <a:r>
              <a:rPr lang="el-GR" sz="1100" u="sng" dirty="0">
                <a:solidFill>
                  <a:schemeClr val="accent5">
                    <a:lumMod val="75000"/>
                  </a:schemeClr>
                </a:solidFill>
              </a:rPr>
              <a:t>Χρηματοδότηση σε μεικτές κινητικότητες:</a:t>
            </a:r>
            <a:r>
              <a:rPr lang="el-GR" sz="1100" dirty="0">
                <a:solidFill>
                  <a:schemeClr val="accent5">
                    <a:lumMod val="75000"/>
                  </a:schemeClr>
                </a:solidFill>
              </a:rPr>
              <a:t> Σε περίπτωση εικονικής κινητικότητας, είτε για όλο το διάστημα της μετακίνησης είτε για μέρος αυτής, ο συμμετέχων/η συμμετέχουσα δεν λαμβάνει επιχορήγηση  και οι δαπάνες για έξοδα </a:t>
            </a:r>
            <a:r>
              <a:rPr lang="el-GR" sz="1100" dirty="0" err="1">
                <a:solidFill>
                  <a:schemeClr val="accent5">
                    <a:lumMod val="75000"/>
                  </a:schemeClr>
                </a:solidFill>
              </a:rPr>
              <a:t>ταξιδίου</a:t>
            </a:r>
            <a:r>
              <a:rPr lang="el-GR" sz="1100" dirty="0">
                <a:solidFill>
                  <a:schemeClr val="accent5">
                    <a:lumMod val="75000"/>
                  </a:schemeClr>
                </a:solidFill>
              </a:rPr>
              <a:t> και ατομικής υποστήριξης δεν είναι επιλέξιμες. Δικαίωμα επιχορήγησης υπάρχει </a:t>
            </a:r>
            <a:r>
              <a:rPr lang="el-GR" sz="1100" u="sng" dirty="0">
                <a:solidFill>
                  <a:schemeClr val="accent5">
                    <a:lumMod val="75000"/>
                  </a:schemeClr>
                </a:solidFill>
              </a:rPr>
              <a:t>μόνο</a:t>
            </a:r>
            <a:r>
              <a:rPr lang="en-US" sz="1100" u="sng" dirty="0">
                <a:solidFill>
                  <a:schemeClr val="accent5">
                    <a:lumMod val="75000"/>
                  </a:schemeClr>
                </a:solidFill>
              </a:rPr>
              <a:t> </a:t>
            </a:r>
            <a:r>
              <a:rPr lang="el-GR" sz="1100" dirty="0">
                <a:solidFill>
                  <a:schemeClr val="accent5">
                    <a:lumMod val="75000"/>
                  </a:schemeClr>
                </a:solidFill>
              </a:rPr>
              <a:t>για το διάστημα παραμονής στο εξωτερικό, από τη στιγμή έναρξης της περιόδου φυσικής κινητικότητας, ακόμα και εάν ο συμμετέχων/η συμμετέχουσα παρακολουθήσει διαδικτυακά τη δραστηριότητα στη χώρα υποδοχής.</a:t>
            </a:r>
          </a:p>
          <a:p>
            <a:br>
              <a:rPr lang="el-GR" sz="1100" dirty="0">
                <a:solidFill>
                  <a:schemeClr val="accent5">
                    <a:lumMod val="75000"/>
                  </a:schemeClr>
                </a:solidFill>
              </a:rPr>
            </a:br>
            <a:endParaRPr lang="el-GR" altLang="en-US" sz="1100" dirty="0">
              <a:solidFill>
                <a:schemeClr val="accent5">
                  <a:lumMod val="75000"/>
                </a:schemeClr>
              </a:solidFill>
            </a:endParaRPr>
          </a:p>
        </p:txBody>
      </p:sp>
      <p:pic>
        <p:nvPicPr>
          <p:cNvPr id="21509" name="Picture 7" descr="Lifelong Learning Programme, Education and Culture D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2713" y="6167438"/>
            <a:ext cx="12382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5" descr="newpicture-175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6688" y="5988050"/>
            <a:ext cx="235902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76263" y="5929313"/>
            <a:ext cx="8445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3" descr="1"/>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l="64938"/>
          <a:stretch>
            <a:fillRect/>
          </a:stretch>
        </p:blipFill>
        <p:spPr bwMode="auto">
          <a:xfrm>
            <a:off x="5943600" y="-9525"/>
            <a:ext cx="3219450" cy="6877050"/>
          </a:xfrm>
          <a:prstGeom prst="rect">
            <a:avLst/>
          </a:prstGeom>
          <a:solidFill>
            <a:schemeClr val="bg1"/>
          </a:solidFill>
          <a:ln>
            <a:noFill/>
          </a:ln>
          <a:effectLst>
            <a:outerShdw dist="50800" sx="999" sy="999"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pic>
      <p:pic>
        <p:nvPicPr>
          <p:cNvPr id="19458" name="Picture 7" descr="Lifelong Learning Programme, Education and Culture D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2713" y="6167438"/>
            <a:ext cx="12382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5" descr="newpicture-17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688" y="5988050"/>
            <a:ext cx="235902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6263" y="5929313"/>
            <a:ext cx="8445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4" name="Rectangle 2"/>
          <p:cNvSpPr>
            <a:spLocks noGrp="1" noChangeArrowheads="1"/>
          </p:cNvSpPr>
          <p:nvPr>
            <p:ph type="title"/>
          </p:nvPr>
        </p:nvSpPr>
        <p:spPr>
          <a:xfrm>
            <a:off x="360363" y="589953"/>
            <a:ext cx="8362950" cy="916584"/>
          </a:xfrm>
        </p:spPr>
        <p:txBody>
          <a:bodyPr rtlCol="0">
            <a:normAutofit fontScale="90000"/>
          </a:bodyPr>
          <a:lstStyle/>
          <a:p>
            <a:pPr fontAlgn="auto">
              <a:spcAft>
                <a:spcPts val="0"/>
              </a:spcAft>
              <a:defRPr/>
            </a:pPr>
            <a:r>
              <a:rPr lang="el-GR" altLang="en-US" sz="2800" b="1" dirty="0">
                <a:solidFill>
                  <a:schemeClr val="accent1">
                    <a:lumMod val="75000"/>
                  </a:schemeClr>
                </a:solidFill>
              </a:rPr>
              <a:t>Τμήμα Διεθνών</a:t>
            </a:r>
            <a:r>
              <a:rPr lang="en-US" altLang="en-US" sz="2800" b="1" dirty="0">
                <a:solidFill>
                  <a:schemeClr val="accent1">
                    <a:lumMod val="75000"/>
                  </a:schemeClr>
                </a:solidFill>
              </a:rPr>
              <a:t> </a:t>
            </a:r>
            <a:r>
              <a:rPr lang="el-GR" altLang="en-US" sz="2800" b="1" dirty="0">
                <a:solidFill>
                  <a:schemeClr val="accent1">
                    <a:lumMod val="75000"/>
                  </a:schemeClr>
                </a:solidFill>
              </a:rPr>
              <a:t>Σχέσεων</a:t>
            </a:r>
            <a:r>
              <a:rPr lang="el-GR" altLang="en-US" sz="2800" dirty="0">
                <a:solidFill>
                  <a:schemeClr val="accent1">
                    <a:lumMod val="75000"/>
                  </a:schemeClr>
                </a:solidFill>
              </a:rPr>
              <a:t> </a:t>
            </a:r>
            <a:r>
              <a:rPr lang="el-GR" altLang="en-US" sz="2800" b="1" dirty="0">
                <a:solidFill>
                  <a:schemeClr val="accent1">
                    <a:lumMod val="75000"/>
                  </a:schemeClr>
                </a:solidFill>
              </a:rPr>
              <a:t>στο Ηράκλειο</a:t>
            </a:r>
            <a:br>
              <a:rPr lang="el-GR" altLang="en-US" sz="2800" dirty="0">
                <a:solidFill>
                  <a:schemeClr val="accent1">
                    <a:lumMod val="75000"/>
                  </a:schemeClr>
                </a:solidFill>
              </a:rPr>
            </a:br>
            <a:r>
              <a:rPr lang="el-GR" altLang="en-US" sz="2200" i="1" dirty="0">
                <a:solidFill>
                  <a:schemeClr val="accent1">
                    <a:lumMod val="75000"/>
                  </a:schemeClr>
                </a:solidFill>
              </a:rPr>
              <a:t>Υπεύθυνη</a:t>
            </a:r>
            <a:br>
              <a:rPr lang="el-GR" altLang="en-US" sz="2200" i="1" dirty="0">
                <a:solidFill>
                  <a:schemeClr val="accent1">
                    <a:lumMod val="75000"/>
                  </a:schemeClr>
                </a:solidFill>
              </a:rPr>
            </a:br>
            <a:r>
              <a:rPr lang="el-GR" altLang="en-US" sz="2200" i="1" dirty="0">
                <a:solidFill>
                  <a:schemeClr val="accent1">
                    <a:lumMod val="75000"/>
                  </a:schemeClr>
                </a:solidFill>
              </a:rPr>
              <a:t>για τη Σχολή Θετικών και Τεχνολογικών Επιστημών:</a:t>
            </a:r>
            <a:br>
              <a:rPr lang="en-US" altLang="en-US" sz="2200" i="1" dirty="0">
                <a:solidFill>
                  <a:schemeClr val="accent1">
                    <a:lumMod val="75000"/>
                  </a:schemeClr>
                </a:solidFill>
              </a:rPr>
            </a:br>
            <a:endParaRPr lang="el-GR" altLang="en-US" sz="2200" i="1" dirty="0">
              <a:solidFill>
                <a:schemeClr val="accent1">
                  <a:lumMod val="75000"/>
                </a:schemeClr>
              </a:solidFill>
            </a:endParaRPr>
          </a:p>
        </p:txBody>
      </p:sp>
      <p:sp>
        <p:nvSpPr>
          <p:cNvPr id="41987" name="Rectangle 3"/>
          <p:cNvSpPr>
            <a:spLocks noGrp="1" noChangeArrowheads="1"/>
          </p:cNvSpPr>
          <p:nvPr>
            <p:ph idx="1"/>
          </p:nvPr>
        </p:nvSpPr>
        <p:spPr>
          <a:xfrm>
            <a:off x="277111" y="2276872"/>
            <a:ext cx="7848872" cy="2880320"/>
          </a:xfrm>
        </p:spPr>
        <p:txBody>
          <a:bodyPr/>
          <a:lstStyle/>
          <a:p>
            <a:pPr fontAlgn="auto">
              <a:spcBef>
                <a:spcPts val="0"/>
              </a:spcBef>
              <a:spcAft>
                <a:spcPts val="0"/>
              </a:spcAft>
              <a:buFont typeface="Arial"/>
              <a:buChar char="•"/>
              <a:defRPr/>
            </a:pPr>
            <a:r>
              <a:rPr lang="el-GR" altLang="en-US" sz="2400" dirty="0">
                <a:solidFill>
                  <a:schemeClr val="accent5"/>
                </a:solidFill>
              </a:rPr>
              <a:t>Ευγενία </a:t>
            </a:r>
            <a:r>
              <a:rPr lang="el-GR" altLang="en-US" sz="2400" dirty="0" err="1">
                <a:solidFill>
                  <a:schemeClr val="accent5"/>
                </a:solidFill>
              </a:rPr>
              <a:t>Σκουντάκη</a:t>
            </a:r>
            <a:endParaRPr lang="en-US" altLang="en-US" sz="2400" dirty="0">
              <a:solidFill>
                <a:schemeClr val="accent5"/>
              </a:solidFill>
            </a:endParaRPr>
          </a:p>
          <a:p>
            <a:pPr fontAlgn="auto">
              <a:spcBef>
                <a:spcPts val="0"/>
              </a:spcBef>
              <a:spcAft>
                <a:spcPts val="0"/>
              </a:spcAft>
              <a:buFont typeface="Arial"/>
              <a:buChar char="•"/>
              <a:defRPr/>
            </a:pPr>
            <a:r>
              <a:rPr lang="en-US" altLang="en-US" sz="2400" dirty="0">
                <a:solidFill>
                  <a:schemeClr val="accent5"/>
                </a:solidFill>
              </a:rPr>
              <a:t>e-mail:</a:t>
            </a:r>
            <a:r>
              <a:rPr lang="el-GR" altLang="en-US" sz="2400" dirty="0">
                <a:solidFill>
                  <a:schemeClr val="accent5"/>
                </a:solidFill>
              </a:rPr>
              <a:t> </a:t>
            </a:r>
            <a:r>
              <a:rPr lang="en-US" altLang="en-US" sz="2400" dirty="0">
                <a:solidFill>
                  <a:schemeClr val="bg2">
                    <a:lumMod val="40000"/>
                    <a:lumOff val="60000"/>
                  </a:schemeClr>
                </a:solidFill>
                <a:hlinkClick r:id="rId7"/>
              </a:rPr>
              <a:t>evgenia.skountaki@uoc.gr</a:t>
            </a:r>
            <a:endParaRPr lang="en-US" altLang="en-US" sz="2400" dirty="0">
              <a:solidFill>
                <a:schemeClr val="bg2">
                  <a:lumMod val="40000"/>
                  <a:lumOff val="60000"/>
                </a:schemeClr>
              </a:solidFill>
            </a:endParaRPr>
          </a:p>
          <a:p>
            <a:pPr fontAlgn="auto">
              <a:spcBef>
                <a:spcPts val="0"/>
              </a:spcBef>
              <a:spcAft>
                <a:spcPts val="0"/>
              </a:spcAft>
              <a:buFont typeface="Arial"/>
              <a:buChar char="•"/>
              <a:defRPr/>
            </a:pPr>
            <a:r>
              <a:rPr lang="el-GR" altLang="en-US" sz="2400" dirty="0" err="1">
                <a:solidFill>
                  <a:schemeClr val="accent5"/>
                </a:solidFill>
              </a:rPr>
              <a:t>Τηλ</a:t>
            </a:r>
            <a:r>
              <a:rPr lang="el-GR" altLang="en-US" sz="2400" dirty="0">
                <a:solidFill>
                  <a:schemeClr val="accent5"/>
                </a:solidFill>
              </a:rPr>
              <a:t>.: 6944 102774</a:t>
            </a:r>
          </a:p>
          <a:p>
            <a:pPr fontAlgn="auto">
              <a:spcBef>
                <a:spcPts val="0"/>
              </a:spcBef>
              <a:spcAft>
                <a:spcPts val="0"/>
              </a:spcAft>
              <a:buFontTx/>
              <a:buNone/>
              <a:defRPr/>
            </a:pPr>
            <a:endParaRPr lang="el-GR" altLang="en-US" dirty="0"/>
          </a:p>
          <a:p>
            <a:pPr fontAlgn="auto">
              <a:spcBef>
                <a:spcPts val="0"/>
              </a:spcBef>
              <a:spcAft>
                <a:spcPts val="0"/>
              </a:spcAft>
              <a:buFontTx/>
              <a:buNone/>
              <a:defRPr/>
            </a:pPr>
            <a:r>
              <a:rPr lang="en" altLang="en-US" b="1" dirty="0">
                <a:hlinkClick r:id="rId8"/>
              </a:rPr>
              <a:t>https://www.uoc.gr/intrel/index.php?lang=el</a:t>
            </a:r>
            <a:endParaRPr lang="el-GR" altLang="en-US" b="1" dirty="0"/>
          </a:p>
          <a:p>
            <a:pPr fontAlgn="auto">
              <a:spcBef>
                <a:spcPts val="0"/>
              </a:spcBef>
              <a:spcAft>
                <a:spcPts val="0"/>
              </a:spcAft>
              <a:buFontTx/>
              <a:buNone/>
              <a:defRPr/>
            </a:pPr>
            <a:endParaRPr lang="el-GR" altLang="en-US" b="1" dirty="0"/>
          </a:p>
          <a:p>
            <a:pPr fontAlgn="auto">
              <a:spcBef>
                <a:spcPts val="0"/>
              </a:spcBef>
              <a:spcAft>
                <a:spcPts val="0"/>
              </a:spcAft>
              <a:buFontTx/>
              <a:buNone/>
              <a:defRPr/>
            </a:pPr>
            <a:endParaRPr lang="el-GR" altLang="en-US" dirty="0"/>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3" descr="1"/>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l="64938"/>
          <a:stretch>
            <a:fillRect/>
          </a:stretch>
        </p:blipFill>
        <p:spPr bwMode="auto">
          <a:xfrm>
            <a:off x="5943600" y="-9525"/>
            <a:ext cx="3219450" cy="6877050"/>
          </a:xfrm>
          <a:prstGeom prst="rect">
            <a:avLst/>
          </a:prstGeom>
          <a:solidFill>
            <a:schemeClr val="bg1"/>
          </a:solidFill>
          <a:ln>
            <a:noFill/>
          </a:ln>
          <a:effectLst>
            <a:outerShdw dist="50800" sx="999" sy="999"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24578" name="Rectangle 2"/>
          <p:cNvSpPr>
            <a:spLocks noGrp="1" noChangeArrowheads="1"/>
          </p:cNvSpPr>
          <p:nvPr>
            <p:ph type="title"/>
          </p:nvPr>
        </p:nvSpPr>
        <p:spPr>
          <a:xfrm>
            <a:off x="468313" y="620713"/>
            <a:ext cx="8351837" cy="844550"/>
          </a:xfrm>
        </p:spPr>
        <p:txBody>
          <a:bodyPr rtlCol="0">
            <a:normAutofit fontScale="90000"/>
          </a:bodyPr>
          <a:lstStyle/>
          <a:p>
            <a:pPr fontAlgn="auto">
              <a:spcAft>
                <a:spcPts val="0"/>
              </a:spcAft>
              <a:defRPr/>
            </a:pPr>
            <a:r>
              <a:rPr lang="el-GR" altLang="en-US" sz="4000" b="1" dirty="0">
                <a:solidFill>
                  <a:schemeClr val="accent1">
                    <a:lumMod val="75000"/>
                  </a:schemeClr>
                </a:solidFill>
              </a:rPr>
              <a:t>Ε</a:t>
            </a:r>
            <a:r>
              <a:rPr lang="en-US" altLang="en-US" sz="4000" b="1" dirty="0">
                <a:solidFill>
                  <a:schemeClr val="accent1">
                    <a:lumMod val="75000"/>
                  </a:schemeClr>
                </a:solidFill>
              </a:rPr>
              <a:t>RASMUS</a:t>
            </a:r>
            <a:r>
              <a:rPr lang="el-GR" altLang="en-US" sz="4000" b="1" dirty="0">
                <a:solidFill>
                  <a:schemeClr val="accent1">
                    <a:lumMod val="75000"/>
                  </a:schemeClr>
                </a:solidFill>
              </a:rPr>
              <a:t> </a:t>
            </a:r>
            <a:r>
              <a:rPr lang="en-US" altLang="en-US" sz="4000" dirty="0">
                <a:solidFill>
                  <a:schemeClr val="accent1">
                    <a:lumMod val="75000"/>
                  </a:schemeClr>
                </a:solidFill>
              </a:rPr>
              <a:t>2021-2027</a:t>
            </a:r>
            <a:br>
              <a:rPr lang="en-US" altLang="en-US" sz="4000" dirty="0">
                <a:solidFill>
                  <a:schemeClr val="accent1">
                    <a:lumMod val="75000"/>
                  </a:schemeClr>
                </a:solidFill>
              </a:rPr>
            </a:br>
            <a:endParaRPr lang="el-GR" altLang="en-US" sz="4000" dirty="0">
              <a:solidFill>
                <a:schemeClr val="accent1">
                  <a:lumMod val="75000"/>
                </a:schemeClr>
              </a:solidFill>
            </a:endParaRPr>
          </a:p>
        </p:txBody>
      </p:sp>
      <p:sp>
        <p:nvSpPr>
          <p:cNvPr id="6146" name="Rectangle 3"/>
          <p:cNvSpPr>
            <a:spLocks noGrp="1" noChangeArrowheads="1"/>
          </p:cNvSpPr>
          <p:nvPr>
            <p:ph idx="1"/>
          </p:nvPr>
        </p:nvSpPr>
        <p:spPr>
          <a:xfrm>
            <a:off x="334963" y="1465263"/>
            <a:ext cx="8351837" cy="4195985"/>
          </a:xfrm>
        </p:spPr>
        <p:txBody>
          <a:bodyPr>
            <a:normAutofit fontScale="25000" lnSpcReduction="20000"/>
          </a:bodyPr>
          <a:lstStyle/>
          <a:p>
            <a:pPr fontAlgn="auto">
              <a:spcAft>
                <a:spcPts val="0"/>
              </a:spcAft>
              <a:buFontTx/>
              <a:buNone/>
              <a:defRPr/>
            </a:pPr>
            <a:endParaRPr lang="el-GR" altLang="en-US" sz="4000" dirty="0">
              <a:solidFill>
                <a:schemeClr val="accent1">
                  <a:lumMod val="75000"/>
                </a:schemeClr>
              </a:solidFill>
            </a:endParaRPr>
          </a:p>
          <a:p>
            <a:pPr fontAlgn="auto">
              <a:spcAft>
                <a:spcPts val="0"/>
              </a:spcAft>
              <a:buFontTx/>
              <a:buNone/>
              <a:defRPr/>
            </a:pPr>
            <a:endParaRPr lang="el-GR" altLang="en-US" sz="4000" dirty="0">
              <a:solidFill>
                <a:schemeClr val="accent1">
                  <a:lumMod val="75000"/>
                </a:schemeClr>
              </a:solidFill>
            </a:endParaRPr>
          </a:p>
          <a:p>
            <a:pPr marL="0" indent="0">
              <a:buNone/>
            </a:pPr>
            <a:r>
              <a:rPr lang="el-GR" sz="11200" dirty="0">
                <a:solidFill>
                  <a:schemeClr val="accent5">
                    <a:lumMod val="75000"/>
                  </a:schemeClr>
                </a:solidFill>
              </a:rPr>
              <a:t>Το </a:t>
            </a:r>
            <a:r>
              <a:rPr lang="en" sz="11200" dirty="0">
                <a:solidFill>
                  <a:schemeClr val="accent5">
                    <a:lumMod val="75000"/>
                  </a:schemeClr>
                </a:solidFill>
              </a:rPr>
              <a:t>Erasmus+ </a:t>
            </a:r>
            <a:r>
              <a:rPr lang="el-GR" sz="11200" dirty="0">
                <a:solidFill>
                  <a:schemeClr val="accent5">
                    <a:lumMod val="75000"/>
                  </a:schemeClr>
                </a:solidFill>
              </a:rPr>
              <a:t>είναι ένα ευρωπαϊκό εκπαιδευτικό πρόγραμμα που δίνει τη δυνατότητα σε προπτυχιακούς, μεταπτυχιακούς φοιτητές ή υποψήφιους διδάκτορες να πραγματοποιήσουν με υποτροφία είτε </a:t>
            </a:r>
            <a:r>
              <a:rPr lang="el-GR" sz="11200" b="1" dirty="0">
                <a:solidFill>
                  <a:schemeClr val="accent5">
                    <a:lumMod val="75000"/>
                  </a:schemeClr>
                </a:solidFill>
              </a:rPr>
              <a:t>μέρος των σπουδών τους</a:t>
            </a:r>
            <a:r>
              <a:rPr lang="el-GR" sz="11200" dirty="0">
                <a:solidFill>
                  <a:schemeClr val="accent5">
                    <a:lumMod val="75000"/>
                  </a:schemeClr>
                </a:solidFill>
              </a:rPr>
              <a:t> σε ένα Ίδρυμα Τριτοβάθμιας Εκπαίδευσης της Ευρώπης χωρίς να πληρώσουν δίδακτρα είτε της </a:t>
            </a:r>
            <a:r>
              <a:rPr lang="el-GR" sz="11200" b="1" dirty="0">
                <a:solidFill>
                  <a:schemeClr val="accent5">
                    <a:lumMod val="75000"/>
                  </a:schemeClr>
                </a:solidFill>
              </a:rPr>
              <a:t>πρακτικής τους άσκησης </a:t>
            </a:r>
            <a:r>
              <a:rPr lang="el-GR" sz="11200" dirty="0">
                <a:solidFill>
                  <a:schemeClr val="accent5">
                    <a:lumMod val="75000"/>
                  </a:schemeClr>
                </a:solidFill>
              </a:rPr>
              <a:t>σε επιχείρηση, κέντρο κατάρτισης, ερευνητικό κέντρο ή άλλο οργανισμό που εδρεύει στην Ευρώπη, με πλήρη ακαδημαϊκή αναγνώριση. </a:t>
            </a:r>
          </a:p>
          <a:p>
            <a:pPr marL="0" indent="0">
              <a:buNone/>
            </a:pPr>
            <a:br>
              <a:rPr lang="el-GR" sz="11200" dirty="0">
                <a:solidFill>
                  <a:schemeClr val="accent5">
                    <a:lumMod val="75000"/>
                  </a:schemeClr>
                </a:solidFill>
              </a:rPr>
            </a:br>
            <a:br>
              <a:rPr lang="el-GR" sz="9600" dirty="0">
                <a:solidFill>
                  <a:schemeClr val="accent5">
                    <a:lumMod val="75000"/>
                  </a:schemeClr>
                </a:solidFill>
              </a:rPr>
            </a:br>
            <a:endParaRPr lang="el-GR" sz="9600" dirty="0">
              <a:solidFill>
                <a:schemeClr val="accent5">
                  <a:lumMod val="75000"/>
                </a:schemeClr>
              </a:solidFill>
            </a:endParaRPr>
          </a:p>
          <a:p>
            <a:pPr marL="0" indent="0">
              <a:buNone/>
            </a:pPr>
            <a:br>
              <a:rPr lang="el-GR" sz="2200" dirty="0"/>
            </a:br>
            <a:endParaRPr lang="el-GR" sz="2200" dirty="0"/>
          </a:p>
        </p:txBody>
      </p:sp>
      <p:pic>
        <p:nvPicPr>
          <p:cNvPr id="6148" name="Picture 7" descr="Lifelong Learning Programme, Education and Culture D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2713" y="6167438"/>
            <a:ext cx="12382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newpicture-17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5988050"/>
            <a:ext cx="235902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6263" y="5929313"/>
            <a:ext cx="8445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31AB412-EEA4-CE44-AD5E-7238C8C948A2}"/>
              </a:ext>
            </a:extLst>
          </p:cNvPr>
          <p:cNvSpPr>
            <a:spLocks noGrp="1"/>
          </p:cNvSpPr>
          <p:nvPr>
            <p:ph type="title"/>
          </p:nvPr>
        </p:nvSpPr>
        <p:spPr>
          <a:xfrm>
            <a:off x="576263" y="69420"/>
            <a:ext cx="7886700" cy="1325563"/>
          </a:xfrm>
        </p:spPr>
        <p:txBody>
          <a:bodyPr/>
          <a:lstStyle/>
          <a:p>
            <a:r>
              <a:rPr lang="el-GR" b="1" dirty="0">
                <a:solidFill>
                  <a:schemeClr val="accent5">
                    <a:lumMod val="75000"/>
                  </a:schemeClr>
                </a:solidFill>
              </a:rPr>
              <a:t>ΔΙΑΡΚΕΙΑ ΚΙΝΗΤΙΚΟΤΗΤΑΣ</a:t>
            </a:r>
          </a:p>
        </p:txBody>
      </p:sp>
      <p:pic>
        <p:nvPicPr>
          <p:cNvPr id="4" name="Picture 13" descr="1">
            <a:extLst>
              <a:ext uri="{FF2B5EF4-FFF2-40B4-BE49-F238E27FC236}">
                <a16:creationId xmlns:a16="http://schemas.microsoft.com/office/drawing/2014/main" id="{D88CCEBF-7C9B-FC42-B903-71544C2BA8BF}"/>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l="64938"/>
          <a:stretch>
            <a:fillRect/>
          </a:stretch>
        </p:blipFill>
        <p:spPr bwMode="auto">
          <a:xfrm>
            <a:off x="5943600" y="-9525"/>
            <a:ext cx="3219450" cy="6877050"/>
          </a:xfrm>
          <a:prstGeom prst="rect">
            <a:avLst/>
          </a:prstGeom>
          <a:solidFill>
            <a:schemeClr val="bg1"/>
          </a:solidFill>
          <a:ln>
            <a:noFill/>
          </a:ln>
          <a:effectLst>
            <a:outerShdw dist="50800" sx="999" sy="999"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3" name="Θέση περιεχομένου 2">
            <a:extLst>
              <a:ext uri="{FF2B5EF4-FFF2-40B4-BE49-F238E27FC236}">
                <a16:creationId xmlns:a16="http://schemas.microsoft.com/office/drawing/2014/main" id="{EE68A22C-6F4C-4F4F-A8C1-3876012F9097}"/>
              </a:ext>
            </a:extLst>
          </p:cNvPr>
          <p:cNvSpPr>
            <a:spLocks noGrp="1"/>
          </p:cNvSpPr>
          <p:nvPr>
            <p:ph idx="1"/>
          </p:nvPr>
        </p:nvSpPr>
        <p:spPr>
          <a:xfrm>
            <a:off x="576263" y="1234345"/>
            <a:ext cx="7886700" cy="4692179"/>
          </a:xfrm>
        </p:spPr>
        <p:txBody>
          <a:bodyPr>
            <a:normAutofit fontScale="70000" lnSpcReduction="20000"/>
          </a:bodyPr>
          <a:lstStyle/>
          <a:p>
            <a:pPr marL="0" indent="0" algn="just">
              <a:buNone/>
            </a:pPr>
            <a:r>
              <a:rPr lang="el-GR" sz="2600" b="1" dirty="0">
                <a:solidFill>
                  <a:schemeClr val="accent5">
                    <a:lumMod val="75000"/>
                  </a:schemeClr>
                </a:solidFill>
              </a:rPr>
              <a:t>ΓΙΑ ΣΠΟΥΔΕΣ</a:t>
            </a:r>
          </a:p>
          <a:p>
            <a:r>
              <a:rPr lang="el-GR" sz="2600" dirty="0">
                <a:solidFill>
                  <a:schemeClr val="accent5">
                    <a:lumMod val="75000"/>
                  </a:schemeClr>
                </a:solidFill>
              </a:rPr>
              <a:t>Η </a:t>
            </a:r>
            <a:r>
              <a:rPr lang="el-GR" sz="2600" b="1" dirty="0">
                <a:solidFill>
                  <a:schemeClr val="accent5">
                    <a:lumMod val="75000"/>
                  </a:schemeClr>
                </a:solidFill>
              </a:rPr>
              <a:t>διάρκεια κινητικότητας </a:t>
            </a:r>
            <a:r>
              <a:rPr lang="el-GR" sz="2600" dirty="0">
                <a:solidFill>
                  <a:schemeClr val="accent5">
                    <a:lumMod val="75000"/>
                  </a:schemeClr>
                </a:solidFill>
              </a:rPr>
              <a:t>φοιτητών για σπουδές προς Πανεπιστήμια εντός Ευρώπης μπορεί να είναι τρίμηνη, εξάμηνη ή ένα ακαδημαϊκό έτος με εξασφάλιση ακαδημαϊκής αναγνώρισης των μαθησιακών αποτελεσμάτων μέσω του </a:t>
            </a:r>
            <a:r>
              <a:rPr lang="el-GR" sz="2600" b="1" dirty="0">
                <a:solidFill>
                  <a:schemeClr val="accent5">
                    <a:lumMod val="75000"/>
                  </a:schemeClr>
                </a:solidFill>
              </a:rPr>
              <a:t>Συστήματος Μεταφοράς και Συσσώρευσης Πιστωτικών Μονάδων (</a:t>
            </a:r>
            <a:r>
              <a:rPr lang="en" sz="2600" b="1" dirty="0">
                <a:solidFill>
                  <a:schemeClr val="accent5">
                    <a:lumMod val="75000"/>
                  </a:schemeClr>
                </a:solidFill>
              </a:rPr>
              <a:t>ECTS)</a:t>
            </a:r>
            <a:r>
              <a:rPr lang="en" sz="2600" dirty="0">
                <a:solidFill>
                  <a:schemeClr val="accent5">
                    <a:lumMod val="75000"/>
                  </a:schemeClr>
                </a:solidFill>
              </a:rPr>
              <a:t>.</a:t>
            </a:r>
            <a:endParaRPr lang="el-GR" sz="2600" dirty="0">
              <a:solidFill>
                <a:schemeClr val="accent5">
                  <a:lumMod val="75000"/>
                </a:schemeClr>
              </a:solidFill>
            </a:endParaRPr>
          </a:p>
          <a:p>
            <a:pPr marL="0" indent="0">
              <a:buNone/>
            </a:pPr>
            <a:r>
              <a:rPr lang="el-GR" sz="2600" dirty="0">
                <a:solidFill>
                  <a:schemeClr val="accent5">
                    <a:lumMod val="75000"/>
                  </a:schemeClr>
                </a:solidFill>
              </a:rPr>
              <a:t>   </a:t>
            </a:r>
            <a:r>
              <a:rPr lang="el-GR" sz="2600" b="1" u="sng" dirty="0">
                <a:solidFill>
                  <a:schemeClr val="accent5">
                    <a:lumMod val="75000"/>
                  </a:schemeClr>
                </a:solidFill>
              </a:rPr>
              <a:t>Δεν μπορεί να είναι μικρότερη από 3 μήνες και μεγαλύτερη από 12 μήνες</a:t>
            </a:r>
            <a:r>
              <a:rPr lang="el-GR" sz="2600" dirty="0">
                <a:solidFill>
                  <a:schemeClr val="accent5">
                    <a:lumMod val="75000"/>
                  </a:schemeClr>
                </a:solidFill>
              </a:rPr>
              <a:t>. </a:t>
            </a:r>
          </a:p>
          <a:p>
            <a:pPr marL="0" indent="0" algn="just">
              <a:buNone/>
            </a:pPr>
            <a:endParaRPr lang="el-GR" sz="2600" b="1" dirty="0">
              <a:solidFill>
                <a:schemeClr val="accent5">
                  <a:lumMod val="75000"/>
                </a:schemeClr>
              </a:solidFill>
            </a:endParaRPr>
          </a:p>
          <a:p>
            <a:pPr marL="0" indent="0" algn="just">
              <a:buNone/>
            </a:pPr>
            <a:r>
              <a:rPr lang="el-GR" sz="2600" b="1" dirty="0">
                <a:solidFill>
                  <a:schemeClr val="accent5">
                    <a:lumMod val="75000"/>
                  </a:schemeClr>
                </a:solidFill>
              </a:rPr>
              <a:t>ΓΙΑ ΠΡΑΚΤΙΚΗ</a:t>
            </a:r>
          </a:p>
          <a:p>
            <a:pPr algn="just"/>
            <a:r>
              <a:rPr lang="el-GR" sz="2600" b="1" dirty="0">
                <a:solidFill>
                  <a:schemeClr val="accent5">
                    <a:lumMod val="75000"/>
                  </a:schemeClr>
                </a:solidFill>
              </a:rPr>
              <a:t>Η διάρκεια κινητικότητας</a:t>
            </a:r>
            <a:r>
              <a:rPr lang="el-GR" sz="2600" dirty="0">
                <a:solidFill>
                  <a:schemeClr val="accent5">
                    <a:lumMod val="75000"/>
                  </a:schemeClr>
                </a:solidFill>
              </a:rPr>
              <a:t> των φοιτητών/τριών </a:t>
            </a:r>
            <a:r>
              <a:rPr lang="el-GR" sz="2600" b="1" dirty="0">
                <a:solidFill>
                  <a:schemeClr val="accent5">
                    <a:lumMod val="75000"/>
                  </a:schemeClr>
                </a:solidFill>
              </a:rPr>
              <a:t>για πρακτική άσκηση</a:t>
            </a:r>
            <a:r>
              <a:rPr lang="el-GR" sz="2600" dirty="0">
                <a:solidFill>
                  <a:schemeClr val="accent5">
                    <a:lumMod val="75000"/>
                  </a:schemeClr>
                </a:solidFill>
              </a:rPr>
              <a:t> σε οργανισμούς ή εταιρείες εντός της ΕΕ</a:t>
            </a:r>
            <a:r>
              <a:rPr lang="en-US" sz="2600" dirty="0">
                <a:solidFill>
                  <a:schemeClr val="accent5">
                    <a:lumMod val="75000"/>
                  </a:schemeClr>
                </a:solidFill>
              </a:rPr>
              <a:t> </a:t>
            </a:r>
            <a:r>
              <a:rPr lang="el-GR" sz="2600" dirty="0">
                <a:solidFill>
                  <a:schemeClr val="accent5">
                    <a:lumMod val="75000"/>
                  </a:schemeClr>
                </a:solidFill>
              </a:rPr>
              <a:t>δεν μπορεί να είναι μικρότερη </a:t>
            </a:r>
            <a:r>
              <a:rPr lang="el-GR" sz="2600" b="1" dirty="0">
                <a:solidFill>
                  <a:schemeClr val="accent5">
                    <a:lumMod val="75000"/>
                  </a:schemeClr>
                </a:solidFill>
              </a:rPr>
              <a:t>από 2</a:t>
            </a:r>
            <a:r>
              <a:rPr lang="el-GR" sz="2600" dirty="0">
                <a:solidFill>
                  <a:schemeClr val="accent5">
                    <a:lumMod val="75000"/>
                  </a:schemeClr>
                </a:solidFill>
              </a:rPr>
              <a:t> </a:t>
            </a:r>
            <a:r>
              <a:rPr lang="el-GR" sz="2600" b="1" dirty="0">
                <a:solidFill>
                  <a:schemeClr val="accent5">
                    <a:lumMod val="75000"/>
                  </a:schemeClr>
                </a:solidFill>
              </a:rPr>
              <a:t>μήνες</a:t>
            </a:r>
            <a:r>
              <a:rPr lang="el-GR" sz="2600" dirty="0">
                <a:solidFill>
                  <a:schemeClr val="accent5">
                    <a:lumMod val="75000"/>
                  </a:schemeClr>
                </a:solidFill>
              </a:rPr>
              <a:t> και μεγαλύτερη από </a:t>
            </a:r>
            <a:r>
              <a:rPr lang="el-GR" sz="2600" b="1" dirty="0">
                <a:solidFill>
                  <a:schemeClr val="accent5">
                    <a:lumMod val="75000"/>
                  </a:schemeClr>
                </a:solidFill>
              </a:rPr>
              <a:t>12 μήνες </a:t>
            </a:r>
            <a:r>
              <a:rPr lang="el-GR" sz="2600" dirty="0">
                <a:solidFill>
                  <a:schemeClr val="accent5">
                    <a:lumMod val="75000"/>
                  </a:schemeClr>
                </a:solidFill>
              </a:rPr>
              <a:t>συνολικά ανά κύκλο σπουδών*. </a:t>
            </a:r>
          </a:p>
          <a:p>
            <a:pPr algn="just"/>
            <a:r>
              <a:rPr lang="el-GR" sz="2600" dirty="0">
                <a:solidFill>
                  <a:schemeClr val="accent5">
                    <a:lumMod val="75000"/>
                  </a:schemeClr>
                </a:solidFill>
              </a:rPr>
              <a:t> Στο πλαίσιο του προγράμματος </a:t>
            </a:r>
            <a:r>
              <a:rPr lang="en" sz="2600" dirty="0">
                <a:solidFill>
                  <a:schemeClr val="accent5">
                    <a:lumMod val="75000"/>
                  </a:schemeClr>
                </a:solidFill>
              </a:rPr>
              <a:t>Erasmus+ </a:t>
            </a:r>
            <a:r>
              <a:rPr lang="el-GR" sz="2600" dirty="0">
                <a:solidFill>
                  <a:schemeClr val="accent5">
                    <a:lumMod val="75000"/>
                  </a:schemeClr>
                </a:solidFill>
              </a:rPr>
              <a:t>μπορούν να μετακινηθούν οι </a:t>
            </a:r>
            <a:r>
              <a:rPr lang="el-GR" sz="2600" b="1" dirty="0">
                <a:solidFill>
                  <a:schemeClr val="accent5">
                    <a:lumMod val="75000"/>
                  </a:schemeClr>
                </a:solidFill>
              </a:rPr>
              <a:t>πρόσφατα απόφοιτοι/</a:t>
            </a:r>
            <a:r>
              <a:rPr lang="el-GR" sz="2600" b="1" dirty="0" err="1">
                <a:solidFill>
                  <a:schemeClr val="accent5">
                    <a:lumMod val="75000"/>
                  </a:schemeClr>
                </a:solidFill>
              </a:rPr>
              <a:t>ες</a:t>
            </a:r>
            <a:r>
              <a:rPr lang="el-GR" sz="2600" b="1" dirty="0">
                <a:solidFill>
                  <a:schemeClr val="accent5">
                    <a:lumMod val="75000"/>
                  </a:schemeClr>
                </a:solidFill>
              </a:rPr>
              <a:t> </a:t>
            </a:r>
            <a:r>
              <a:rPr lang="el-GR" sz="2600" dirty="0">
                <a:solidFill>
                  <a:schemeClr val="accent5">
                    <a:lumMod val="75000"/>
                  </a:schemeClr>
                </a:solidFill>
              </a:rPr>
              <a:t>όλων των κύκλων σπουδών για πρακτική άσκηση κατά τον πρώτο χρόνο της αποφοίτησής τους, με την προϋπόθεση η αίτησή τους να έχει γίνει κατά τη διάρκεια των σπουδών τους και πριν  από την αποφοίτηση. Η διάρκεια μετακίνησής τους για πρακτική άσκηση συνυπολογίζεται στο ανώτατο όριο των 12 μηνών ανά κύκλο σπουδών, κατά την διάρκεια του οποίου αιτούνται. </a:t>
            </a:r>
          </a:p>
          <a:p>
            <a:pPr algn="just"/>
            <a:r>
              <a:rPr lang="en" sz="2600" i="1" dirty="0">
                <a:solidFill>
                  <a:schemeClr val="accent5">
                    <a:lumMod val="75000"/>
                  </a:schemeClr>
                </a:solidFill>
              </a:rPr>
              <a:t>*(1</a:t>
            </a:r>
            <a:r>
              <a:rPr lang="el-GR" sz="2600" i="1" dirty="0" err="1">
                <a:solidFill>
                  <a:schemeClr val="accent5">
                    <a:lumMod val="75000"/>
                  </a:schemeClr>
                </a:solidFill>
              </a:rPr>
              <a:t>ος</a:t>
            </a:r>
            <a:r>
              <a:rPr lang="el-GR" sz="2600" i="1" dirty="0">
                <a:solidFill>
                  <a:schemeClr val="accent5">
                    <a:lumMod val="75000"/>
                  </a:schemeClr>
                </a:solidFill>
              </a:rPr>
              <a:t> κύκλος= προπτυχιακός, 2ος κύκλος= μεταπτυχιακός, 3ος κύκλος= </a:t>
            </a:r>
            <a:r>
              <a:rPr lang="el-GR" sz="2600" i="1" dirty="0" err="1">
                <a:solidFill>
                  <a:schemeClr val="accent5">
                    <a:lumMod val="75000"/>
                  </a:schemeClr>
                </a:solidFill>
              </a:rPr>
              <a:t>υποψ</a:t>
            </a:r>
            <a:r>
              <a:rPr lang="el-GR" sz="2600" i="1" dirty="0">
                <a:solidFill>
                  <a:schemeClr val="accent5">
                    <a:lumMod val="75000"/>
                  </a:schemeClr>
                </a:solidFill>
              </a:rPr>
              <a:t>. Διδάκτορες/</a:t>
            </a:r>
            <a:r>
              <a:rPr lang="el-GR" sz="2600" i="1" dirty="0" err="1">
                <a:solidFill>
                  <a:schemeClr val="accent5">
                    <a:lumMod val="75000"/>
                  </a:schemeClr>
                </a:solidFill>
              </a:rPr>
              <a:t>ισσες</a:t>
            </a:r>
            <a:r>
              <a:rPr lang="el-GR" sz="2600" i="1" dirty="0">
                <a:solidFill>
                  <a:schemeClr val="accent5">
                    <a:lumMod val="75000"/>
                  </a:schemeClr>
                </a:solidFill>
              </a:rPr>
              <a:t>)</a:t>
            </a:r>
            <a:endParaRPr lang="el-GR" sz="2600" dirty="0">
              <a:solidFill>
                <a:schemeClr val="accent5">
                  <a:lumMod val="75000"/>
                </a:schemeClr>
              </a:solidFill>
            </a:endParaRPr>
          </a:p>
          <a:p>
            <a:endParaRPr lang="el-GR" dirty="0"/>
          </a:p>
        </p:txBody>
      </p:sp>
      <p:pic>
        <p:nvPicPr>
          <p:cNvPr id="8" name="Picture 7" descr="Lifelong Learning Programme, Education and Culture DG">
            <a:extLst>
              <a:ext uri="{FF2B5EF4-FFF2-40B4-BE49-F238E27FC236}">
                <a16:creationId xmlns:a16="http://schemas.microsoft.com/office/drawing/2014/main" id="{D043B475-A26D-6D44-916E-C6FEFBBE14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2713" y="6167438"/>
            <a:ext cx="12382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a:extLst>
              <a:ext uri="{FF2B5EF4-FFF2-40B4-BE49-F238E27FC236}">
                <a16:creationId xmlns:a16="http://schemas.microsoft.com/office/drawing/2014/main" id="{064C48F7-C7CF-C445-8F06-D33CAF0ABC1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6263" y="5929313"/>
            <a:ext cx="8445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newpicture-1756">
            <a:extLst>
              <a:ext uri="{FF2B5EF4-FFF2-40B4-BE49-F238E27FC236}">
                <a16:creationId xmlns:a16="http://schemas.microsoft.com/office/drawing/2014/main" id="{31EF9317-9FDD-4540-BF28-89CE12A91D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688" y="5988050"/>
            <a:ext cx="235902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2536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AA738A-442E-FD49-B26F-4ECA5835BDE4}"/>
              </a:ext>
            </a:extLst>
          </p:cNvPr>
          <p:cNvSpPr>
            <a:spLocks noGrp="1"/>
          </p:cNvSpPr>
          <p:nvPr>
            <p:ph type="title"/>
          </p:nvPr>
        </p:nvSpPr>
        <p:spPr>
          <a:xfrm>
            <a:off x="601810" y="199317"/>
            <a:ext cx="7886700" cy="687611"/>
          </a:xfrm>
        </p:spPr>
        <p:txBody>
          <a:bodyPr/>
          <a:lstStyle/>
          <a:p>
            <a:r>
              <a:rPr lang="el-GR" b="1" dirty="0">
                <a:solidFill>
                  <a:srgbClr val="0070C0"/>
                </a:solidFill>
              </a:rPr>
              <a:t>ΧΡΗΜΑΤΟΔΟΤΗΣΗ</a:t>
            </a:r>
          </a:p>
        </p:txBody>
      </p:sp>
      <p:pic>
        <p:nvPicPr>
          <p:cNvPr id="12" name="Picture 13" descr="1">
            <a:extLst>
              <a:ext uri="{FF2B5EF4-FFF2-40B4-BE49-F238E27FC236}">
                <a16:creationId xmlns:a16="http://schemas.microsoft.com/office/drawing/2014/main" id="{EFAF82EE-E932-624C-9F9D-21169E2C73B4}"/>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l="64938"/>
          <a:stretch>
            <a:fillRect/>
          </a:stretch>
        </p:blipFill>
        <p:spPr bwMode="auto">
          <a:xfrm>
            <a:off x="5924550" y="360197"/>
            <a:ext cx="3219450" cy="6497803"/>
          </a:xfrm>
          <a:prstGeom prst="rect">
            <a:avLst/>
          </a:prstGeom>
          <a:solidFill>
            <a:schemeClr val="bg1"/>
          </a:solidFill>
          <a:ln>
            <a:noFill/>
          </a:ln>
          <a:effectLst>
            <a:outerShdw dist="50800" sx="999" sy="999"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pic>
      <p:graphicFrame>
        <p:nvGraphicFramePr>
          <p:cNvPr id="6" name="Θέση περιεχομένου 5">
            <a:extLst>
              <a:ext uri="{FF2B5EF4-FFF2-40B4-BE49-F238E27FC236}">
                <a16:creationId xmlns:a16="http://schemas.microsoft.com/office/drawing/2014/main" id="{47CC3E2B-41EF-5044-8C99-50825D631617}"/>
              </a:ext>
            </a:extLst>
          </p:cNvPr>
          <p:cNvGraphicFramePr>
            <a:graphicFrameLocks noGrp="1"/>
          </p:cNvGraphicFramePr>
          <p:nvPr>
            <p:ph idx="1"/>
            <p:extLst>
              <p:ext uri="{D42A27DB-BD31-4B8C-83A1-F6EECF244321}">
                <p14:modId xmlns:p14="http://schemas.microsoft.com/office/powerpoint/2010/main" val="3686646122"/>
              </p:ext>
            </p:extLst>
          </p:nvPr>
        </p:nvGraphicFramePr>
        <p:xfrm>
          <a:off x="1022499" y="1877527"/>
          <a:ext cx="6912769" cy="1417320"/>
        </p:xfrm>
        <a:graphic>
          <a:graphicData uri="http://schemas.openxmlformats.org/drawingml/2006/table">
            <a:tbl>
              <a:tblPr>
                <a:tableStyleId>{5C22544A-7EE6-4342-B048-85BDC9FD1C3A}</a:tableStyleId>
              </a:tblPr>
              <a:tblGrid>
                <a:gridCol w="1259202">
                  <a:extLst>
                    <a:ext uri="{9D8B030D-6E8A-4147-A177-3AD203B41FA5}">
                      <a16:colId xmlns:a16="http://schemas.microsoft.com/office/drawing/2014/main" val="4224541628"/>
                    </a:ext>
                  </a:extLst>
                </a:gridCol>
                <a:gridCol w="5653567">
                  <a:extLst>
                    <a:ext uri="{9D8B030D-6E8A-4147-A177-3AD203B41FA5}">
                      <a16:colId xmlns:a16="http://schemas.microsoft.com/office/drawing/2014/main" val="932184084"/>
                    </a:ext>
                  </a:extLst>
                </a:gridCol>
              </a:tblGrid>
              <a:tr h="139987">
                <a:tc>
                  <a:txBody>
                    <a:bodyPr/>
                    <a:lstStyle/>
                    <a:p>
                      <a:pPr algn="just" fontAlgn="b"/>
                      <a:r>
                        <a:rPr lang="el-GR" sz="1100" u="none" strike="noStrike" dirty="0">
                          <a:effectLst/>
                        </a:rPr>
                        <a:t>Ομάδα 1</a:t>
                      </a:r>
                      <a:endParaRPr lang="el-GR" sz="1100" b="1" i="0" u="none" strike="noStrike" dirty="0">
                        <a:solidFill>
                          <a:srgbClr val="000000"/>
                        </a:solidFill>
                        <a:effectLst/>
                        <a:latin typeface="Calibri" panose="020F0502020204030204" pitchFamily="34" charset="0"/>
                      </a:endParaRPr>
                    </a:p>
                  </a:txBody>
                  <a:tcPr marL="0" marR="0" marT="0" marB="0" anchor="b"/>
                </a:tc>
                <a:tc rowSpan="2">
                  <a:txBody>
                    <a:bodyPr/>
                    <a:lstStyle/>
                    <a:p>
                      <a:pPr algn="just" fontAlgn="b"/>
                      <a:r>
                        <a:rPr lang="el-GR" sz="1100" u="none" strike="noStrike" dirty="0">
                          <a:effectLst/>
                        </a:rPr>
                        <a:t>Δανία, Φιλανδία, Ιρλανδία,  Λιχτενστάιν, Νορβηγία, Σουηδία, </a:t>
                      </a:r>
                      <a:r>
                        <a:rPr lang="el-GR" sz="1100" dirty="0"/>
                        <a:t>*</a:t>
                      </a:r>
                      <a:r>
                        <a:rPr lang="el-GR" sz="1100" b="1" u="sng" strike="noStrike" dirty="0">
                          <a:effectLst/>
                        </a:rPr>
                        <a:t>Ηνωμένο Βασίλειο</a:t>
                      </a:r>
                      <a:r>
                        <a:rPr lang="el-GR" sz="1100" u="none" strike="noStrike" dirty="0">
                          <a:effectLst/>
                        </a:rPr>
                        <a:t>, Ισλανδία, Λουξεμβούργο</a:t>
                      </a:r>
                      <a:endParaRPr lang="el-G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42412641"/>
                  </a:ext>
                </a:extLst>
              </a:tr>
              <a:tr h="254522">
                <a:tc>
                  <a:txBody>
                    <a:bodyPr/>
                    <a:lstStyle/>
                    <a:p>
                      <a:pPr algn="l" fontAlgn="b"/>
                      <a:r>
                        <a:rPr lang="el-GR" sz="1000" u="none" strike="noStrike" dirty="0">
                          <a:effectLst/>
                        </a:rPr>
                        <a:t>Χώρες με υψηλό κόστος διαβίωσης</a:t>
                      </a:r>
                      <a:endParaRPr lang="el-GR" sz="1000" b="0" i="0" u="none" strike="noStrike" dirty="0">
                        <a:solidFill>
                          <a:srgbClr val="000000"/>
                        </a:solidFill>
                        <a:effectLst/>
                        <a:latin typeface="Calibri" panose="020F0502020204030204" pitchFamily="34" charset="0"/>
                      </a:endParaRPr>
                    </a:p>
                  </a:txBody>
                  <a:tcPr marL="0" marR="0" marT="0" marB="0" anchor="b"/>
                </a:tc>
                <a:tc vMerge="1">
                  <a:txBody>
                    <a:bodyPr/>
                    <a:lstStyle/>
                    <a:p>
                      <a:endParaRPr lang="el-GR"/>
                    </a:p>
                  </a:txBody>
                  <a:tcPr/>
                </a:tc>
                <a:extLst>
                  <a:ext uri="{0D108BD9-81ED-4DB2-BD59-A6C34878D82A}">
                    <a16:rowId xmlns:a16="http://schemas.microsoft.com/office/drawing/2014/main" val="1999718809"/>
                  </a:ext>
                </a:extLst>
              </a:tr>
              <a:tr h="139987">
                <a:tc>
                  <a:txBody>
                    <a:bodyPr/>
                    <a:lstStyle/>
                    <a:p>
                      <a:pPr algn="just" fontAlgn="b"/>
                      <a:r>
                        <a:rPr lang="el-GR" sz="1100" u="none" strike="noStrike">
                          <a:effectLst/>
                        </a:rPr>
                        <a:t>Ομάδα 2</a:t>
                      </a:r>
                      <a:endParaRPr lang="el-GR" sz="1100" b="1" i="0" u="none" strike="noStrike">
                        <a:solidFill>
                          <a:srgbClr val="000000"/>
                        </a:solidFill>
                        <a:effectLst/>
                        <a:latin typeface="Calibri" panose="020F0502020204030204" pitchFamily="34" charset="0"/>
                      </a:endParaRPr>
                    </a:p>
                  </a:txBody>
                  <a:tcPr marL="0" marR="0" marT="0" marB="0" anchor="b"/>
                </a:tc>
                <a:tc rowSpan="2">
                  <a:txBody>
                    <a:bodyPr/>
                    <a:lstStyle/>
                    <a:p>
                      <a:pPr algn="just" fontAlgn="b"/>
                      <a:r>
                        <a:rPr lang="el-GR" sz="1100" u="none" strike="noStrike" dirty="0">
                          <a:effectLst/>
                        </a:rPr>
                        <a:t>Βέλγιο, Κύπρος, Γερμανία, Ελλάδα,  Ολλανδία, Πορτογαλία, Ισπανία, </a:t>
                      </a:r>
                      <a:r>
                        <a:rPr lang="el-GR" sz="1100" u="none" strike="noStrike" dirty="0" err="1">
                          <a:effectLst/>
                        </a:rPr>
                        <a:t>Ιταλία,Γαλλία</a:t>
                      </a:r>
                      <a:r>
                        <a:rPr lang="el-GR" sz="1100" u="none" strike="noStrike" dirty="0">
                          <a:effectLst/>
                        </a:rPr>
                        <a:t>, Αυστρία, Μάλτα</a:t>
                      </a:r>
                      <a:endParaRPr lang="el-GR" sz="1100" b="0" i="0" u="none" strike="noStrike" dirty="0">
                        <a:solidFill>
                          <a:srgbClr val="000000"/>
                        </a:solidFill>
                        <a:effectLst/>
                        <a:latin typeface="Calibri" panose="020F0502020204030204" pitchFamily="34" charset="0"/>
                      </a:endParaRPr>
                    </a:p>
                  </a:txBody>
                  <a:tcPr marL="0" marR="0" marT="0" marB="0" anchor="b">
                    <a:solidFill>
                      <a:schemeClr val="accent1">
                        <a:tint val="20000"/>
                      </a:schemeClr>
                    </a:solidFill>
                  </a:tcPr>
                </a:tc>
                <a:extLst>
                  <a:ext uri="{0D108BD9-81ED-4DB2-BD59-A6C34878D82A}">
                    <a16:rowId xmlns:a16="http://schemas.microsoft.com/office/drawing/2014/main" val="4136300087"/>
                  </a:ext>
                </a:extLst>
              </a:tr>
              <a:tr h="254522">
                <a:tc>
                  <a:txBody>
                    <a:bodyPr/>
                    <a:lstStyle/>
                    <a:p>
                      <a:pPr algn="just" fontAlgn="b"/>
                      <a:r>
                        <a:rPr lang="el-GR" sz="1000" u="none" strike="noStrike">
                          <a:effectLst/>
                        </a:rPr>
                        <a:t>Χώρες με μεσαίο κόστος διαβίωσης</a:t>
                      </a:r>
                      <a:endParaRPr lang="el-GR" sz="1000" b="0" i="0" u="none" strike="noStrike">
                        <a:solidFill>
                          <a:srgbClr val="000000"/>
                        </a:solidFill>
                        <a:effectLst/>
                        <a:latin typeface="Calibri" panose="020F0502020204030204" pitchFamily="34" charset="0"/>
                      </a:endParaRPr>
                    </a:p>
                  </a:txBody>
                  <a:tcPr marL="0" marR="0" marT="0" marB="0" anchor="b"/>
                </a:tc>
                <a:tc vMerge="1">
                  <a:txBody>
                    <a:bodyPr/>
                    <a:lstStyle/>
                    <a:p>
                      <a:endParaRPr lang="el-GR"/>
                    </a:p>
                  </a:txBody>
                  <a:tcPr/>
                </a:tc>
                <a:extLst>
                  <a:ext uri="{0D108BD9-81ED-4DB2-BD59-A6C34878D82A}">
                    <a16:rowId xmlns:a16="http://schemas.microsoft.com/office/drawing/2014/main" val="3796674000"/>
                  </a:ext>
                </a:extLst>
              </a:tr>
              <a:tr h="139987">
                <a:tc>
                  <a:txBody>
                    <a:bodyPr/>
                    <a:lstStyle/>
                    <a:p>
                      <a:pPr algn="just" fontAlgn="b"/>
                      <a:r>
                        <a:rPr lang="el-GR" sz="1100" u="none" strike="noStrike">
                          <a:effectLst/>
                        </a:rPr>
                        <a:t>Ομάδα 3</a:t>
                      </a:r>
                      <a:endParaRPr lang="el-GR" sz="1100" b="1" i="0" u="none" strike="noStrike">
                        <a:solidFill>
                          <a:srgbClr val="000000"/>
                        </a:solidFill>
                        <a:effectLst/>
                        <a:latin typeface="Calibri" panose="020F0502020204030204" pitchFamily="34" charset="0"/>
                      </a:endParaRPr>
                    </a:p>
                  </a:txBody>
                  <a:tcPr marL="0" marR="0" marT="0" marB="0" anchor="b"/>
                </a:tc>
                <a:tc rowSpan="2">
                  <a:txBody>
                    <a:bodyPr/>
                    <a:lstStyle/>
                    <a:p>
                      <a:pPr algn="just" fontAlgn="b"/>
                      <a:r>
                        <a:rPr lang="el-GR" sz="1100" u="none" strike="noStrike" dirty="0">
                          <a:effectLst/>
                        </a:rPr>
                        <a:t>Βουλγαρία, Εσθονία, Ουγγαρία, Λετονία, Λιθουανία, Πολωνία, Ρουμανία, Σλοβακία, ΠΓΔΜ, Τσεχία, </a:t>
                      </a:r>
                      <a:r>
                        <a:rPr lang="el-GR" sz="1100" u="none" strike="noStrike" dirty="0" err="1">
                          <a:effectLst/>
                        </a:rPr>
                        <a:t>Κροατία,Σλοβενία</a:t>
                      </a:r>
                      <a:r>
                        <a:rPr lang="el-GR" sz="1100" u="none" strike="noStrike" dirty="0">
                          <a:effectLst/>
                        </a:rPr>
                        <a:t>, Τουρκία</a:t>
                      </a:r>
                      <a:endParaRPr lang="el-G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095313415"/>
                  </a:ext>
                </a:extLst>
              </a:tr>
              <a:tr h="254522">
                <a:tc>
                  <a:txBody>
                    <a:bodyPr/>
                    <a:lstStyle/>
                    <a:p>
                      <a:pPr algn="just" fontAlgn="b"/>
                      <a:r>
                        <a:rPr lang="el-GR" sz="1000" u="none" strike="noStrike" dirty="0">
                          <a:effectLst/>
                        </a:rPr>
                        <a:t>Χώρες με χαμηλό κόστος διαβίωσης</a:t>
                      </a:r>
                      <a:endParaRPr lang="el-GR" sz="1000" b="0" i="0" u="none" strike="noStrike" dirty="0">
                        <a:solidFill>
                          <a:srgbClr val="000000"/>
                        </a:solidFill>
                        <a:effectLst/>
                        <a:latin typeface="Calibri" panose="020F0502020204030204" pitchFamily="34" charset="0"/>
                      </a:endParaRPr>
                    </a:p>
                  </a:txBody>
                  <a:tcPr marL="0" marR="0" marT="0" marB="0" anchor="b"/>
                </a:tc>
                <a:tc vMerge="1">
                  <a:txBody>
                    <a:bodyPr/>
                    <a:lstStyle/>
                    <a:p>
                      <a:endParaRPr lang="el-GR"/>
                    </a:p>
                  </a:txBody>
                  <a:tcPr/>
                </a:tc>
                <a:extLst>
                  <a:ext uri="{0D108BD9-81ED-4DB2-BD59-A6C34878D82A}">
                    <a16:rowId xmlns:a16="http://schemas.microsoft.com/office/drawing/2014/main" val="3876856444"/>
                  </a:ext>
                </a:extLst>
              </a:tr>
            </a:tbl>
          </a:graphicData>
        </a:graphic>
      </p:graphicFrame>
      <p:sp>
        <p:nvSpPr>
          <p:cNvPr id="4" name="Ορθογώνιο 3">
            <a:extLst>
              <a:ext uri="{FF2B5EF4-FFF2-40B4-BE49-F238E27FC236}">
                <a16:creationId xmlns:a16="http://schemas.microsoft.com/office/drawing/2014/main" id="{7DCFC4D5-0299-7D46-93B6-5368DC020FF1}"/>
              </a:ext>
            </a:extLst>
          </p:cNvPr>
          <p:cNvSpPr/>
          <p:nvPr/>
        </p:nvSpPr>
        <p:spPr>
          <a:xfrm>
            <a:off x="2286000" y="889844"/>
            <a:ext cx="4572000" cy="369332"/>
          </a:xfrm>
          <a:prstGeom prst="rect">
            <a:avLst/>
          </a:prstGeom>
        </p:spPr>
        <p:txBody>
          <a:bodyPr>
            <a:spAutoFit/>
          </a:bodyPr>
          <a:lstStyle/>
          <a:p>
            <a:pPr algn="just"/>
            <a:endParaRPr lang="el-GR" b="0" i="0" u="none" strike="noStrike" dirty="0">
              <a:solidFill>
                <a:srgbClr val="6B6B6B"/>
              </a:solidFill>
              <a:effectLst/>
              <a:latin typeface="Open Sans"/>
            </a:endParaRPr>
          </a:p>
        </p:txBody>
      </p:sp>
      <p:sp>
        <p:nvSpPr>
          <p:cNvPr id="5" name="Ορθογώνιο 4">
            <a:extLst>
              <a:ext uri="{FF2B5EF4-FFF2-40B4-BE49-F238E27FC236}">
                <a16:creationId xmlns:a16="http://schemas.microsoft.com/office/drawing/2014/main" id="{1483C346-7226-274B-82FD-34F3C296CBAF}"/>
              </a:ext>
            </a:extLst>
          </p:cNvPr>
          <p:cNvSpPr/>
          <p:nvPr/>
        </p:nvSpPr>
        <p:spPr>
          <a:xfrm>
            <a:off x="579714" y="969147"/>
            <a:ext cx="7886700" cy="830997"/>
          </a:xfrm>
          <a:prstGeom prst="rect">
            <a:avLst/>
          </a:prstGeom>
        </p:spPr>
        <p:txBody>
          <a:bodyPr wrap="square">
            <a:spAutoFit/>
          </a:bodyPr>
          <a:lstStyle/>
          <a:p>
            <a:pPr algn="just"/>
            <a:r>
              <a:rPr lang="el-GR" sz="1200" dirty="0">
                <a:solidFill>
                  <a:schemeClr val="accent5">
                    <a:lumMod val="75000"/>
                  </a:schemeClr>
                </a:solidFill>
                <a:latin typeface="Georgia" panose="02040502050405020303" pitchFamily="18" charset="0"/>
              </a:rPr>
              <a:t>Οι φοιτητές/</a:t>
            </a:r>
            <a:r>
              <a:rPr lang="el-GR" sz="1200" dirty="0" err="1">
                <a:solidFill>
                  <a:schemeClr val="accent5">
                    <a:lumMod val="75000"/>
                  </a:schemeClr>
                </a:solidFill>
                <a:latin typeface="Georgia" panose="02040502050405020303" pitchFamily="18" charset="0"/>
              </a:rPr>
              <a:t>τριες</a:t>
            </a:r>
            <a:r>
              <a:rPr lang="el-GR" sz="1200" dirty="0">
                <a:solidFill>
                  <a:schemeClr val="accent5">
                    <a:lumMod val="75000"/>
                  </a:schemeClr>
                </a:solidFill>
                <a:latin typeface="Georgia" panose="02040502050405020303" pitchFamily="18" charset="0"/>
              </a:rPr>
              <a:t> που μετακινούνται με το Πρόγραμμα </a:t>
            </a:r>
            <a:r>
              <a:rPr lang="en" sz="1200" dirty="0">
                <a:solidFill>
                  <a:schemeClr val="accent5">
                    <a:lumMod val="75000"/>
                  </a:schemeClr>
                </a:solidFill>
                <a:latin typeface="Georgia" panose="02040502050405020303" pitchFamily="18" charset="0"/>
              </a:rPr>
              <a:t>ERASMUS+ </a:t>
            </a:r>
            <a:r>
              <a:rPr lang="el-GR" sz="1200" dirty="0">
                <a:solidFill>
                  <a:schemeClr val="accent5">
                    <a:lumMod val="75000"/>
                  </a:schemeClr>
                </a:solidFill>
                <a:latin typeface="Georgia" panose="02040502050405020303" pitchFamily="18" charset="0"/>
              </a:rPr>
              <a:t>επιχορηγούνται με ένα συγκεκριμένο </a:t>
            </a:r>
            <a:r>
              <a:rPr lang="el-GR" sz="1200" b="1" dirty="0">
                <a:solidFill>
                  <a:schemeClr val="accent5">
                    <a:lumMod val="75000"/>
                  </a:schemeClr>
                </a:solidFill>
                <a:latin typeface="Georgia" panose="02040502050405020303" pitchFamily="18" charset="0"/>
              </a:rPr>
              <a:t>ποσό ανά μήνα </a:t>
            </a:r>
            <a:r>
              <a:rPr lang="el-GR" sz="1200" dirty="0">
                <a:solidFill>
                  <a:schemeClr val="accent5">
                    <a:lumMod val="75000"/>
                  </a:schemeClr>
                </a:solidFill>
                <a:latin typeface="Georgia" panose="02040502050405020303" pitchFamily="18" charset="0"/>
              </a:rPr>
              <a:t>(ως μήνας νοούνται οι 30 ημέρες) το οποίο </a:t>
            </a:r>
            <a:r>
              <a:rPr lang="el-GR" sz="1200" b="1" dirty="0">
                <a:solidFill>
                  <a:schemeClr val="accent5">
                    <a:lumMod val="75000"/>
                  </a:schemeClr>
                </a:solidFill>
                <a:latin typeface="Georgia" panose="02040502050405020303" pitchFamily="18" charset="0"/>
              </a:rPr>
              <a:t>διαφοροποιείται ανάλογα με τη χώρα προορισμού</a:t>
            </a:r>
            <a:r>
              <a:rPr lang="el-GR" sz="1200" dirty="0">
                <a:solidFill>
                  <a:schemeClr val="accent5">
                    <a:lumMod val="75000"/>
                  </a:schemeClr>
                </a:solidFill>
                <a:latin typeface="Georgia" panose="02040502050405020303" pitchFamily="18" charset="0"/>
              </a:rPr>
              <a:t>. Το Πανεπιστήμιο Κρήτης χρηματοδοτεί ένα </a:t>
            </a:r>
            <a:r>
              <a:rPr lang="el-GR" sz="1200" b="1" dirty="0">
                <a:solidFill>
                  <a:schemeClr val="accent5">
                    <a:lumMod val="75000"/>
                  </a:schemeClr>
                </a:solidFill>
                <a:latin typeface="Georgia" panose="02040502050405020303" pitchFamily="18" charset="0"/>
              </a:rPr>
              <a:t>εξάμηνο σπουδών </a:t>
            </a:r>
            <a:r>
              <a:rPr lang="el-GR" sz="1200" dirty="0">
                <a:solidFill>
                  <a:schemeClr val="accent5">
                    <a:lumMod val="75000"/>
                  </a:schemeClr>
                </a:solidFill>
                <a:latin typeface="Georgia" panose="02040502050405020303" pitchFamily="18" charset="0"/>
              </a:rPr>
              <a:t>και </a:t>
            </a:r>
            <a:r>
              <a:rPr lang="el-GR" sz="1200" b="1" dirty="0">
                <a:solidFill>
                  <a:schemeClr val="accent5">
                    <a:lumMod val="75000"/>
                  </a:schemeClr>
                </a:solidFill>
                <a:latin typeface="Georgia" panose="02040502050405020303" pitchFamily="18" charset="0"/>
              </a:rPr>
              <a:t>4 μήνες πρακτικής άσκησης </a:t>
            </a:r>
            <a:r>
              <a:rPr lang="el-GR" sz="1200" dirty="0">
                <a:solidFill>
                  <a:schemeClr val="accent5">
                    <a:lumMod val="75000"/>
                  </a:schemeClr>
                </a:solidFill>
                <a:latin typeface="Georgia" panose="02040502050405020303" pitchFamily="18" charset="0"/>
              </a:rPr>
              <a:t>με ενδεχόμενο επιπλέον χρονικού διαστήματος σε περίπτωση διαθέσιμων κονδυλίων.</a:t>
            </a:r>
            <a:endParaRPr lang="el-GR" sz="1200" b="0" i="0" u="none" strike="noStrike" dirty="0">
              <a:solidFill>
                <a:schemeClr val="accent5">
                  <a:lumMod val="75000"/>
                </a:schemeClr>
              </a:solidFill>
              <a:effectLst/>
              <a:latin typeface="Georgia" panose="02040502050405020303" pitchFamily="18" charset="0"/>
            </a:endParaRPr>
          </a:p>
        </p:txBody>
      </p:sp>
      <p:graphicFrame>
        <p:nvGraphicFramePr>
          <p:cNvPr id="9" name="Πίνακας 8">
            <a:extLst>
              <a:ext uri="{FF2B5EF4-FFF2-40B4-BE49-F238E27FC236}">
                <a16:creationId xmlns:a16="http://schemas.microsoft.com/office/drawing/2014/main" id="{1A60F47B-FCA8-FB44-A1A6-A25E3ECF107E}"/>
              </a:ext>
            </a:extLst>
          </p:cNvPr>
          <p:cNvGraphicFramePr>
            <a:graphicFrameLocks noGrp="1"/>
          </p:cNvGraphicFramePr>
          <p:nvPr>
            <p:extLst>
              <p:ext uri="{D42A27DB-BD31-4B8C-83A1-F6EECF244321}">
                <p14:modId xmlns:p14="http://schemas.microsoft.com/office/powerpoint/2010/main" val="939820822"/>
              </p:ext>
            </p:extLst>
          </p:nvPr>
        </p:nvGraphicFramePr>
        <p:xfrm>
          <a:off x="1598564" y="3626757"/>
          <a:ext cx="5310334" cy="624840"/>
        </p:xfrm>
        <a:graphic>
          <a:graphicData uri="http://schemas.openxmlformats.org/drawingml/2006/table">
            <a:tbl>
              <a:tblPr>
                <a:tableStyleId>{5C22544A-7EE6-4342-B048-85BDC9FD1C3A}</a:tableStyleId>
              </a:tblPr>
              <a:tblGrid>
                <a:gridCol w="857134">
                  <a:extLst>
                    <a:ext uri="{9D8B030D-6E8A-4147-A177-3AD203B41FA5}">
                      <a16:colId xmlns:a16="http://schemas.microsoft.com/office/drawing/2014/main" val="1213115380"/>
                    </a:ext>
                  </a:extLst>
                </a:gridCol>
                <a:gridCol w="794796">
                  <a:extLst>
                    <a:ext uri="{9D8B030D-6E8A-4147-A177-3AD203B41FA5}">
                      <a16:colId xmlns:a16="http://schemas.microsoft.com/office/drawing/2014/main" val="3486953867"/>
                    </a:ext>
                  </a:extLst>
                </a:gridCol>
                <a:gridCol w="2770101">
                  <a:extLst>
                    <a:ext uri="{9D8B030D-6E8A-4147-A177-3AD203B41FA5}">
                      <a16:colId xmlns:a16="http://schemas.microsoft.com/office/drawing/2014/main" val="3043862202"/>
                    </a:ext>
                  </a:extLst>
                </a:gridCol>
                <a:gridCol w="35064">
                  <a:extLst>
                    <a:ext uri="{9D8B030D-6E8A-4147-A177-3AD203B41FA5}">
                      <a16:colId xmlns:a16="http://schemas.microsoft.com/office/drawing/2014/main" val="210234214"/>
                    </a:ext>
                  </a:extLst>
                </a:gridCol>
                <a:gridCol w="853239">
                  <a:extLst>
                    <a:ext uri="{9D8B030D-6E8A-4147-A177-3AD203B41FA5}">
                      <a16:colId xmlns:a16="http://schemas.microsoft.com/office/drawing/2014/main" val="3439076271"/>
                    </a:ext>
                  </a:extLst>
                </a:gridCol>
              </a:tblGrid>
              <a:tr h="94042">
                <a:tc>
                  <a:txBody>
                    <a:bodyPr/>
                    <a:lstStyle/>
                    <a:p>
                      <a:pPr algn="l" fontAlgn="b"/>
                      <a:r>
                        <a:rPr lang="el-GR" sz="1100" u="none" strike="noStrike">
                          <a:effectLst/>
                        </a:rPr>
                        <a:t> </a:t>
                      </a:r>
                      <a:endParaRPr lang="el-GR" sz="1100" b="1"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l-GR" sz="1100" u="none" strike="noStrike">
                          <a:effectLst/>
                        </a:rPr>
                        <a:t>Σπουδές</a:t>
                      </a:r>
                      <a:endParaRPr lang="el-GR" sz="1100" b="1" i="0" u="none" strike="noStrike">
                        <a:solidFill>
                          <a:srgbClr val="000000"/>
                        </a:solidFill>
                        <a:effectLst/>
                        <a:latin typeface="Calibri" panose="020F0502020204030204" pitchFamily="34" charset="0"/>
                      </a:endParaRPr>
                    </a:p>
                  </a:txBody>
                  <a:tcPr marL="0" marR="0" marT="0" marB="0" anchor="b"/>
                </a:tc>
                <a:tc gridSpan="3">
                  <a:txBody>
                    <a:bodyPr/>
                    <a:lstStyle/>
                    <a:p>
                      <a:pPr algn="l" fontAlgn="b"/>
                      <a:r>
                        <a:rPr lang="el-GR" sz="1100" u="none" strike="noStrike" dirty="0" err="1">
                          <a:effectLst/>
                        </a:rPr>
                        <a:t>Πρακτική_Άσκηση</a:t>
                      </a:r>
                      <a:endParaRPr lang="el-GR" sz="1100" b="1" i="0" u="none" strike="noStrike" dirty="0">
                        <a:solidFill>
                          <a:srgbClr val="000000"/>
                        </a:solidFill>
                        <a:effectLst/>
                        <a:latin typeface="Calibri" panose="020F0502020204030204" pitchFamily="34" charset="0"/>
                      </a:endParaRPr>
                    </a:p>
                  </a:txBody>
                  <a:tcPr marL="0" marR="0" marT="0" marB="0" anchor="b"/>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643976575"/>
                  </a:ext>
                </a:extLst>
              </a:tr>
              <a:tr h="85493">
                <a:tc>
                  <a:txBody>
                    <a:bodyPr/>
                    <a:lstStyle/>
                    <a:p>
                      <a:pPr algn="l" fontAlgn="b"/>
                      <a:r>
                        <a:rPr lang="el-GR" sz="1000" u="none" strike="noStrike">
                          <a:effectLst/>
                        </a:rPr>
                        <a:t>Ομάδα 1</a:t>
                      </a:r>
                      <a:endParaRPr lang="el-GR" sz="1000" b="0" i="0" u="none" strike="noStrike">
                        <a:solidFill>
                          <a:srgbClr val="000000"/>
                        </a:solidFill>
                        <a:effectLst/>
                        <a:latin typeface="Arial" panose="020B0604020202020204" pitchFamily="34" charset="0"/>
                      </a:endParaRPr>
                    </a:p>
                  </a:txBody>
                  <a:tcPr marL="0" marR="0" marT="0" marB="0" anchor="b"/>
                </a:tc>
                <a:tc>
                  <a:txBody>
                    <a:bodyPr/>
                    <a:lstStyle/>
                    <a:p>
                      <a:pPr algn="ctr" fontAlgn="ctr"/>
                      <a:r>
                        <a:rPr lang="el-GR" sz="1000" u="none" strike="noStrike">
                          <a:effectLst/>
                        </a:rPr>
                        <a:t>€ 520</a:t>
                      </a:r>
                      <a:endParaRPr lang="el-GR" sz="1000" b="0" i="0" u="none" strike="noStrike">
                        <a:solidFill>
                          <a:srgbClr val="000000"/>
                        </a:solidFill>
                        <a:effectLst/>
                        <a:latin typeface="Arial" panose="020B0604020202020204" pitchFamily="34" charset="0"/>
                      </a:endParaRPr>
                    </a:p>
                  </a:txBody>
                  <a:tcPr marL="0" marR="0" marT="0" marB="0" anchor="ctr"/>
                </a:tc>
                <a:tc>
                  <a:txBody>
                    <a:bodyPr/>
                    <a:lstStyle/>
                    <a:p>
                      <a:pPr algn="l" fontAlgn="b"/>
                      <a:r>
                        <a:rPr lang="el-GR" sz="1000" u="none" strike="noStrike" dirty="0">
                          <a:effectLst/>
                        </a:rPr>
                        <a:t>Ομάδα 1</a:t>
                      </a:r>
                      <a:endParaRPr lang="el-GR" sz="1000" b="0" i="0" u="none" strike="noStrike" dirty="0">
                        <a:solidFill>
                          <a:srgbClr val="000000"/>
                        </a:solidFill>
                        <a:effectLst/>
                        <a:latin typeface="Arial" panose="020B0604020202020204" pitchFamily="34" charset="0"/>
                      </a:endParaRPr>
                    </a:p>
                  </a:txBody>
                  <a:tcPr marL="0" marR="0" marT="0" marB="0" anchor="b"/>
                </a:tc>
                <a:tc>
                  <a:txBody>
                    <a:bodyPr/>
                    <a:lstStyle/>
                    <a:p>
                      <a:pPr algn="ctr" fontAlgn="ctr"/>
                      <a:r>
                        <a:rPr lang="el-GR" sz="1000" u="none" strike="noStrike">
                          <a:effectLst/>
                        </a:rPr>
                        <a:t> </a:t>
                      </a:r>
                      <a:endParaRPr lang="el-GR" sz="10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l-GR" sz="1000" u="none" strike="noStrike">
                          <a:effectLst/>
                        </a:rPr>
                        <a:t>€ 620</a:t>
                      </a:r>
                      <a:endParaRPr lang="el-GR" sz="10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405551095"/>
                  </a:ext>
                </a:extLst>
              </a:tr>
              <a:tr h="85493">
                <a:tc>
                  <a:txBody>
                    <a:bodyPr/>
                    <a:lstStyle/>
                    <a:p>
                      <a:pPr algn="l" fontAlgn="b"/>
                      <a:r>
                        <a:rPr lang="el-GR" sz="1000" u="none" strike="noStrike">
                          <a:effectLst/>
                        </a:rPr>
                        <a:t>Ομάδα 2</a:t>
                      </a:r>
                      <a:endParaRPr lang="el-GR" sz="1000" b="0" i="0" u="none" strike="noStrike">
                        <a:solidFill>
                          <a:srgbClr val="000000"/>
                        </a:solidFill>
                        <a:effectLst/>
                        <a:latin typeface="Arial" panose="020B0604020202020204" pitchFamily="34" charset="0"/>
                      </a:endParaRPr>
                    </a:p>
                  </a:txBody>
                  <a:tcPr marL="0" marR="0" marT="0" marB="0" anchor="b"/>
                </a:tc>
                <a:tc>
                  <a:txBody>
                    <a:bodyPr/>
                    <a:lstStyle/>
                    <a:p>
                      <a:pPr algn="ctr" fontAlgn="ctr"/>
                      <a:r>
                        <a:rPr lang="el-GR" sz="1000" u="none" strike="noStrike">
                          <a:effectLst/>
                        </a:rPr>
                        <a:t>€ 470</a:t>
                      </a:r>
                      <a:endParaRPr lang="el-GR" sz="1000" b="0" i="0" u="none" strike="noStrike">
                        <a:solidFill>
                          <a:srgbClr val="000000"/>
                        </a:solidFill>
                        <a:effectLst/>
                        <a:latin typeface="Arial" panose="020B0604020202020204" pitchFamily="34" charset="0"/>
                      </a:endParaRPr>
                    </a:p>
                  </a:txBody>
                  <a:tcPr marL="0" marR="0" marT="0" marB="0" anchor="ctr"/>
                </a:tc>
                <a:tc>
                  <a:txBody>
                    <a:bodyPr/>
                    <a:lstStyle/>
                    <a:p>
                      <a:pPr algn="l" fontAlgn="b"/>
                      <a:r>
                        <a:rPr lang="el-GR" sz="1000" u="none" strike="noStrike">
                          <a:effectLst/>
                        </a:rPr>
                        <a:t>Ομάδα 2</a:t>
                      </a:r>
                      <a:endParaRPr lang="el-GR" sz="1000" b="0" i="0" u="none" strike="noStrike">
                        <a:solidFill>
                          <a:srgbClr val="000000"/>
                        </a:solidFill>
                        <a:effectLst/>
                        <a:latin typeface="Arial" panose="020B0604020202020204" pitchFamily="34" charset="0"/>
                      </a:endParaRPr>
                    </a:p>
                  </a:txBody>
                  <a:tcPr marL="0" marR="0" marT="0" marB="0" anchor="b"/>
                </a:tc>
                <a:tc>
                  <a:txBody>
                    <a:bodyPr/>
                    <a:lstStyle/>
                    <a:p>
                      <a:pPr algn="ctr" fontAlgn="ctr"/>
                      <a:r>
                        <a:rPr lang="el-GR" sz="1000" u="none" strike="noStrike">
                          <a:effectLst/>
                        </a:rPr>
                        <a:t> </a:t>
                      </a:r>
                      <a:endParaRPr lang="el-GR" sz="10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l-GR" sz="1000" u="none" strike="noStrike">
                          <a:effectLst/>
                        </a:rPr>
                        <a:t>€ 570</a:t>
                      </a:r>
                      <a:endParaRPr lang="el-GR" sz="10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807619186"/>
                  </a:ext>
                </a:extLst>
              </a:tr>
              <a:tr h="85493">
                <a:tc>
                  <a:txBody>
                    <a:bodyPr/>
                    <a:lstStyle/>
                    <a:p>
                      <a:pPr algn="l" fontAlgn="b"/>
                      <a:r>
                        <a:rPr lang="el-GR" sz="1000" u="none" strike="noStrike">
                          <a:effectLst/>
                        </a:rPr>
                        <a:t>Ομάδα 3</a:t>
                      </a:r>
                      <a:endParaRPr lang="el-GR" sz="1000" b="0" i="0" u="none" strike="noStrike">
                        <a:solidFill>
                          <a:srgbClr val="000000"/>
                        </a:solidFill>
                        <a:effectLst/>
                        <a:latin typeface="Arial" panose="020B0604020202020204" pitchFamily="34" charset="0"/>
                      </a:endParaRPr>
                    </a:p>
                  </a:txBody>
                  <a:tcPr marL="0" marR="0" marT="0" marB="0" anchor="b"/>
                </a:tc>
                <a:tc>
                  <a:txBody>
                    <a:bodyPr/>
                    <a:lstStyle/>
                    <a:p>
                      <a:pPr algn="ctr" fontAlgn="ctr"/>
                      <a:r>
                        <a:rPr lang="el-GR" sz="1000" u="none" strike="noStrike">
                          <a:effectLst/>
                        </a:rPr>
                        <a:t>€ 420</a:t>
                      </a:r>
                      <a:endParaRPr lang="el-GR" sz="1000" b="0" i="0" u="none" strike="noStrike">
                        <a:solidFill>
                          <a:srgbClr val="000000"/>
                        </a:solidFill>
                        <a:effectLst/>
                        <a:latin typeface="Arial" panose="020B0604020202020204" pitchFamily="34" charset="0"/>
                      </a:endParaRPr>
                    </a:p>
                  </a:txBody>
                  <a:tcPr marL="0" marR="0" marT="0" marB="0" anchor="ctr"/>
                </a:tc>
                <a:tc>
                  <a:txBody>
                    <a:bodyPr/>
                    <a:lstStyle/>
                    <a:p>
                      <a:pPr algn="l" fontAlgn="b"/>
                      <a:r>
                        <a:rPr lang="el-GR" sz="1000" u="none" strike="noStrike" dirty="0">
                          <a:effectLst/>
                        </a:rPr>
                        <a:t>Ομάδα 3</a:t>
                      </a:r>
                      <a:endParaRPr lang="el-GR" sz="1000" b="0" i="0" u="none" strike="noStrike" dirty="0">
                        <a:solidFill>
                          <a:srgbClr val="000000"/>
                        </a:solidFill>
                        <a:effectLst/>
                        <a:latin typeface="Arial" panose="020B0604020202020204" pitchFamily="34" charset="0"/>
                      </a:endParaRPr>
                    </a:p>
                  </a:txBody>
                  <a:tcPr marL="0" marR="0" marT="0" marB="0" anchor="b"/>
                </a:tc>
                <a:tc>
                  <a:txBody>
                    <a:bodyPr/>
                    <a:lstStyle/>
                    <a:p>
                      <a:pPr algn="ctr" fontAlgn="ctr"/>
                      <a:r>
                        <a:rPr lang="el-GR" sz="1000" u="none" strike="noStrike">
                          <a:effectLst/>
                        </a:rPr>
                        <a:t> </a:t>
                      </a:r>
                      <a:endParaRPr lang="el-GR" sz="1000" b="0" i="0" u="none" strike="noStrike">
                        <a:solidFill>
                          <a:srgbClr val="000000"/>
                        </a:solidFill>
                        <a:effectLst/>
                        <a:latin typeface="Arial" panose="020B0604020202020204" pitchFamily="34" charset="0"/>
                      </a:endParaRPr>
                    </a:p>
                  </a:txBody>
                  <a:tcPr marL="0" marR="0" marT="0" marB="0" anchor="ctr"/>
                </a:tc>
                <a:tc>
                  <a:txBody>
                    <a:bodyPr/>
                    <a:lstStyle/>
                    <a:p>
                      <a:pPr algn="ctr" fontAlgn="ctr"/>
                      <a:r>
                        <a:rPr lang="el-GR" sz="1000" u="none" strike="noStrike" dirty="0">
                          <a:effectLst/>
                        </a:rPr>
                        <a:t>€ 520</a:t>
                      </a:r>
                      <a:endParaRPr lang="el-GR" sz="10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4193063278"/>
                  </a:ext>
                </a:extLst>
              </a:tr>
            </a:tbl>
          </a:graphicData>
        </a:graphic>
      </p:graphicFrame>
      <p:sp>
        <p:nvSpPr>
          <p:cNvPr id="10" name="TextBox 9">
            <a:extLst>
              <a:ext uri="{FF2B5EF4-FFF2-40B4-BE49-F238E27FC236}">
                <a16:creationId xmlns:a16="http://schemas.microsoft.com/office/drawing/2014/main" id="{82635201-908F-D84F-B31F-8BB78E8545EE}"/>
              </a:ext>
            </a:extLst>
          </p:cNvPr>
          <p:cNvSpPr txBox="1"/>
          <p:nvPr/>
        </p:nvSpPr>
        <p:spPr>
          <a:xfrm>
            <a:off x="652710" y="4258184"/>
            <a:ext cx="7255718" cy="461665"/>
          </a:xfrm>
          <a:prstGeom prst="rect">
            <a:avLst/>
          </a:prstGeom>
          <a:noFill/>
        </p:spPr>
        <p:txBody>
          <a:bodyPr wrap="square" rtlCol="0">
            <a:spAutoFit/>
          </a:bodyPr>
          <a:lstStyle/>
          <a:p>
            <a:pPr algn="ctr"/>
            <a:r>
              <a:rPr lang="el-GR" sz="1200" dirty="0"/>
              <a:t>*</a:t>
            </a:r>
            <a:r>
              <a:rPr lang="el-GR" sz="1200" dirty="0">
                <a:solidFill>
                  <a:schemeClr val="accent5">
                    <a:lumMod val="75000"/>
                  </a:schemeClr>
                </a:solidFill>
              </a:rPr>
              <a:t>Σ</a:t>
            </a:r>
            <a:r>
              <a:rPr lang="en-US" sz="1200" dirty="0">
                <a:solidFill>
                  <a:schemeClr val="accent5">
                    <a:lumMod val="75000"/>
                  </a:schemeClr>
                </a:solidFill>
              </a:rPr>
              <a:t>ύ</a:t>
            </a:r>
            <a:r>
              <a:rPr lang="el-GR" sz="1200" dirty="0">
                <a:solidFill>
                  <a:schemeClr val="accent5">
                    <a:lumMod val="75000"/>
                  </a:schemeClr>
                </a:solidFill>
              </a:rPr>
              <a:t>μφωνα με την τελευταία ενημέρωση η μετακίνηση στο Ηνωμένο Βασίλειο με χρηματοδότηση ισχύει έως και τις 30</a:t>
            </a:r>
            <a:r>
              <a:rPr lang="en-US" sz="1200" dirty="0">
                <a:solidFill>
                  <a:schemeClr val="accent5">
                    <a:lumMod val="75000"/>
                  </a:schemeClr>
                </a:solidFill>
              </a:rPr>
              <a:t>/9/21.</a:t>
            </a:r>
            <a:endParaRPr lang="el-GR" sz="1200" dirty="0">
              <a:solidFill>
                <a:schemeClr val="accent5">
                  <a:lumMod val="75000"/>
                </a:schemeClr>
              </a:solidFill>
            </a:endParaRPr>
          </a:p>
        </p:txBody>
      </p:sp>
      <p:pic>
        <p:nvPicPr>
          <p:cNvPr id="13" name="Picture 7" descr="Lifelong Learning Programme, Education and Culture DG">
            <a:extLst>
              <a:ext uri="{FF2B5EF4-FFF2-40B4-BE49-F238E27FC236}">
                <a16:creationId xmlns:a16="http://schemas.microsoft.com/office/drawing/2014/main" id="{04C2924A-7673-1941-866C-99056082E7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4606" y="6164067"/>
            <a:ext cx="12382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newpicture-1756">
            <a:extLst>
              <a:ext uri="{FF2B5EF4-FFF2-40B4-BE49-F238E27FC236}">
                <a16:creationId xmlns:a16="http://schemas.microsoft.com/office/drawing/2014/main" id="{A796F57B-C302-764A-9953-8ECB194899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5243" y="5904977"/>
            <a:ext cx="235902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6">
            <a:extLst>
              <a:ext uri="{FF2B5EF4-FFF2-40B4-BE49-F238E27FC236}">
                <a16:creationId xmlns:a16="http://schemas.microsoft.com/office/drawing/2014/main" id="{A3A6E199-BEC9-F944-A6C5-B67C28CE46F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8156" y="5925942"/>
            <a:ext cx="8445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Ορθογώνιο 10">
            <a:extLst>
              <a:ext uri="{FF2B5EF4-FFF2-40B4-BE49-F238E27FC236}">
                <a16:creationId xmlns:a16="http://schemas.microsoft.com/office/drawing/2014/main" id="{8BF434A5-FE9C-0448-AE37-BFF1D330F28F}"/>
              </a:ext>
            </a:extLst>
          </p:cNvPr>
          <p:cNvSpPr/>
          <p:nvPr/>
        </p:nvSpPr>
        <p:spPr>
          <a:xfrm>
            <a:off x="1073646" y="4653804"/>
            <a:ext cx="6645598" cy="1384995"/>
          </a:xfrm>
          <a:prstGeom prst="rect">
            <a:avLst/>
          </a:prstGeom>
        </p:spPr>
        <p:txBody>
          <a:bodyPr wrap="square">
            <a:spAutoFit/>
          </a:bodyPr>
          <a:lstStyle/>
          <a:p>
            <a:pPr fontAlgn="auto">
              <a:spcBef>
                <a:spcPts val="0"/>
              </a:spcBef>
              <a:spcAft>
                <a:spcPts val="0"/>
              </a:spcAft>
              <a:buFont typeface="Arial" panose="020B0604020202020204" pitchFamily="34" charset="0"/>
              <a:buChar char="•"/>
              <a:defRPr/>
            </a:pPr>
            <a:r>
              <a:rPr lang="el-GR" altLang="en-US" sz="1200" dirty="0">
                <a:solidFill>
                  <a:schemeClr val="accent1">
                    <a:lumMod val="50000"/>
                  </a:schemeClr>
                </a:solidFill>
              </a:rPr>
              <a:t>Αυξημένη υποτροφία για φοιτητές από </a:t>
            </a:r>
            <a:r>
              <a:rPr lang="el-GR" altLang="en-US" sz="1200" b="1" dirty="0">
                <a:solidFill>
                  <a:schemeClr val="accent1">
                    <a:lumMod val="50000"/>
                  </a:schemeClr>
                </a:solidFill>
              </a:rPr>
              <a:t>ευπαθείς κοινωνικές ομάδες που μετακινούνται για σπουδές</a:t>
            </a:r>
            <a:endParaRPr lang="el-GR" altLang="en-US" sz="1200" dirty="0">
              <a:solidFill>
                <a:schemeClr val="accent1">
                  <a:lumMod val="50000"/>
                </a:schemeClr>
              </a:solidFill>
            </a:endParaRPr>
          </a:p>
          <a:p>
            <a:pPr fontAlgn="auto">
              <a:spcBef>
                <a:spcPts val="0"/>
              </a:spcBef>
              <a:spcAft>
                <a:spcPts val="0"/>
              </a:spcAft>
              <a:buFont typeface="Arial" panose="020B0604020202020204" pitchFamily="34" charset="0"/>
              <a:buChar char="•"/>
              <a:defRPr/>
            </a:pPr>
            <a:endParaRPr lang="el-GR" altLang="en-US" sz="1200" dirty="0">
              <a:solidFill>
                <a:schemeClr val="accent1">
                  <a:lumMod val="50000"/>
                </a:schemeClr>
              </a:solidFill>
            </a:endParaRPr>
          </a:p>
          <a:p>
            <a:pPr fontAlgn="auto">
              <a:spcBef>
                <a:spcPts val="0"/>
              </a:spcBef>
              <a:spcAft>
                <a:spcPts val="0"/>
              </a:spcAft>
              <a:buFont typeface="Arial" panose="020B0604020202020204" pitchFamily="34" charset="0"/>
              <a:buChar char="•"/>
              <a:defRPr/>
            </a:pPr>
            <a:r>
              <a:rPr lang="el-GR" altLang="en-US" sz="1200" dirty="0">
                <a:solidFill>
                  <a:schemeClr val="accent1">
                    <a:lumMod val="50000"/>
                  </a:schemeClr>
                </a:solidFill>
              </a:rPr>
              <a:t>Αυξημένη υποτροφία για φοιτητές </a:t>
            </a:r>
            <a:r>
              <a:rPr lang="el-GR" altLang="en-US" sz="1200" b="1" dirty="0">
                <a:solidFill>
                  <a:schemeClr val="accent1">
                    <a:lumMod val="50000"/>
                  </a:schemeClr>
                </a:solidFill>
              </a:rPr>
              <a:t>με ειδικές ανάγκες</a:t>
            </a:r>
            <a:endParaRPr lang="en-US" altLang="en-US" sz="1200" b="1" dirty="0">
              <a:solidFill>
                <a:schemeClr val="accent1">
                  <a:lumMod val="50000"/>
                </a:schemeClr>
              </a:solidFill>
            </a:endParaRPr>
          </a:p>
          <a:p>
            <a:pPr fontAlgn="auto">
              <a:spcBef>
                <a:spcPts val="0"/>
              </a:spcBef>
              <a:spcAft>
                <a:spcPts val="0"/>
              </a:spcAft>
              <a:buFont typeface="Arial" panose="020B0604020202020204" pitchFamily="34" charset="0"/>
              <a:buChar char="•"/>
              <a:defRPr/>
            </a:pPr>
            <a:endParaRPr lang="en-US" altLang="en-US" sz="1200" b="1" dirty="0">
              <a:solidFill>
                <a:schemeClr val="accent1">
                  <a:lumMod val="50000"/>
                </a:schemeClr>
              </a:solidFill>
            </a:endParaRPr>
          </a:p>
          <a:p>
            <a:pPr fontAlgn="auto">
              <a:spcBef>
                <a:spcPts val="0"/>
              </a:spcBef>
              <a:spcAft>
                <a:spcPts val="0"/>
              </a:spcAft>
              <a:buFont typeface="Arial" panose="020B0604020202020204" pitchFamily="34" charset="0"/>
              <a:buChar char="•"/>
              <a:defRPr/>
            </a:pPr>
            <a:r>
              <a:rPr lang="el-GR" altLang="en-US" sz="1200" dirty="0">
                <a:solidFill>
                  <a:schemeClr val="accent1">
                    <a:lumMod val="50000"/>
                  </a:schemeClr>
                </a:solidFill>
                <a:hlinkClick r:id="rId6"/>
              </a:rPr>
              <a:t>Αναλυτικά στον ιστότοπο:</a:t>
            </a:r>
          </a:p>
          <a:p>
            <a:pPr marL="0" indent="0" fontAlgn="auto">
              <a:spcBef>
                <a:spcPts val="0"/>
              </a:spcBef>
              <a:spcAft>
                <a:spcPts val="0"/>
              </a:spcAft>
              <a:buNone/>
              <a:defRPr/>
            </a:pPr>
            <a:r>
              <a:rPr lang="en" altLang="en-US" sz="1200" dirty="0">
                <a:solidFill>
                  <a:schemeClr val="accent1">
                    <a:lumMod val="50000"/>
                  </a:schemeClr>
                </a:solidFill>
                <a:hlinkClick r:id="rId6"/>
              </a:rPr>
              <a:t>https://www.uoc.gr/intrel/students/spoydes-student/erasmus/xrimatodothsh</a:t>
            </a:r>
            <a:endParaRPr lang="en" altLang="en-US" sz="1200" dirty="0">
              <a:solidFill>
                <a:schemeClr val="accent1">
                  <a:lumMod val="50000"/>
                </a:schemeClr>
              </a:solidFill>
            </a:endParaRPr>
          </a:p>
        </p:txBody>
      </p:sp>
    </p:spTree>
    <p:extLst>
      <p:ext uri="{BB962C8B-B14F-4D97-AF65-F5344CB8AC3E}">
        <p14:creationId xmlns:p14="http://schemas.microsoft.com/office/powerpoint/2010/main" val="2633386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3" descr="1"/>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l="64938"/>
          <a:stretch>
            <a:fillRect/>
          </a:stretch>
        </p:blipFill>
        <p:spPr bwMode="auto">
          <a:xfrm>
            <a:off x="5943600" y="-9525"/>
            <a:ext cx="3219450" cy="6877050"/>
          </a:xfrm>
          <a:prstGeom prst="rect">
            <a:avLst/>
          </a:prstGeom>
          <a:solidFill>
            <a:schemeClr val="bg1"/>
          </a:solidFill>
          <a:ln>
            <a:noFill/>
          </a:ln>
          <a:effectLst>
            <a:outerShdw dist="50800" sx="999" sy="999"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28674" name="Rectangle 2"/>
          <p:cNvSpPr>
            <a:spLocks noGrp="1" noChangeArrowheads="1"/>
          </p:cNvSpPr>
          <p:nvPr>
            <p:ph type="title"/>
          </p:nvPr>
        </p:nvSpPr>
        <p:spPr/>
        <p:txBody>
          <a:bodyPr rtlCol="0">
            <a:normAutofit/>
          </a:bodyPr>
          <a:lstStyle/>
          <a:p>
            <a:pPr fontAlgn="auto">
              <a:spcAft>
                <a:spcPts val="0"/>
              </a:spcAft>
              <a:defRPr/>
            </a:pPr>
            <a:r>
              <a:rPr lang="el-GR" altLang="en-US" dirty="0">
                <a:solidFill>
                  <a:schemeClr val="accent1">
                    <a:lumMod val="75000"/>
                  </a:schemeClr>
                </a:solidFill>
              </a:rPr>
              <a:t>Οι </a:t>
            </a:r>
            <a:r>
              <a:rPr lang="el-GR" altLang="en-US" b="1" dirty="0">
                <a:solidFill>
                  <a:schemeClr val="accent1">
                    <a:lumMod val="75000"/>
                  </a:schemeClr>
                </a:solidFill>
              </a:rPr>
              <a:t>προϋποθέσεις</a:t>
            </a:r>
            <a:r>
              <a:rPr lang="el-GR" altLang="en-US" dirty="0">
                <a:solidFill>
                  <a:schemeClr val="accent1">
                    <a:lumMod val="75000"/>
                  </a:schemeClr>
                </a:solidFill>
              </a:rPr>
              <a:t> για τη συμμετοχή στο πρόγραμμα </a:t>
            </a:r>
            <a:r>
              <a:rPr lang="en-US" altLang="en-US" dirty="0">
                <a:solidFill>
                  <a:schemeClr val="accent1">
                    <a:lumMod val="75000"/>
                  </a:schemeClr>
                </a:solidFill>
              </a:rPr>
              <a:t>ERASMUS:</a:t>
            </a:r>
            <a:endParaRPr lang="el-GR" altLang="en-US" dirty="0">
              <a:solidFill>
                <a:schemeClr val="accent1">
                  <a:lumMod val="75000"/>
                </a:schemeClr>
              </a:solidFill>
            </a:endParaRPr>
          </a:p>
        </p:txBody>
      </p:sp>
      <p:sp>
        <p:nvSpPr>
          <p:cNvPr id="9219" name="Rectangle 3"/>
          <p:cNvSpPr>
            <a:spLocks noGrp="1" noChangeArrowheads="1"/>
          </p:cNvSpPr>
          <p:nvPr>
            <p:ph idx="1"/>
          </p:nvPr>
        </p:nvSpPr>
        <p:spPr bwMode="auto">
          <a:xfrm>
            <a:off x="628650" y="1690688"/>
            <a:ext cx="7886700" cy="4144963"/>
          </a:xfrm>
        </p:spPr>
        <p:txBody>
          <a:bodyPr wrap="square" numCol="1" anchor="t" anchorCtr="0" compatLnSpc="1">
            <a:prstTxWarp prst="textNoShape">
              <a:avLst/>
            </a:prstTxWarp>
            <a:normAutofit fontScale="85000" lnSpcReduction="20000"/>
          </a:bodyPr>
          <a:lstStyle/>
          <a:p>
            <a:r>
              <a:rPr lang="el-GR" altLang="en-US" sz="1800" b="1" dirty="0">
                <a:solidFill>
                  <a:srgbClr val="0070C0"/>
                </a:solidFill>
              </a:rPr>
              <a:t>να είστε εγγεγραμμένος φοιτητής σε προπτυχιακό, μεταπτυχιακό ή διδακτορικό επίπεδο</a:t>
            </a:r>
            <a:r>
              <a:rPr lang="el-GR" altLang="en-US" sz="1800" dirty="0">
                <a:solidFill>
                  <a:srgbClr val="0070C0"/>
                </a:solidFill>
              </a:rPr>
              <a:t>,</a:t>
            </a:r>
            <a:r>
              <a:rPr lang="el-GR" sz="1800" dirty="0">
                <a:solidFill>
                  <a:srgbClr val="0070C0"/>
                </a:solidFill>
              </a:rPr>
              <a:t> (</a:t>
            </a:r>
            <a:r>
              <a:rPr lang="el-GR" sz="1500" dirty="0">
                <a:solidFill>
                  <a:srgbClr val="0070C0"/>
                </a:solidFill>
              </a:rPr>
              <a:t>Κατά την υποβολή της αίτησης για συμμετοχή στο πρόγραμμα και μέχρι την ολοκλήρωση της διαδικασίας επιλογής, </a:t>
            </a:r>
            <a:r>
              <a:rPr lang="el-GR" sz="1500" b="1" dirty="0">
                <a:solidFill>
                  <a:srgbClr val="0070C0"/>
                </a:solidFill>
              </a:rPr>
              <a:t>οι υποψήφιοι πρέπει να διατηρούν τη φοιτητική τους ιδιότητα</a:t>
            </a:r>
            <a:r>
              <a:rPr lang="el-GR" sz="1500" dirty="0">
                <a:solidFill>
                  <a:srgbClr val="0070C0"/>
                </a:solidFill>
              </a:rPr>
              <a:t>. Μετά την ολοκλήρωση της διαδικασίας επιλογής, οι υποψήφιοι μπορούν να αποφοιτήσουν, διατηρώντας το δικαίωμα να ολοκληρώσουν την πρακτική τους άσκηση κατά το τρέχον ακαδημαϊκό έτος ως </a:t>
            </a:r>
            <a:r>
              <a:rPr lang="el-GR" sz="1500" b="1" dirty="0">
                <a:solidFill>
                  <a:srgbClr val="0070C0"/>
                </a:solidFill>
              </a:rPr>
              <a:t>πρόσφατοι απόφοιτοι)</a:t>
            </a:r>
            <a:endParaRPr lang="el-GR" altLang="en-US" sz="1500" dirty="0">
              <a:solidFill>
                <a:srgbClr val="0070C0"/>
              </a:solidFill>
            </a:endParaRPr>
          </a:p>
          <a:p>
            <a:r>
              <a:rPr lang="el-GR" altLang="en-US" sz="1800" b="1" dirty="0">
                <a:solidFill>
                  <a:srgbClr val="0070C0"/>
                </a:solidFill>
              </a:rPr>
              <a:t>να έχετε ολοκληρώσει τουλάχιστον το πρώτο έτος σπουδών</a:t>
            </a:r>
            <a:r>
              <a:rPr lang="el-GR" altLang="en-US" sz="1800" dirty="0">
                <a:solidFill>
                  <a:srgbClr val="0070C0"/>
                </a:solidFill>
              </a:rPr>
              <a:t>, </a:t>
            </a:r>
          </a:p>
          <a:p>
            <a:r>
              <a:rPr lang="el-GR" altLang="en-US" sz="1800" b="1" dirty="0">
                <a:solidFill>
                  <a:srgbClr val="0070C0"/>
                </a:solidFill>
              </a:rPr>
              <a:t>να εκπληρώνετε τόσο τα κριτήρια επιλεξιμότητας </a:t>
            </a:r>
            <a:r>
              <a:rPr lang="en" altLang="en-US" sz="1800" dirty="0">
                <a:solidFill>
                  <a:srgbClr val="0070C0"/>
                </a:solidFill>
                <a:hlinkClick r:id="rId3"/>
              </a:rPr>
              <a:t>https://www.uoc.gr/intrel/students/spoydes-student/erasmus/kritiria-epilogis</a:t>
            </a:r>
            <a:endParaRPr lang="el-GR" altLang="en-US" sz="1800" dirty="0">
              <a:solidFill>
                <a:srgbClr val="0070C0"/>
              </a:solidFill>
            </a:endParaRPr>
          </a:p>
          <a:p>
            <a:r>
              <a:rPr lang="el-GR" altLang="en-US" sz="1800" dirty="0">
                <a:solidFill>
                  <a:srgbClr val="0070C0"/>
                </a:solidFill>
              </a:rPr>
              <a:t> </a:t>
            </a:r>
            <a:r>
              <a:rPr lang="el-GR" altLang="en-US" sz="1800" b="1" dirty="0">
                <a:solidFill>
                  <a:srgbClr val="0070C0"/>
                </a:solidFill>
              </a:rPr>
              <a:t>όσο και τα κριτήρια που θέτει το Τμήμα σας</a:t>
            </a:r>
            <a:r>
              <a:rPr lang="el-GR" altLang="en-US" sz="1800" dirty="0">
                <a:solidFill>
                  <a:srgbClr val="0070C0"/>
                </a:solidFill>
              </a:rPr>
              <a:t>:</a:t>
            </a:r>
          </a:p>
          <a:p>
            <a:pPr marL="0" indent="0">
              <a:buNone/>
            </a:pPr>
            <a:r>
              <a:rPr lang="el-GR" altLang="en-US" sz="1800" b="1" dirty="0">
                <a:solidFill>
                  <a:srgbClr val="C00000"/>
                </a:solidFill>
              </a:rPr>
              <a:t>Τμήμα Βιολογίας:</a:t>
            </a:r>
            <a:r>
              <a:rPr lang="en" altLang="en-US" sz="1800" b="1" dirty="0">
                <a:solidFill>
                  <a:srgbClr val="C00000"/>
                </a:solidFill>
              </a:rPr>
              <a:t> </a:t>
            </a:r>
            <a:r>
              <a:rPr lang="en" altLang="en-US" sz="1800" dirty="0">
                <a:hlinkClick r:id="rId4"/>
              </a:rPr>
              <a:t>https://www.uoc.gr/intrel/images/Tmima_Biologias.pdf</a:t>
            </a:r>
            <a:endParaRPr lang="el-GR" altLang="en-US" sz="1800" dirty="0"/>
          </a:p>
          <a:p>
            <a:pPr marL="0" indent="0">
              <a:buNone/>
            </a:pPr>
            <a:r>
              <a:rPr lang="el-GR" altLang="en-US" sz="1800" b="1" dirty="0" err="1">
                <a:solidFill>
                  <a:srgbClr val="C00000"/>
                </a:solidFill>
              </a:rPr>
              <a:t>Τμ</a:t>
            </a:r>
            <a:r>
              <a:rPr lang="en" altLang="en-US" sz="1800" b="1" dirty="0" err="1">
                <a:solidFill>
                  <a:srgbClr val="C00000"/>
                </a:solidFill>
              </a:rPr>
              <a:t>ή</a:t>
            </a:r>
            <a:r>
              <a:rPr lang="el-GR" altLang="en-US" sz="1800" b="1" dirty="0">
                <a:solidFill>
                  <a:srgbClr val="C00000"/>
                </a:solidFill>
              </a:rPr>
              <a:t>μα Χημείας: </a:t>
            </a:r>
            <a:r>
              <a:rPr lang="en" altLang="en-US" sz="1800" dirty="0">
                <a:solidFill>
                  <a:srgbClr val="0070C0"/>
                </a:solidFill>
              </a:rPr>
              <a:t>http://</a:t>
            </a:r>
            <a:r>
              <a:rPr lang="en" altLang="en-US" sz="1800" dirty="0" err="1">
                <a:solidFill>
                  <a:srgbClr val="0070C0"/>
                </a:solidFill>
              </a:rPr>
              <a:t>www.chemistry.uoc.gr</a:t>
            </a:r>
            <a:r>
              <a:rPr lang="en" altLang="en-US" sz="1800" dirty="0">
                <a:solidFill>
                  <a:srgbClr val="0070C0"/>
                </a:solidFill>
              </a:rPr>
              <a:t>/</a:t>
            </a:r>
            <a:r>
              <a:rPr lang="en" altLang="en-US" sz="1800" dirty="0" err="1">
                <a:solidFill>
                  <a:srgbClr val="0070C0"/>
                </a:solidFill>
              </a:rPr>
              <a:t>wordpress</a:t>
            </a:r>
            <a:r>
              <a:rPr lang="en" altLang="en-US" sz="1800" dirty="0">
                <a:solidFill>
                  <a:srgbClr val="0070C0"/>
                </a:solidFill>
              </a:rPr>
              <a:t>/wp-content/uploads/2019/04/</a:t>
            </a:r>
            <a:r>
              <a:rPr lang="el-GR" altLang="en-US" sz="1800" dirty="0">
                <a:solidFill>
                  <a:srgbClr val="0070C0"/>
                </a:solidFill>
              </a:rPr>
              <a:t>Κριτήρια-επιλογής-εξερχόμενων-φοιτητών-</a:t>
            </a:r>
            <a:r>
              <a:rPr lang="en" altLang="en-US" sz="1800" dirty="0" err="1">
                <a:solidFill>
                  <a:srgbClr val="0070C0"/>
                </a:solidFill>
              </a:rPr>
              <a:t>Erasmus.pdf</a:t>
            </a:r>
            <a:endParaRPr lang="el-GR" altLang="en-US" sz="1800" dirty="0">
              <a:solidFill>
                <a:srgbClr val="0070C0"/>
              </a:solidFill>
            </a:endParaRPr>
          </a:p>
          <a:p>
            <a:pPr marL="0" indent="0">
              <a:buNone/>
            </a:pPr>
            <a:r>
              <a:rPr lang="el-GR" altLang="en-US" sz="1800" b="1" dirty="0" err="1">
                <a:solidFill>
                  <a:srgbClr val="C00000"/>
                </a:solidFill>
              </a:rPr>
              <a:t>Τμ</a:t>
            </a:r>
            <a:r>
              <a:rPr lang="en" altLang="en-US" sz="1800" b="1" dirty="0" err="1">
                <a:solidFill>
                  <a:srgbClr val="C00000"/>
                </a:solidFill>
              </a:rPr>
              <a:t>ή</a:t>
            </a:r>
            <a:r>
              <a:rPr lang="el-GR" altLang="en-US" sz="1800" b="1" dirty="0">
                <a:solidFill>
                  <a:srgbClr val="C00000"/>
                </a:solidFill>
              </a:rPr>
              <a:t>μα Φυσικής: </a:t>
            </a:r>
            <a:r>
              <a:rPr lang="en" altLang="en-US" sz="1800" dirty="0">
                <a:hlinkClick r:id="rId5"/>
              </a:rPr>
              <a:t>https://www.uoc.gr/intrel/images/Tmima_fysikis.pdf</a:t>
            </a:r>
            <a:endParaRPr lang="el-GR" altLang="en-US" sz="1800" dirty="0"/>
          </a:p>
          <a:p>
            <a:pPr marL="0" indent="0">
              <a:buNone/>
            </a:pPr>
            <a:r>
              <a:rPr lang="el-GR" altLang="en-US" sz="1800" b="1" dirty="0" err="1">
                <a:solidFill>
                  <a:srgbClr val="C00000"/>
                </a:solidFill>
              </a:rPr>
              <a:t>Τμ</a:t>
            </a:r>
            <a:r>
              <a:rPr lang="en" altLang="en-US" sz="1800" b="1" dirty="0" err="1">
                <a:solidFill>
                  <a:srgbClr val="C00000"/>
                </a:solidFill>
              </a:rPr>
              <a:t>ή</a:t>
            </a:r>
            <a:r>
              <a:rPr lang="el-GR" altLang="en-US" sz="1800" b="1" dirty="0">
                <a:solidFill>
                  <a:srgbClr val="C00000"/>
                </a:solidFill>
              </a:rPr>
              <a:t>μα Επιστήμης Υπολογιστών: </a:t>
            </a:r>
            <a:r>
              <a:rPr lang="en" altLang="en-US" sz="1800" dirty="0">
                <a:hlinkClick r:id="rId6"/>
              </a:rPr>
              <a:t>https://www.uoc.gr/intrel/images/Tmima_epistimis_ypologiston.pdf</a:t>
            </a:r>
            <a:endParaRPr lang="el-GR" altLang="en-US" sz="1800" dirty="0"/>
          </a:p>
          <a:p>
            <a:pPr marL="0" indent="0">
              <a:buNone/>
            </a:pPr>
            <a:r>
              <a:rPr lang="el-GR" altLang="en-US" sz="1800" b="1" dirty="0" err="1">
                <a:solidFill>
                  <a:srgbClr val="C00000"/>
                </a:solidFill>
              </a:rPr>
              <a:t>Τμ</a:t>
            </a:r>
            <a:r>
              <a:rPr lang="en" altLang="en-US" sz="1800" b="1" dirty="0" err="1">
                <a:solidFill>
                  <a:srgbClr val="C00000"/>
                </a:solidFill>
              </a:rPr>
              <a:t>ή</a:t>
            </a:r>
            <a:r>
              <a:rPr lang="el-GR" altLang="en-US" sz="1800" b="1" dirty="0">
                <a:solidFill>
                  <a:srgbClr val="C00000"/>
                </a:solidFill>
              </a:rPr>
              <a:t>μα Μαθηματικών και Εφαρμοσμένων Μαθηματικών: </a:t>
            </a:r>
            <a:r>
              <a:rPr lang="en" altLang="en-US" sz="1800" dirty="0">
                <a:solidFill>
                  <a:srgbClr val="0070C0"/>
                </a:solidFill>
              </a:rPr>
              <a:t>http://</a:t>
            </a:r>
            <a:r>
              <a:rPr lang="en" altLang="en-US" sz="1800" dirty="0" err="1">
                <a:solidFill>
                  <a:srgbClr val="0070C0"/>
                </a:solidFill>
              </a:rPr>
              <a:t>www.math.uoc.gr</a:t>
            </a:r>
            <a:r>
              <a:rPr lang="en" altLang="en-US" sz="1800" dirty="0">
                <a:solidFill>
                  <a:srgbClr val="0070C0"/>
                </a:solidFill>
              </a:rPr>
              <a:t>/ark/kritiria_epilogis2019.pdf</a:t>
            </a:r>
            <a:endParaRPr lang="el-GR" altLang="en-US" sz="1800" dirty="0">
              <a:solidFill>
                <a:srgbClr val="0070C0"/>
              </a:solidFill>
            </a:endParaRPr>
          </a:p>
          <a:p>
            <a:pPr marL="0" indent="0">
              <a:buNone/>
            </a:pPr>
            <a:r>
              <a:rPr lang="el-GR" altLang="en-US" sz="1800" b="1" dirty="0" err="1">
                <a:solidFill>
                  <a:srgbClr val="C00000"/>
                </a:solidFill>
              </a:rPr>
              <a:t>Τμ</a:t>
            </a:r>
            <a:r>
              <a:rPr lang="en" altLang="en-US" sz="1800" b="1" dirty="0" err="1">
                <a:solidFill>
                  <a:srgbClr val="C00000"/>
                </a:solidFill>
              </a:rPr>
              <a:t>ή</a:t>
            </a:r>
            <a:r>
              <a:rPr lang="el-GR" altLang="en-US" sz="1800" b="1" dirty="0">
                <a:solidFill>
                  <a:srgbClr val="C00000"/>
                </a:solidFill>
              </a:rPr>
              <a:t>μα Επιστήμης και Τεχνολογίας Υλικών:</a:t>
            </a:r>
            <a:r>
              <a:rPr lang="en" altLang="en-US" sz="1800" b="1" dirty="0">
                <a:solidFill>
                  <a:srgbClr val="C00000"/>
                </a:solidFill>
              </a:rPr>
              <a:t> </a:t>
            </a:r>
            <a:r>
              <a:rPr lang="en" altLang="en-US" sz="1800" dirty="0">
                <a:hlinkClick r:id="rId7"/>
              </a:rPr>
              <a:t>https://www.uoc.gr/intrel/images/Tmima_epistimis_texnologias_ulikon.pdf</a:t>
            </a:r>
            <a:endParaRPr lang="el-GR" altLang="en-US" sz="1800" dirty="0"/>
          </a:p>
          <a:p>
            <a:pPr marL="0" indent="0">
              <a:buNone/>
            </a:pPr>
            <a:endParaRPr lang="en-US" altLang="en-US" sz="1600" dirty="0"/>
          </a:p>
        </p:txBody>
      </p:sp>
      <p:pic>
        <p:nvPicPr>
          <p:cNvPr id="9220" name="Picture 7" descr="Lifelong Learning Programme, Education and Culture D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2713" y="6167438"/>
            <a:ext cx="12382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descr="newpicture-175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16688" y="5988050"/>
            <a:ext cx="235902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76263" y="5929313"/>
            <a:ext cx="8445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3" descr="1"/>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l="64938"/>
          <a:stretch>
            <a:fillRect/>
          </a:stretch>
        </p:blipFill>
        <p:spPr bwMode="auto">
          <a:xfrm>
            <a:off x="5943600" y="-9525"/>
            <a:ext cx="3219450" cy="6877050"/>
          </a:xfrm>
          <a:prstGeom prst="rect">
            <a:avLst/>
          </a:prstGeom>
          <a:solidFill>
            <a:schemeClr val="bg1"/>
          </a:solidFill>
          <a:ln>
            <a:noFill/>
          </a:ln>
          <a:effectLst>
            <a:outerShdw dist="50800" sx="999" sy="999"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32770" name="Rectangle 2"/>
          <p:cNvSpPr>
            <a:spLocks noGrp="1" noChangeArrowheads="1"/>
          </p:cNvSpPr>
          <p:nvPr>
            <p:ph type="title"/>
          </p:nvPr>
        </p:nvSpPr>
        <p:spPr>
          <a:xfrm>
            <a:off x="468313" y="115888"/>
            <a:ext cx="7632700" cy="1296987"/>
          </a:xfrm>
        </p:spPr>
        <p:txBody>
          <a:bodyPr rtlCol="0">
            <a:normAutofit/>
          </a:bodyPr>
          <a:lstStyle/>
          <a:p>
            <a:pPr fontAlgn="auto">
              <a:spcAft>
                <a:spcPts val="0"/>
              </a:spcAft>
              <a:defRPr/>
            </a:pPr>
            <a:r>
              <a:rPr lang="el-GR" altLang="en-US">
                <a:solidFill>
                  <a:schemeClr val="accent1">
                    <a:lumMod val="75000"/>
                  </a:schemeClr>
                </a:solidFill>
              </a:rPr>
              <a:t>Που μπορώ να πάω;</a:t>
            </a:r>
            <a:endParaRPr lang="en-US" altLang="en-US" dirty="0">
              <a:solidFill>
                <a:schemeClr val="accent1">
                  <a:lumMod val="75000"/>
                </a:schemeClr>
              </a:solidFill>
            </a:endParaRPr>
          </a:p>
        </p:txBody>
      </p:sp>
      <p:pic>
        <p:nvPicPr>
          <p:cNvPr id="12291" name="il_fi" descr="Erasmu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9700" y="1349375"/>
            <a:ext cx="6016625" cy="4256088"/>
          </a:xfrm>
          <a:noFill/>
          <a:extLst>
            <a:ext uri="{909E8E84-426E-40DD-AFC4-6F175D3DCCD1}">
              <a14:hiddenFill xmlns:a14="http://schemas.microsoft.com/office/drawing/2010/main">
                <a:solidFill>
                  <a:srgbClr val="FFFFFF"/>
                </a:solidFill>
              </a14:hiddenFill>
            </a:ext>
          </a:extLst>
        </p:spPr>
      </p:pic>
      <p:pic>
        <p:nvPicPr>
          <p:cNvPr id="12292" name="Picture 7" descr="Lifelong Learning Programme, Education and Culture D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2713" y="6167438"/>
            <a:ext cx="12382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4" descr="newpicture-17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688" y="5988050"/>
            <a:ext cx="235902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6263" y="5929313"/>
            <a:ext cx="8445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3" descr="1"/>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l="64938"/>
          <a:stretch>
            <a:fillRect/>
          </a:stretch>
        </p:blipFill>
        <p:spPr bwMode="auto">
          <a:xfrm>
            <a:off x="5943600" y="-9525"/>
            <a:ext cx="3219450" cy="6877050"/>
          </a:xfrm>
          <a:prstGeom prst="rect">
            <a:avLst/>
          </a:prstGeom>
          <a:solidFill>
            <a:schemeClr val="bg1"/>
          </a:solidFill>
          <a:ln>
            <a:noFill/>
          </a:ln>
          <a:effectLst>
            <a:outerShdw dist="50800" sx="999" sy="999"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25602" name="Rectangle 2"/>
          <p:cNvSpPr>
            <a:spLocks noGrp="1" noChangeArrowheads="1"/>
          </p:cNvSpPr>
          <p:nvPr>
            <p:ph type="title"/>
          </p:nvPr>
        </p:nvSpPr>
        <p:spPr>
          <a:xfrm>
            <a:off x="395288" y="549275"/>
            <a:ext cx="8291512" cy="868363"/>
          </a:xfrm>
        </p:spPr>
        <p:txBody>
          <a:bodyPr rtlCol="0">
            <a:normAutofit fontScale="90000"/>
          </a:bodyPr>
          <a:lstStyle/>
          <a:p>
            <a:pPr fontAlgn="auto">
              <a:spcAft>
                <a:spcPts val="0"/>
              </a:spcAft>
              <a:defRPr/>
            </a:pPr>
            <a:br>
              <a:rPr lang="el-GR" altLang="en-US" sz="5400" dirty="0">
                <a:solidFill>
                  <a:schemeClr val="accent2"/>
                </a:solidFill>
              </a:rPr>
            </a:br>
            <a:r>
              <a:rPr lang="el-GR" altLang="en-US" sz="4400" dirty="0">
                <a:solidFill>
                  <a:schemeClr val="accent1">
                    <a:lumMod val="75000"/>
                  </a:schemeClr>
                </a:solidFill>
              </a:rPr>
              <a:t>Για </a:t>
            </a:r>
            <a:r>
              <a:rPr lang="el-GR" altLang="en-US" sz="4400" b="1" dirty="0">
                <a:solidFill>
                  <a:schemeClr val="accent1">
                    <a:lumMod val="75000"/>
                  </a:schemeClr>
                </a:solidFill>
              </a:rPr>
              <a:t>σπουδές</a:t>
            </a:r>
            <a:r>
              <a:rPr lang="el-GR" altLang="en-US" sz="4400" dirty="0">
                <a:solidFill>
                  <a:schemeClr val="accent1">
                    <a:lumMod val="75000"/>
                  </a:schemeClr>
                </a:solidFill>
              </a:rPr>
              <a:t>:</a:t>
            </a:r>
            <a:br>
              <a:rPr lang="el-GR" altLang="en-US" sz="5400" dirty="0">
                <a:solidFill>
                  <a:schemeClr val="accent1">
                    <a:lumMod val="75000"/>
                  </a:schemeClr>
                </a:solidFill>
              </a:rPr>
            </a:br>
            <a:endParaRPr lang="el-GR" altLang="en-US" sz="5400" dirty="0">
              <a:solidFill>
                <a:schemeClr val="accent1">
                  <a:lumMod val="75000"/>
                </a:schemeClr>
              </a:solidFill>
            </a:endParaRPr>
          </a:p>
        </p:txBody>
      </p:sp>
      <p:sp>
        <p:nvSpPr>
          <p:cNvPr id="33795" name="Rectangle 3"/>
          <p:cNvSpPr>
            <a:spLocks noGrp="1" noChangeArrowheads="1"/>
          </p:cNvSpPr>
          <p:nvPr>
            <p:ph idx="1"/>
          </p:nvPr>
        </p:nvSpPr>
        <p:spPr>
          <a:xfrm>
            <a:off x="283764" y="1196752"/>
            <a:ext cx="7235825" cy="4638899"/>
          </a:xfrm>
        </p:spPr>
        <p:txBody>
          <a:bodyPr>
            <a:normAutofit/>
          </a:bodyPr>
          <a:lstStyle/>
          <a:p>
            <a:pPr fontAlgn="auto">
              <a:spcBef>
                <a:spcPts val="0"/>
              </a:spcBef>
              <a:spcAft>
                <a:spcPts val="0"/>
              </a:spcAft>
              <a:buFontTx/>
              <a:buNone/>
              <a:defRPr/>
            </a:pPr>
            <a:r>
              <a:rPr lang="el-GR" altLang="en-US" dirty="0">
                <a:solidFill>
                  <a:schemeClr val="accent1">
                    <a:lumMod val="50000"/>
                  </a:schemeClr>
                </a:solidFill>
              </a:rPr>
              <a:t>	</a:t>
            </a:r>
            <a:r>
              <a:rPr lang="el-GR" altLang="en-US" sz="1800" dirty="0">
                <a:solidFill>
                  <a:schemeClr val="accent1">
                    <a:lumMod val="50000"/>
                  </a:schemeClr>
                </a:solidFill>
              </a:rPr>
              <a:t>Σε πανεπιστήμια του εξωτερικού με τα οποία έχει συνάψει διμερή συμφωνία το Π.Κ. για την μετακίνηση φοιτητών.</a:t>
            </a:r>
          </a:p>
          <a:p>
            <a:pPr fontAlgn="auto">
              <a:spcBef>
                <a:spcPts val="0"/>
              </a:spcBef>
              <a:spcAft>
                <a:spcPts val="0"/>
              </a:spcAft>
              <a:buFontTx/>
              <a:buNone/>
              <a:defRPr/>
            </a:pPr>
            <a:endParaRPr lang="en-US" altLang="en-US" sz="1800" dirty="0">
              <a:solidFill>
                <a:schemeClr val="accent1">
                  <a:lumMod val="50000"/>
                </a:schemeClr>
              </a:solidFill>
            </a:endParaRPr>
          </a:p>
          <a:p>
            <a:pPr fontAlgn="auto">
              <a:spcBef>
                <a:spcPts val="0"/>
              </a:spcBef>
              <a:spcAft>
                <a:spcPts val="0"/>
              </a:spcAft>
              <a:buFontTx/>
              <a:buNone/>
              <a:defRPr/>
            </a:pPr>
            <a:r>
              <a:rPr lang="en-US" altLang="en-US" sz="1800" dirty="0">
                <a:solidFill>
                  <a:schemeClr val="accent1">
                    <a:lumMod val="50000"/>
                  </a:schemeClr>
                </a:solidFill>
              </a:rPr>
              <a:t>	</a:t>
            </a:r>
            <a:r>
              <a:rPr lang="el-GR" altLang="en-US" sz="1800" dirty="0">
                <a:solidFill>
                  <a:schemeClr val="accent1">
                    <a:lumMod val="50000"/>
                  </a:schemeClr>
                </a:solidFill>
              </a:rPr>
              <a:t>Λίστα με τα συνεργαζόμενα ιδρύματα</a:t>
            </a:r>
            <a:r>
              <a:rPr lang="en-US" altLang="en-US" sz="1800" dirty="0">
                <a:solidFill>
                  <a:schemeClr val="accent1">
                    <a:lumMod val="50000"/>
                  </a:schemeClr>
                </a:solidFill>
              </a:rPr>
              <a:t>: </a:t>
            </a:r>
            <a:br>
              <a:rPr lang="el-GR" altLang="en-US" sz="1800" dirty="0">
                <a:solidFill>
                  <a:schemeClr val="accent1">
                    <a:lumMod val="50000"/>
                  </a:schemeClr>
                </a:solidFill>
              </a:rPr>
            </a:br>
            <a:r>
              <a:rPr lang="el-GR" altLang="en-US" sz="1800" dirty="0">
                <a:solidFill>
                  <a:schemeClr val="accent1">
                    <a:lumMod val="50000"/>
                  </a:schemeClr>
                </a:solidFill>
              </a:rPr>
              <a:t> </a:t>
            </a:r>
            <a:r>
              <a:rPr lang="en" altLang="en-US" sz="1800" dirty="0">
                <a:solidFill>
                  <a:schemeClr val="accent1">
                    <a:lumMod val="50000"/>
                  </a:schemeClr>
                </a:solidFill>
                <a:hlinkClick r:id="rId3"/>
              </a:rPr>
              <a:t>https://www.uoc.gr/intrel/tmima-diethnwn-sxesewn/synergazomena-idrymata</a:t>
            </a:r>
            <a:endParaRPr lang="el-GR" altLang="en-US" sz="1800" dirty="0">
              <a:solidFill>
                <a:schemeClr val="accent1">
                  <a:lumMod val="50000"/>
                </a:schemeClr>
              </a:solidFill>
            </a:endParaRPr>
          </a:p>
          <a:p>
            <a:pPr fontAlgn="auto">
              <a:spcBef>
                <a:spcPts val="0"/>
              </a:spcBef>
              <a:spcAft>
                <a:spcPts val="0"/>
              </a:spcAft>
              <a:buFontTx/>
              <a:buNone/>
              <a:defRPr/>
            </a:pPr>
            <a:endParaRPr lang="el-GR" altLang="en-US" sz="1800" dirty="0">
              <a:solidFill>
                <a:schemeClr val="accent1">
                  <a:lumMod val="50000"/>
                </a:schemeClr>
              </a:solidFill>
            </a:endParaRPr>
          </a:p>
          <a:p>
            <a:pPr fontAlgn="auto">
              <a:spcBef>
                <a:spcPts val="0"/>
              </a:spcBef>
              <a:spcAft>
                <a:spcPts val="0"/>
              </a:spcAft>
              <a:buFontTx/>
              <a:buNone/>
              <a:defRPr/>
            </a:pPr>
            <a:r>
              <a:rPr lang="el-GR" altLang="en-US" dirty="0">
                <a:solidFill>
                  <a:schemeClr val="accent1">
                    <a:lumMod val="50000"/>
                  </a:schemeClr>
                </a:solidFill>
              </a:rPr>
              <a:t>	</a:t>
            </a:r>
            <a:r>
              <a:rPr lang="el-GR" altLang="en-US" sz="1600" b="1" dirty="0">
                <a:solidFill>
                  <a:schemeClr val="accent1">
                    <a:lumMod val="50000"/>
                  </a:schemeClr>
                </a:solidFill>
              </a:rPr>
              <a:t>Επιλέγετε 3 ιδρύματα υποδοχής</a:t>
            </a:r>
            <a:r>
              <a:rPr lang="el-GR" altLang="en-US" sz="1600" dirty="0"/>
              <a:t>, </a:t>
            </a:r>
            <a:r>
              <a:rPr lang="el-GR" altLang="en-US" sz="1400" dirty="0"/>
              <a:t>(</a:t>
            </a:r>
            <a:r>
              <a:rPr lang="el-GR" altLang="en-US" sz="1400" dirty="0">
                <a:solidFill>
                  <a:srgbClr val="0070C0"/>
                </a:solidFill>
              </a:rPr>
              <a:t>το 1</a:t>
            </a:r>
            <a:r>
              <a:rPr lang="el-GR" altLang="en-US" sz="1400" baseline="30000" dirty="0">
                <a:solidFill>
                  <a:srgbClr val="0070C0"/>
                </a:solidFill>
              </a:rPr>
              <a:t>ο</a:t>
            </a:r>
            <a:r>
              <a:rPr lang="el-GR" altLang="en-US" sz="1400" dirty="0">
                <a:solidFill>
                  <a:srgbClr val="0070C0"/>
                </a:solidFill>
              </a:rPr>
              <a:t> σε σειρά προτεραιότητας θα λάβει </a:t>
            </a:r>
            <a:r>
              <a:rPr lang="el-GR" altLang="en-US" sz="1400" dirty="0" err="1">
                <a:solidFill>
                  <a:srgbClr val="0070C0"/>
                </a:solidFill>
              </a:rPr>
              <a:t>υπ</a:t>
            </a:r>
            <a:r>
              <a:rPr lang="el-GR" altLang="en-US" sz="1400" dirty="0">
                <a:solidFill>
                  <a:srgbClr val="0070C0"/>
                </a:solidFill>
              </a:rPr>
              <a:t>᾽ </a:t>
            </a:r>
            <a:r>
              <a:rPr lang="el-GR" altLang="en-US" sz="1400" dirty="0" err="1">
                <a:solidFill>
                  <a:srgbClr val="0070C0"/>
                </a:solidFill>
              </a:rPr>
              <a:t>όψιν</a:t>
            </a:r>
            <a:r>
              <a:rPr lang="el-GR" altLang="en-US" sz="1400" dirty="0">
                <a:solidFill>
                  <a:srgbClr val="0070C0"/>
                </a:solidFill>
              </a:rPr>
              <a:t> του το τμήμα διεθνών σχέσεων)</a:t>
            </a:r>
          </a:p>
          <a:p>
            <a:pPr fontAlgn="auto">
              <a:spcBef>
                <a:spcPts val="0"/>
              </a:spcBef>
              <a:spcAft>
                <a:spcPts val="0"/>
              </a:spcAft>
              <a:buFontTx/>
              <a:buNone/>
              <a:defRPr/>
            </a:pPr>
            <a:r>
              <a:rPr lang="el-GR" altLang="en-US" sz="1600" b="1" dirty="0">
                <a:solidFill>
                  <a:schemeClr val="accent1">
                    <a:lumMod val="50000"/>
                  </a:schemeClr>
                </a:solidFill>
              </a:rPr>
              <a:t>    Πώς γίνεται η επιλογή των 3 ιδρυμάτων υποδοχής:</a:t>
            </a:r>
            <a:endParaRPr lang="el-GR" altLang="en-US" sz="1600" dirty="0">
              <a:solidFill>
                <a:schemeClr val="accent1">
                  <a:lumMod val="50000"/>
                </a:schemeClr>
              </a:solidFill>
            </a:endParaRPr>
          </a:p>
          <a:p>
            <a:pPr fontAlgn="auto">
              <a:spcBef>
                <a:spcPts val="0"/>
              </a:spcBef>
              <a:spcAft>
                <a:spcPts val="0"/>
              </a:spcAft>
              <a:buFontTx/>
              <a:buNone/>
              <a:defRPr/>
            </a:pPr>
            <a:r>
              <a:rPr lang="en-US" altLang="en-US" sz="1600" dirty="0">
                <a:solidFill>
                  <a:schemeClr val="accent1">
                    <a:lumMod val="50000"/>
                  </a:schemeClr>
                </a:solidFill>
              </a:rPr>
              <a:t>-	</a:t>
            </a:r>
            <a:r>
              <a:rPr lang="el-GR" altLang="en-US" sz="1400" dirty="0">
                <a:solidFill>
                  <a:srgbClr val="0070C0"/>
                </a:solidFill>
              </a:rPr>
              <a:t>Δίνετε προσοχή σε ποια γλώσσα διδάσκονται τα προσφερόμενα προπτυχιακά μαθήματα (στήλη </a:t>
            </a:r>
            <a:r>
              <a:rPr lang="en-US" altLang="en-US" sz="1400" dirty="0">
                <a:solidFill>
                  <a:srgbClr val="0070C0"/>
                </a:solidFill>
              </a:rPr>
              <a:t>Language of instruction 1</a:t>
            </a:r>
            <a:r>
              <a:rPr lang="el-GR" altLang="en-US" sz="1400" dirty="0">
                <a:solidFill>
                  <a:srgbClr val="0070C0"/>
                </a:solidFill>
              </a:rPr>
              <a:t>), σε ποια γλώσσα τα μεταπτυχιακά</a:t>
            </a:r>
            <a:r>
              <a:rPr lang="en-US" altLang="en-US" sz="1400" dirty="0">
                <a:solidFill>
                  <a:srgbClr val="0070C0"/>
                </a:solidFill>
              </a:rPr>
              <a:t> </a:t>
            </a:r>
            <a:r>
              <a:rPr lang="el-GR" altLang="en-US" sz="1400" dirty="0">
                <a:solidFill>
                  <a:srgbClr val="0070C0"/>
                </a:solidFill>
              </a:rPr>
              <a:t>(στήλη </a:t>
            </a:r>
            <a:r>
              <a:rPr lang="en-US" altLang="en-US" sz="1400" dirty="0">
                <a:solidFill>
                  <a:srgbClr val="0070C0"/>
                </a:solidFill>
              </a:rPr>
              <a:t>Language of instruction 2</a:t>
            </a:r>
            <a:r>
              <a:rPr lang="el-GR" altLang="en-US" sz="1400" dirty="0">
                <a:solidFill>
                  <a:srgbClr val="0070C0"/>
                </a:solidFill>
              </a:rPr>
              <a:t>)</a:t>
            </a:r>
            <a:r>
              <a:rPr lang="en-US" altLang="en-US" sz="1400" dirty="0">
                <a:solidFill>
                  <a:srgbClr val="0070C0"/>
                </a:solidFill>
              </a:rPr>
              <a:t> </a:t>
            </a:r>
            <a:r>
              <a:rPr lang="el-GR" altLang="en-US" sz="1400" dirty="0">
                <a:solidFill>
                  <a:srgbClr val="0070C0"/>
                </a:solidFill>
              </a:rPr>
              <a:t>και σε ποιο κύκλο σπουδών (στήλη </a:t>
            </a:r>
            <a:r>
              <a:rPr lang="en-US" altLang="en-US" sz="1400" dirty="0">
                <a:solidFill>
                  <a:srgbClr val="0070C0"/>
                </a:solidFill>
              </a:rPr>
              <a:t>level of study)</a:t>
            </a:r>
            <a:r>
              <a:rPr lang="el-GR" altLang="en-US" sz="1400" dirty="0">
                <a:solidFill>
                  <a:srgbClr val="0070C0"/>
                </a:solidFill>
              </a:rPr>
              <a:t> αναφέρονται.</a:t>
            </a:r>
            <a:endParaRPr lang="en-US" altLang="en-US" sz="1400" dirty="0">
              <a:solidFill>
                <a:srgbClr val="0070C0"/>
              </a:solidFill>
            </a:endParaRPr>
          </a:p>
          <a:p>
            <a:pPr fontAlgn="auto">
              <a:spcBef>
                <a:spcPts val="0"/>
              </a:spcBef>
              <a:spcAft>
                <a:spcPts val="0"/>
              </a:spcAft>
              <a:buFontTx/>
              <a:buNone/>
              <a:defRPr/>
            </a:pPr>
            <a:r>
              <a:rPr lang="en-US" altLang="en-US" sz="1400" dirty="0">
                <a:solidFill>
                  <a:srgbClr val="0070C0"/>
                </a:solidFill>
              </a:rPr>
              <a:t>	-</a:t>
            </a:r>
            <a:r>
              <a:rPr lang="el-GR" altLang="en-US" sz="1400" dirty="0">
                <a:solidFill>
                  <a:srgbClr val="0070C0"/>
                </a:solidFill>
              </a:rPr>
              <a:t>Επιβεβαιώνετε ότι έχετε </a:t>
            </a:r>
            <a:r>
              <a:rPr lang="el-GR" sz="1400" dirty="0">
                <a:solidFill>
                  <a:srgbClr val="0070C0"/>
                </a:solidFill>
              </a:rPr>
              <a:t>αποδεδειγμένα καλή γνώση της ξένης γλώσσας (Αγγλικής) ή της γλώσσας διδασκαλίας του Πανεπιστημίου Υποδοχής – </a:t>
            </a:r>
            <a:r>
              <a:rPr lang="en" sz="1400" b="1" dirty="0">
                <a:solidFill>
                  <a:srgbClr val="0070C0"/>
                </a:solidFill>
              </a:rPr>
              <a:t>min </a:t>
            </a:r>
            <a:r>
              <a:rPr lang="el-GR" sz="1400" b="1" dirty="0">
                <a:solidFill>
                  <a:srgbClr val="0070C0"/>
                </a:solidFill>
              </a:rPr>
              <a:t>επίπεδο Β2 </a:t>
            </a:r>
            <a:r>
              <a:rPr lang="el-GR" sz="1400" dirty="0">
                <a:solidFill>
                  <a:srgbClr val="0070C0"/>
                </a:solidFill>
              </a:rPr>
              <a:t>του </a:t>
            </a:r>
            <a:r>
              <a:rPr lang="en" sz="1400" dirty="0">
                <a:solidFill>
                  <a:srgbClr val="0070C0"/>
                </a:solidFill>
              </a:rPr>
              <a:t>Common European Framework of Languages</a:t>
            </a:r>
            <a:r>
              <a:rPr lang="el-GR" sz="1400" dirty="0">
                <a:solidFill>
                  <a:srgbClr val="0070C0"/>
                </a:solidFill>
              </a:rPr>
              <a:t> ή </a:t>
            </a:r>
            <a:r>
              <a:rPr lang="el-GR" altLang="en-US" sz="1400" dirty="0">
                <a:solidFill>
                  <a:srgbClr val="0070C0"/>
                </a:solidFill>
              </a:rPr>
              <a:t>σε περίπτωση που δεν έχετε πχ πιστοποιητικό της αγγλικής γλώσσας, αρκεί να  έχετε περάσει τα μαθήματα (Ι, ΙΙ,ΙΙΙ) των αγγλικών στο τμήμα σας (θα ζητηθεί βεβαίωση από την καθηγήτρια ξένης γλώσσας όπου θα χρειαστεί να την αναρτήσετε στην αίτηση σας με τα υπόλοιπα δικαιολογητικά).</a:t>
            </a:r>
          </a:p>
        </p:txBody>
      </p:sp>
      <p:pic>
        <p:nvPicPr>
          <p:cNvPr id="13316" name="Picture 7" descr="Lifelong Learning Programme, Education and Culture D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2713" y="6167438"/>
            <a:ext cx="12382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newpicture-17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688" y="5988050"/>
            <a:ext cx="235902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6263" y="5929313"/>
            <a:ext cx="8445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3" descr="1"/>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l="64938"/>
          <a:stretch>
            <a:fillRect/>
          </a:stretch>
        </p:blipFill>
        <p:spPr bwMode="auto">
          <a:xfrm>
            <a:off x="5943600" y="-9525"/>
            <a:ext cx="3219450" cy="6877050"/>
          </a:xfrm>
          <a:prstGeom prst="rect">
            <a:avLst/>
          </a:prstGeom>
          <a:solidFill>
            <a:schemeClr val="bg1"/>
          </a:solidFill>
          <a:ln>
            <a:noFill/>
          </a:ln>
          <a:effectLst>
            <a:outerShdw dist="50800" sx="999" sy="999"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17410" name="Rectangle 2"/>
          <p:cNvSpPr>
            <a:spLocks noGrp="1" noChangeArrowheads="1"/>
          </p:cNvSpPr>
          <p:nvPr>
            <p:ph type="title"/>
          </p:nvPr>
        </p:nvSpPr>
        <p:spPr>
          <a:xfrm>
            <a:off x="179388" y="0"/>
            <a:ext cx="8050212" cy="1168401"/>
          </a:xfrm>
        </p:spPr>
        <p:txBody>
          <a:bodyPr rtlCol="0">
            <a:normAutofit/>
          </a:bodyPr>
          <a:lstStyle/>
          <a:p>
            <a:pPr fontAlgn="auto">
              <a:spcAft>
                <a:spcPts val="0"/>
              </a:spcAft>
              <a:defRPr/>
            </a:pPr>
            <a:r>
              <a:rPr lang="el-GR" altLang="en-US" b="1" dirty="0">
                <a:solidFill>
                  <a:schemeClr val="accent1">
                    <a:lumMod val="75000"/>
                  </a:schemeClr>
                </a:solidFill>
              </a:rPr>
              <a:t>Επιλογή ιδρυμάτων υποδοχής για σπουδές</a:t>
            </a:r>
          </a:p>
        </p:txBody>
      </p:sp>
      <p:sp>
        <p:nvSpPr>
          <p:cNvPr id="25603" name="Rectangle 3"/>
          <p:cNvSpPr>
            <a:spLocks noGrp="1" noChangeArrowheads="1"/>
          </p:cNvSpPr>
          <p:nvPr>
            <p:ph idx="1"/>
          </p:nvPr>
        </p:nvSpPr>
        <p:spPr>
          <a:xfrm>
            <a:off x="323850" y="1412875"/>
            <a:ext cx="7561263" cy="4424363"/>
          </a:xfrm>
        </p:spPr>
        <p:txBody>
          <a:bodyPr/>
          <a:lstStyle/>
          <a:p>
            <a:pPr fontAlgn="auto">
              <a:spcBef>
                <a:spcPts val="0"/>
              </a:spcBef>
              <a:spcAft>
                <a:spcPts val="0"/>
              </a:spcAft>
              <a:buFont typeface="Arial"/>
              <a:buChar char="•"/>
              <a:defRPr/>
            </a:pPr>
            <a:endParaRPr lang="en-US" altLang="en-US" sz="3600" dirty="0"/>
          </a:p>
          <a:p>
            <a:pPr fontAlgn="auto">
              <a:spcBef>
                <a:spcPts val="0"/>
              </a:spcBef>
              <a:spcAft>
                <a:spcPts val="0"/>
              </a:spcAft>
              <a:buFontTx/>
              <a:buNone/>
              <a:defRPr/>
            </a:pPr>
            <a:endParaRPr lang="en-US" altLang="en-US" sz="2000" b="1" dirty="0">
              <a:solidFill>
                <a:schemeClr val="accent1">
                  <a:lumMod val="50000"/>
                </a:schemeClr>
              </a:solidFill>
            </a:endParaRPr>
          </a:p>
          <a:p>
            <a:pPr fontAlgn="auto">
              <a:spcBef>
                <a:spcPts val="0"/>
              </a:spcBef>
              <a:spcAft>
                <a:spcPts val="0"/>
              </a:spcAft>
              <a:buFontTx/>
              <a:buNone/>
              <a:defRPr/>
            </a:pPr>
            <a:endParaRPr lang="en-US" altLang="en-US" dirty="0"/>
          </a:p>
          <a:p>
            <a:pPr fontAlgn="auto">
              <a:spcBef>
                <a:spcPts val="0"/>
              </a:spcBef>
              <a:spcAft>
                <a:spcPts val="0"/>
              </a:spcAft>
              <a:buFont typeface="Arial"/>
              <a:buChar char="•"/>
              <a:defRPr/>
            </a:pPr>
            <a:endParaRPr lang="el-GR" altLang="en-US" dirty="0"/>
          </a:p>
          <a:p>
            <a:pPr fontAlgn="auto">
              <a:spcBef>
                <a:spcPts val="0"/>
              </a:spcBef>
              <a:spcAft>
                <a:spcPts val="0"/>
              </a:spcAft>
              <a:buFontTx/>
              <a:buNone/>
              <a:defRPr/>
            </a:pPr>
            <a:endParaRPr lang="el-GR" altLang="en-US" dirty="0">
              <a:solidFill>
                <a:schemeClr val="accent2"/>
              </a:solidFill>
            </a:endParaRPr>
          </a:p>
          <a:p>
            <a:pPr fontAlgn="auto">
              <a:spcBef>
                <a:spcPts val="0"/>
              </a:spcBef>
              <a:spcAft>
                <a:spcPts val="0"/>
              </a:spcAft>
              <a:buFont typeface="Arial"/>
              <a:buChar char="•"/>
              <a:defRPr/>
            </a:pPr>
            <a:endParaRPr lang="el-GR" altLang="en-US" dirty="0"/>
          </a:p>
        </p:txBody>
      </p:sp>
      <p:pic>
        <p:nvPicPr>
          <p:cNvPr id="7172" name="Picture 7" descr="Lifelong Learning Programme, Education and Culture D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2713" y="6167438"/>
            <a:ext cx="12382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newpicture-17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5988050"/>
            <a:ext cx="235902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6263" y="5929313"/>
            <a:ext cx="8445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page6image291260704">
            <a:extLst>
              <a:ext uri="{FF2B5EF4-FFF2-40B4-BE49-F238E27FC236}">
                <a16:creationId xmlns:a16="http://schemas.microsoft.com/office/drawing/2014/main" id="{41F02AAE-E7F1-6041-9A8A-ECEAF3FB5F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700" cy="3098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8EA5DF7-054D-2A40-B21C-612558561613}"/>
              </a:ext>
            </a:extLst>
          </p:cNvPr>
          <p:cNvSpPr txBox="1"/>
          <p:nvPr/>
        </p:nvSpPr>
        <p:spPr>
          <a:xfrm>
            <a:off x="297938" y="1319213"/>
            <a:ext cx="7813112" cy="4401205"/>
          </a:xfrm>
          <a:prstGeom prst="rect">
            <a:avLst/>
          </a:prstGeom>
          <a:noFill/>
        </p:spPr>
        <p:txBody>
          <a:bodyPr wrap="square" rtlCol="0">
            <a:spAutoFit/>
          </a:bodyPr>
          <a:lstStyle/>
          <a:p>
            <a:r>
              <a:rPr lang="en-US" sz="1400" dirty="0">
                <a:solidFill>
                  <a:schemeClr val="accent5"/>
                </a:solidFill>
              </a:rPr>
              <a:t>-</a:t>
            </a:r>
            <a:r>
              <a:rPr lang="el-GR" sz="1400" dirty="0">
                <a:solidFill>
                  <a:schemeClr val="accent5"/>
                </a:solidFill>
              </a:rPr>
              <a:t>Στη συνέχεια θα αναζητήσετε μέσω της ιστοσελίδας των ξένων ιδρυμάτων</a:t>
            </a:r>
            <a:r>
              <a:rPr lang="en-US" sz="1400" dirty="0">
                <a:solidFill>
                  <a:schemeClr val="accent5"/>
                </a:solidFill>
              </a:rPr>
              <a:t>, </a:t>
            </a:r>
            <a:r>
              <a:rPr lang="el-GR" sz="1400" dirty="0">
                <a:solidFill>
                  <a:schemeClr val="accent5"/>
                </a:solidFill>
              </a:rPr>
              <a:t>τα προσφερόμενα μαθήματα (σε περίπτωση που δεν μπορείτε να αναζητήσετε θα επικοινωνήσετε μέσω </a:t>
            </a:r>
            <a:r>
              <a:rPr lang="en-US" sz="1400" dirty="0">
                <a:solidFill>
                  <a:schemeClr val="accent5"/>
                </a:solidFill>
              </a:rPr>
              <a:t>e-mail </a:t>
            </a:r>
            <a:r>
              <a:rPr lang="el-GR" sz="1400" dirty="0">
                <a:solidFill>
                  <a:schemeClr val="accent5"/>
                </a:solidFill>
              </a:rPr>
              <a:t>με το τμήμα διεθνών σχέσεων του ξένου πανεπιστημίου ή</a:t>
            </a:r>
            <a:r>
              <a:rPr lang="en-US" sz="1400" dirty="0">
                <a:solidFill>
                  <a:schemeClr val="accent5"/>
                </a:solidFill>
              </a:rPr>
              <a:t>/</a:t>
            </a:r>
            <a:r>
              <a:rPr lang="el-GR" sz="1400" dirty="0">
                <a:solidFill>
                  <a:schemeClr val="accent5"/>
                </a:solidFill>
              </a:rPr>
              <a:t>και με τον υπεύθυνο του προγράμματος </a:t>
            </a:r>
            <a:r>
              <a:rPr lang="en-US" sz="1400" dirty="0">
                <a:solidFill>
                  <a:schemeClr val="accent5"/>
                </a:solidFill>
              </a:rPr>
              <a:t>Erasmus (Erasmus departmental coordinator) ώ</a:t>
            </a:r>
            <a:r>
              <a:rPr lang="el-GR" sz="1400" dirty="0">
                <a:solidFill>
                  <a:schemeClr val="accent5"/>
                </a:solidFill>
              </a:rPr>
              <a:t>στε να σας ενημερώσει.</a:t>
            </a:r>
          </a:p>
          <a:p>
            <a:r>
              <a:rPr lang="en-US" sz="1400" dirty="0">
                <a:solidFill>
                  <a:schemeClr val="accent5"/>
                </a:solidFill>
              </a:rPr>
              <a:t>-</a:t>
            </a:r>
            <a:r>
              <a:rPr lang="el-GR" sz="1400" dirty="0">
                <a:solidFill>
                  <a:schemeClr val="accent5"/>
                </a:solidFill>
              </a:rPr>
              <a:t>Ο φοιτητής αφού ολοκληρώσει την έρευνα στα συνεργαζόμενα πανεπιστήμια για τα προσφερόμενα μαθήματα</a:t>
            </a:r>
            <a:r>
              <a:rPr lang="el-GR" sz="1400" i="1" dirty="0">
                <a:solidFill>
                  <a:schemeClr val="accent5"/>
                </a:solidFill>
              </a:rPr>
              <a:t>, </a:t>
            </a:r>
            <a:r>
              <a:rPr lang="el-GR" sz="1400" dirty="0">
                <a:solidFill>
                  <a:schemeClr val="accent5"/>
                </a:solidFill>
              </a:rPr>
              <a:t>συμβουλεύεται τον ακαδημαϊκό υπεύθυνο του τμήματος του και συντάσσει τη συμφωνία μάθησης σπουδών του (</a:t>
            </a:r>
            <a:r>
              <a:rPr lang="en-US" sz="1400" dirty="0">
                <a:solidFill>
                  <a:schemeClr val="accent5"/>
                </a:solidFill>
              </a:rPr>
              <a:t>learning agreement)</a:t>
            </a:r>
            <a:r>
              <a:rPr lang="el-GR" sz="1400" dirty="0">
                <a:solidFill>
                  <a:schemeClr val="accent5"/>
                </a:solidFill>
              </a:rPr>
              <a:t> δηλ</a:t>
            </a:r>
            <a:r>
              <a:rPr lang="en-US" sz="1400" dirty="0">
                <a:solidFill>
                  <a:schemeClr val="accent5"/>
                </a:solidFill>
              </a:rPr>
              <a:t>ώ</a:t>
            </a:r>
            <a:r>
              <a:rPr lang="el-GR" sz="1400" dirty="0">
                <a:solidFill>
                  <a:schemeClr val="accent5"/>
                </a:solidFill>
              </a:rPr>
              <a:t>νοντας τα μαθήματα του ιδρύματος υποδοχής και τα μαθήματα που θα αναγνωριστούν από το τμήμα του Π.Κ. το </a:t>
            </a:r>
            <a:endParaRPr lang="en-US" sz="1400" dirty="0">
              <a:solidFill>
                <a:schemeClr val="accent5"/>
              </a:solidFill>
            </a:endParaRPr>
          </a:p>
          <a:p>
            <a:r>
              <a:rPr lang="el-GR" sz="1400" dirty="0">
                <a:solidFill>
                  <a:schemeClr val="accent5"/>
                </a:solidFill>
              </a:rPr>
              <a:t>οποίο υπογράφεται από τον ακαδημαϊκό υπεύθυνο (έτσι κατοχυρώνεται η αναγνώριση των μαθημάτων που θα περάσει ο φοιτητής). Η προετοιμασία περιλαμβάνει επίσης την επαφή με το ξένο πανεπιστήμιο για να προετοιμαστεί το θέμα της διαμονής και πιθανόν για να παρακολουθήσει ο φοιτητής μαθήματα γλωσσικής προετοιμασίας αμέσως πριν την περίοδο των σπουδών.</a:t>
            </a:r>
            <a:r>
              <a:rPr lang="en-US" sz="1400" dirty="0">
                <a:solidFill>
                  <a:schemeClr val="accent5"/>
                </a:solidFill>
              </a:rPr>
              <a:t> </a:t>
            </a:r>
            <a:r>
              <a:rPr lang="el-GR" sz="1400" dirty="0">
                <a:solidFill>
                  <a:schemeClr val="accent5"/>
                </a:solidFill>
              </a:rPr>
              <a:t>Το σύνολο των μαθημάτων ενός εξαμήνου δεν πρέπει να ξεπερνάει τα 30 </a:t>
            </a:r>
            <a:r>
              <a:rPr lang="en-US" sz="1400" dirty="0">
                <a:solidFill>
                  <a:schemeClr val="accent5"/>
                </a:solidFill>
              </a:rPr>
              <a:t>ECTS.</a:t>
            </a:r>
            <a:endParaRPr lang="el-GR" sz="1400" dirty="0">
              <a:solidFill>
                <a:schemeClr val="accent5"/>
              </a:solidFill>
            </a:endParaRPr>
          </a:p>
          <a:p>
            <a:r>
              <a:rPr lang="el-GR" sz="1400" b="1" i="1" dirty="0">
                <a:solidFill>
                  <a:schemeClr val="accent5"/>
                </a:solidFill>
              </a:rPr>
              <a:t>Παρατηρήσεις:</a:t>
            </a:r>
            <a:endParaRPr lang="en-US" sz="1400" b="1" i="1" dirty="0">
              <a:solidFill>
                <a:schemeClr val="accent5"/>
              </a:solidFill>
            </a:endParaRPr>
          </a:p>
          <a:p>
            <a:pPr marL="0" indent="0">
              <a:buNone/>
            </a:pPr>
            <a:r>
              <a:rPr lang="en-US" sz="1400" i="1" dirty="0">
                <a:solidFill>
                  <a:schemeClr val="accent5"/>
                </a:solidFill>
              </a:rPr>
              <a:t>-</a:t>
            </a:r>
            <a:r>
              <a:rPr lang="el-GR" sz="1400" i="1" dirty="0">
                <a:solidFill>
                  <a:schemeClr val="accent5"/>
                </a:solidFill>
              </a:rPr>
              <a:t>Οποιαδήποτε αναθεώρηση μαθήματος της Συμφωνίας σπουδών κρίνεται απαραίτητη κατά την άφιξη του φοιτητή στο ίδρυμα/φορέα υποδοχής, θα ολοκληρώνεται και θα επισημοποιείται εντός ενός μήνα από την άφιξη του φοιτητή.</a:t>
            </a:r>
          </a:p>
          <a:p>
            <a:r>
              <a:rPr lang="en-US" sz="1400" i="1" dirty="0">
                <a:solidFill>
                  <a:schemeClr val="accent5"/>
                </a:solidFill>
              </a:rPr>
              <a:t>-</a:t>
            </a:r>
            <a:r>
              <a:rPr lang="el-GR" sz="1400" i="1" dirty="0">
                <a:solidFill>
                  <a:schemeClr val="accent5"/>
                </a:solidFill>
              </a:rPr>
              <a:t>Κατά τη διάρκεια της παραμονής τους σε Πανεπιστήμια του εξωτερικού οι φοιτητές έχουν τη δυνατότητα να δηλώνουν στο Τμήμα τους μαθήματα στα οποία είχαν εγγραφεί σε προηγούμενο εξάμηνο της φοίτησής τους.</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3" descr="1"/>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l="64938"/>
          <a:stretch>
            <a:fillRect/>
          </a:stretch>
        </p:blipFill>
        <p:spPr bwMode="auto">
          <a:xfrm>
            <a:off x="5943600" y="-9525"/>
            <a:ext cx="3219450" cy="6877050"/>
          </a:xfrm>
          <a:prstGeom prst="rect">
            <a:avLst/>
          </a:prstGeom>
          <a:solidFill>
            <a:schemeClr val="bg1"/>
          </a:solidFill>
          <a:ln>
            <a:noFill/>
          </a:ln>
          <a:effectLst>
            <a:outerShdw dist="50800" sx="999" sy="999" algn="ctr" rotWithShape="0">
              <a:srgbClr val="000000"/>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2" name="Rectangle 3"/>
          <p:cNvSpPr>
            <a:spLocks noGrp="1" noChangeArrowheads="1"/>
          </p:cNvSpPr>
          <p:nvPr>
            <p:ph type="body" idx="4294967295"/>
          </p:nvPr>
        </p:nvSpPr>
        <p:spPr>
          <a:xfrm>
            <a:off x="852488" y="980728"/>
            <a:ext cx="7535936" cy="5616922"/>
          </a:xfrm>
        </p:spPr>
        <p:txBody>
          <a:bodyPr>
            <a:normAutofit/>
          </a:bodyPr>
          <a:lstStyle/>
          <a:p>
            <a:pPr fontAlgn="auto">
              <a:lnSpc>
                <a:spcPct val="80000"/>
              </a:lnSpc>
              <a:spcAft>
                <a:spcPts val="0"/>
              </a:spcAft>
              <a:buFontTx/>
              <a:buNone/>
              <a:defRPr/>
            </a:pPr>
            <a:endParaRPr lang="en-US" altLang="en-US" sz="4400" dirty="0">
              <a:solidFill>
                <a:srgbClr val="008000"/>
              </a:solidFill>
            </a:endParaRPr>
          </a:p>
          <a:p>
            <a:r>
              <a:rPr lang="el-GR" sz="1700" dirty="0">
                <a:solidFill>
                  <a:schemeClr val="accent5">
                    <a:lumMod val="75000"/>
                  </a:schemeClr>
                </a:solidFill>
              </a:rPr>
              <a:t>Επιλέξιμοι φορείς για πρακτική άσκηση μπορεί να είναι οποιοσδήποτε δημόσιος ή ιδιωτικός οργανισμός</a:t>
            </a:r>
            <a:r>
              <a:rPr lang="en-US" sz="1700" dirty="0">
                <a:solidFill>
                  <a:schemeClr val="accent5">
                    <a:lumMod val="75000"/>
                  </a:schemeClr>
                </a:solidFill>
              </a:rPr>
              <a:t> </a:t>
            </a:r>
            <a:r>
              <a:rPr lang="el-GR" sz="1700" dirty="0">
                <a:solidFill>
                  <a:schemeClr val="accent5">
                    <a:lumMod val="75000"/>
                  </a:schemeClr>
                </a:solidFill>
              </a:rPr>
              <a:t>(επιχείρηση, πανεπιστήμιο, ερευνητικό κέντρο, πανεπιστημιακό νοσοκομείο), </a:t>
            </a:r>
            <a:r>
              <a:rPr lang="el-GR" sz="1700" b="1" u="sng" dirty="0">
                <a:solidFill>
                  <a:schemeClr val="accent5">
                    <a:lumMod val="75000"/>
                  </a:schemeClr>
                </a:solidFill>
              </a:rPr>
              <a:t>εκτός από:</a:t>
            </a:r>
            <a:endParaRPr lang="el-GR" sz="1700" dirty="0">
              <a:solidFill>
                <a:schemeClr val="accent5">
                  <a:lumMod val="75000"/>
                </a:schemeClr>
              </a:solidFill>
            </a:endParaRPr>
          </a:p>
          <a:p>
            <a:r>
              <a:rPr lang="el-GR" sz="1700" dirty="0">
                <a:solidFill>
                  <a:schemeClr val="accent5">
                    <a:lumMod val="75000"/>
                  </a:schemeClr>
                </a:solidFill>
              </a:rPr>
              <a:t>Α) Θεσμικά όργανα της Ευρωπαϊκής Ένωσης, συμπεριλαμβανομένων και οργανισμών εξειδικευμένου σκοπού</a:t>
            </a:r>
          </a:p>
          <a:p>
            <a:r>
              <a:rPr lang="el-GR" sz="1700" dirty="0">
                <a:solidFill>
                  <a:schemeClr val="accent5">
                    <a:lumMod val="75000"/>
                  </a:schemeClr>
                </a:solidFill>
              </a:rPr>
              <a:t>Β) Οργανισμοί, ιδρύματα ή άλλο φορείς που διαχειρίζονται ευρωπαϊκά προγράμματα όπως οι Εθνικοί Οργανισμοί κάθε χώρας (π.χ. ο Εθνικός Οργανισμός της Ελλάδας είναι το ΙΚΥ).</a:t>
            </a:r>
          </a:p>
          <a:p>
            <a:r>
              <a:rPr lang="el-GR" sz="1700" dirty="0">
                <a:solidFill>
                  <a:schemeClr val="accent5">
                    <a:lumMod val="75000"/>
                  </a:schemeClr>
                </a:solidFill>
              </a:rPr>
              <a:t>Γ) Οργανισμοί υποδοχής που λειτουργούν ως φορείς-διαμεσολαβητές, οι οποίοι υποδέχονται τον φοιτητή για πρακτική άσκηση αρχικά στο δικό τους φορέα και εν συνεχεία προωθούν τον φοιτητή για πρακτική άσκηση σε διαφορετικό φορέα για την πραγματοποίηση της πρακτικής του άσκησης.</a:t>
            </a:r>
          </a:p>
          <a:p>
            <a:r>
              <a:rPr lang="el-GR" sz="1700" dirty="0">
                <a:solidFill>
                  <a:schemeClr val="accent5">
                    <a:lumMod val="75000"/>
                  </a:schemeClr>
                </a:solidFill>
              </a:rPr>
              <a:t>Αναλυτικός κατάλογος μη επιλέξιμων ευρωπαϊκών φορέων για πρακτική άσκηση είναι διαθέσιμος στους παρακάτω συνδέσμους</a:t>
            </a:r>
            <a:r>
              <a:rPr lang="el-GR" sz="1700" dirty="0"/>
              <a:t>: </a:t>
            </a:r>
            <a:r>
              <a:rPr lang="en" sz="1700" dirty="0">
                <a:hlinkClick r:id="rId3"/>
              </a:rPr>
              <a:t>https://europa.eu/european-union/about-eu/institutions-bodies_el</a:t>
            </a:r>
            <a:r>
              <a:rPr lang="en" sz="1700" dirty="0"/>
              <a:t>, </a:t>
            </a:r>
            <a:r>
              <a:rPr lang="en" sz="1700" dirty="0">
                <a:hlinkClick r:id="rId4"/>
              </a:rPr>
              <a:t>https://europa.eu/european-union/contact/institutions-bodies_en</a:t>
            </a:r>
            <a:endParaRPr lang="en" sz="1700" dirty="0"/>
          </a:p>
          <a:p>
            <a:pPr marL="0" indent="0" fontAlgn="auto">
              <a:lnSpc>
                <a:spcPct val="80000"/>
              </a:lnSpc>
              <a:spcAft>
                <a:spcPts val="0"/>
              </a:spcAft>
              <a:buNone/>
              <a:defRPr/>
            </a:pPr>
            <a:endParaRPr lang="el-GR" altLang="en-US" sz="1700" dirty="0">
              <a:solidFill>
                <a:srgbClr val="008000"/>
              </a:solidFill>
            </a:endParaRPr>
          </a:p>
          <a:p>
            <a:pPr fontAlgn="auto">
              <a:lnSpc>
                <a:spcPct val="80000"/>
              </a:lnSpc>
              <a:spcAft>
                <a:spcPts val="0"/>
              </a:spcAft>
              <a:buFont typeface="Arial"/>
              <a:buChar char="•"/>
              <a:defRPr/>
            </a:pPr>
            <a:endParaRPr lang="el-GR" altLang="en-US" sz="2800" dirty="0">
              <a:solidFill>
                <a:schemeClr val="folHlink"/>
              </a:solidFill>
            </a:endParaRPr>
          </a:p>
        </p:txBody>
      </p:sp>
      <p:pic>
        <p:nvPicPr>
          <p:cNvPr id="14339" name="Picture 7" descr="Lifelong Learning Programme, Education and Culture D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2713" y="6167438"/>
            <a:ext cx="12382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descr="newpicture-175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6688" y="5988050"/>
            <a:ext cx="235902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6263" y="5929313"/>
            <a:ext cx="8445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Ορθογώνιο 2">
            <a:extLst>
              <a:ext uri="{FF2B5EF4-FFF2-40B4-BE49-F238E27FC236}">
                <a16:creationId xmlns:a16="http://schemas.microsoft.com/office/drawing/2014/main" id="{BC25A41C-CA76-5146-84BE-0D4D0D2D2296}"/>
              </a:ext>
            </a:extLst>
          </p:cNvPr>
          <p:cNvSpPr/>
          <p:nvPr/>
        </p:nvSpPr>
        <p:spPr>
          <a:xfrm>
            <a:off x="998538" y="647548"/>
            <a:ext cx="5085630" cy="486287"/>
          </a:xfrm>
          <a:prstGeom prst="rect">
            <a:avLst/>
          </a:prstGeom>
        </p:spPr>
        <p:txBody>
          <a:bodyPr wrap="square">
            <a:spAutoFit/>
          </a:bodyPr>
          <a:lstStyle/>
          <a:p>
            <a:pPr fontAlgn="auto">
              <a:lnSpc>
                <a:spcPct val="80000"/>
              </a:lnSpc>
              <a:spcAft>
                <a:spcPts val="0"/>
              </a:spcAft>
              <a:buFontTx/>
              <a:buNone/>
              <a:defRPr/>
            </a:pPr>
            <a:r>
              <a:rPr lang="el-GR" altLang="en-US" sz="3200" dirty="0">
                <a:solidFill>
                  <a:schemeClr val="accent1">
                    <a:lumMod val="75000"/>
                  </a:schemeClr>
                </a:solidFill>
              </a:rPr>
              <a:t>Για </a:t>
            </a:r>
            <a:r>
              <a:rPr lang="el-GR" altLang="en-US" sz="3200" b="1" dirty="0">
                <a:solidFill>
                  <a:schemeClr val="accent1">
                    <a:lumMod val="75000"/>
                  </a:schemeClr>
                </a:solidFill>
              </a:rPr>
              <a:t>πρακτική άσκηση</a:t>
            </a:r>
            <a:r>
              <a:rPr lang="el-GR" altLang="en-US" sz="3200" dirty="0"/>
              <a:t>:</a:t>
            </a:r>
          </a:p>
        </p:txBody>
      </p:sp>
    </p:spTree>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5823</TotalTime>
  <Words>3104</Words>
  <Application>Microsoft Macintosh PowerPoint</Application>
  <PresentationFormat>Προβολή στην οθόνη (4:3)</PresentationFormat>
  <Paragraphs>208</Paragraphs>
  <Slides>18</Slides>
  <Notes>1</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18</vt:i4>
      </vt:variant>
    </vt:vector>
  </HeadingPairs>
  <TitlesOfParts>
    <vt:vector size="25" baseType="lpstr">
      <vt:lpstr>Arial</vt:lpstr>
      <vt:lpstr>Calibri</vt:lpstr>
      <vt:lpstr>Calibri Light</vt:lpstr>
      <vt:lpstr>Georgia</vt:lpstr>
      <vt:lpstr>Open Sans</vt:lpstr>
      <vt:lpstr>Trebuchet MS</vt:lpstr>
      <vt:lpstr>Office Theme</vt:lpstr>
      <vt:lpstr>                                              Μετακινήσεις φοιτητών της  Σχολής Θετικών και Τεχνολογικών Σπουδών   για πρακτική άσκηση και σπουδές  Ακαδημαϊκό έτος 2021-22 Υποβολή αιτήσεων: 15/2-15/3/21   </vt:lpstr>
      <vt:lpstr>ΕRASMUS 2021-2027 </vt:lpstr>
      <vt:lpstr>ΔΙΑΡΚΕΙΑ ΚΙΝΗΤΙΚΟΤΗΤΑΣ</vt:lpstr>
      <vt:lpstr>ΧΡΗΜΑΤΟΔΟΤΗΣΗ</vt:lpstr>
      <vt:lpstr>Οι προϋποθέσεις για τη συμμετοχή στο πρόγραμμα ERASMUS:</vt:lpstr>
      <vt:lpstr>Που μπορώ να πάω;</vt:lpstr>
      <vt:lpstr> Για σπουδές: </vt:lpstr>
      <vt:lpstr>Επιλογή ιδρυμάτων υποδοχής για σπουδές</vt:lpstr>
      <vt:lpstr>Παρουσίαση του PowerPoint</vt:lpstr>
      <vt:lpstr>Πώς μπορώ να βρω  φορέα υποδοχής;</vt:lpstr>
      <vt:lpstr>Παρουσίαση του PowerPoint</vt:lpstr>
      <vt:lpstr>Πώς μπορώ να υποβάλλω αίτηση;  Η διαδικασία γίνεται μόνο ηλεκτρονικά:</vt:lpstr>
      <vt:lpstr>Ολοκλήρωση υποβολής αίτησης  </vt:lpstr>
      <vt:lpstr>Παρουσίαση του PowerPoint</vt:lpstr>
      <vt:lpstr>ECTS</vt:lpstr>
      <vt:lpstr> Αποτελέσματα-Οφέλη της περιόδου ERASMUS </vt:lpstr>
      <vt:lpstr>To Erasmus στην εποχή του Covid-19</vt:lpstr>
      <vt:lpstr>Τμήμα Διεθνών Σχέσεων στο Ηράκλειο Υπεύθυνη για τη Σχολή Θετικών και Τεχνολογικών Επιστημών: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dc:title>
  <dc:creator>anton</dc:creator>
  <cp:lastModifiedBy>Microsoft Office User</cp:lastModifiedBy>
  <cp:revision>236</cp:revision>
  <dcterms:created xsi:type="dcterms:W3CDTF">2008-03-06T08:41:43Z</dcterms:created>
  <dcterms:modified xsi:type="dcterms:W3CDTF">2021-02-14T21:15:59Z</dcterms:modified>
</cp:coreProperties>
</file>